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  <p:sldMasterId id="2147483708" r:id="rId3"/>
    <p:sldMasterId id="2147483672" r:id="rId4"/>
    <p:sldMasterId id="2147483732" r:id="rId5"/>
  </p:sldMasterIdLst>
  <p:notesMasterIdLst>
    <p:notesMasterId r:id="rId14"/>
  </p:notesMasterIdLst>
  <p:sldIdLst>
    <p:sldId id="256" r:id="rId6"/>
    <p:sldId id="257" r:id="rId7"/>
    <p:sldId id="260" r:id="rId8"/>
    <p:sldId id="259" r:id="rId9"/>
    <p:sldId id="272" r:id="rId10"/>
    <p:sldId id="261" r:id="rId11"/>
    <p:sldId id="27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umbly Wumbly" initials="T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8ABE8-F2BE-47A3-A945-948D5ACCE2D6}" type="datetimeFigureOut">
              <a:rPr lang="en-GB" smtClean="0"/>
              <a:pPr/>
              <a:t>02/02/2018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29747-0AED-42C0-A3E8-757EF006D97C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2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Pictures: Pierre </a:t>
            </a:r>
            <a:r>
              <a:rPr lang="en-GB" dirty="0" err="1" smtClean="0"/>
              <a:t>Ibisch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9747-0AED-42C0-A3E8-757EF006D97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5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9747-0AED-42C0-A3E8-757EF006D97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908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Pictures: Pierre </a:t>
            </a:r>
            <a:r>
              <a:rPr lang="en-GB" dirty="0" err="1" smtClean="0"/>
              <a:t>Ibisch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9747-0AED-42C0-A3E8-757EF006D97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908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Pictures: Pierre </a:t>
            </a:r>
            <a:r>
              <a:rPr lang="en-GB" dirty="0" err="1" smtClean="0"/>
              <a:t>Ibisch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29747-0AED-42C0-A3E8-757EF006D97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90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063A12F-21F0-42A3-8F32-2425263E9ACE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4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8AD4-FB5D-4600-83FC-F8D6B3456BE6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0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AA44-8956-43CC-B460-3B1D4AD63064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52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6A33-4F7E-4333-93EC-E29000644993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6DC3-DDD3-4B45-9C34-EBC775C737C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68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93D5-CA98-4503-B508-F8E308957ED5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6DC3-DDD3-4B45-9C34-EBC775C737C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56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2068-B030-43B2-96CD-187ECD8A550C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6DC3-DDD3-4B45-9C34-EBC775C737C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63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E5B4-A874-43BE-AF7C-7F21D9BF8F5F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6DC3-DDD3-4B45-9C34-EBC775C737C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71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EBF55-71CC-4972-A402-ADDE614F9887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6DC3-DDD3-4B45-9C34-EBC775C737C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51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DE82-1095-4D74-BCE5-09B274A9ECB1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6DC3-DDD3-4B45-9C34-EBC775C737C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4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66E1-EDB7-425D-95D2-C7F292AE741C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6DC3-DDD3-4B45-9C34-EBC775C737C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41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DC88-35FA-4CD7-AD1D-3A3BC6A9C738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6DC3-DDD3-4B45-9C34-EBC775C737C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6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648201" y="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1. Define the Geographical</a:t>
            </a:r>
            <a:r>
              <a:rPr lang="en-US" baseline="0" noProof="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Scope of Management </a:t>
            </a:r>
            <a:fld id="{1AAF4F25-B3F0-4A3D-A294-7D433FF3F9F4}" type="slidenum">
              <a:rPr lang="en-US" baseline="0" noProof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pPr/>
              <a:t>‹Nr.›</a:t>
            </a:fld>
            <a:endParaRPr lang="en-US" noProof="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29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A0A8-BA38-4AF9-8DB1-D7D21503FE34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6DC3-DDD3-4B45-9C34-EBC775C737C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18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F31F-3B6E-4C2E-A67A-08F1360D2EB5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6DC3-DDD3-4B45-9C34-EBC775C737C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00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E8DD-C3A8-4094-BF27-79E216DA045C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F6DC3-DDD3-4B45-9C34-EBC775C737C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7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73DF-7E69-409C-A1F2-AE612772E4A4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843E-9F26-4A02-9D28-79845F8A547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6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46891-63D6-4B60-9F80-7864C4C8479F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843E-9F26-4A02-9D28-79845F8A547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71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98A2-7CE7-4820-9E45-F24BA10A5FF9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843E-9F26-4A02-9D28-79845F8A547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06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8E23-BC5A-4016-A8B3-A95AE03BC795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843E-9F26-4A02-9D28-79845F8A547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77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E69AC-83D9-4C91-8FAC-66C8C7D821F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843E-9F26-4A02-9D28-79845F8A547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18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8CBD-2F69-4E80-AFD2-08D2DB7116D9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843E-9F26-4A02-9D28-79845F8A547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60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088F-84A0-4C90-A5DB-E26EA1716783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843E-9F26-4A02-9D28-79845F8A547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6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B54C-3325-48E9-ADED-07D57689DFB9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38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A4B6-AFEC-4E21-8543-44BCF203EF09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843E-9F26-4A02-9D28-79845F8A547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77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2615-49D3-456A-A1B6-F82F9DB80FF1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843E-9F26-4A02-9D28-79845F8A547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86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72DF3-5546-4DCA-8391-B09DA421BE23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843E-9F26-4A02-9D28-79845F8A547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6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777E-6FA6-4798-825C-2650B971F0D1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843E-9F26-4A02-9D28-79845F8A547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87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F6E4F1C-8D76-4C63-B0EE-1BA777FC91E5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17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648201" y="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1. Define the Geographical</a:t>
            </a:r>
            <a:r>
              <a:rPr lang="en-US" baseline="0" noProof="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Scope of Management </a:t>
            </a:r>
            <a:fld id="{1AAF4F25-B3F0-4A3D-A294-7D433FF3F9F4}" type="slidenum">
              <a:rPr lang="en-US" baseline="0" noProof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pPr/>
              <a:t>‹Nr.›</a:t>
            </a:fld>
            <a:endParaRPr lang="en-US" noProof="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70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621CA-DACB-4E3D-B5C6-54107CB02D08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84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6F3D-B1CF-43D5-BDC9-09847F6A0562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6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E980-13E5-4D99-A1D0-06BAAEABE966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18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3EE7-F438-4979-AB11-35E0E1EB6E17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6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6567-4F30-4B0D-B929-836BEF4A363E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251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59FF2-12CC-437D-ADBE-812E42212432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79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63D8-6863-4099-965A-46D32779DF1A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01557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D6C9-63A5-4864-A636-683115BC38E7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898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197F-EF7A-49A9-8B6F-2A5488AA2E8D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1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D0D7-FEC3-46B9-B3BB-009D31513101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654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1702A-36C0-45E3-9CE9-4D340256711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0CE1-9475-4F1A-8AB2-9FAFF256E6EA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9BFFC-B90C-4DE3-AFDC-430FE0F24C7D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9" name="Ellipse 8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ogen 10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3" name="Form 12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 13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 14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6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54900-F906-476D-81BC-06630E8662B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19" name="Form 1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 2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Textfeld 2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28" name="Ellipse 27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rapezoid 28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ogen 29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B88-6D1A-4814-AAE2-DC73AB646B4F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81C5-C515-44FB-B4D1-F29075745F13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961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38093-2F31-4826-93F3-8E229C5801DF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8" name="Form 17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 18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A759-68BF-4FAA-AB7B-140C0AE236DA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8" name="Gruppieren 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Textfeld 1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D1CF-EBDC-4F25-AB09-D633B9094A7E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81642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89458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61D7-E9FD-4898-AEBC-5137283EB268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37521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59632" y="2204864"/>
            <a:ext cx="3752156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0072" y="1556792"/>
            <a:ext cx="37537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0072" y="2204864"/>
            <a:ext cx="375374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D98C-AE7B-45B5-952F-D3392C030D67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5066-0B5A-4AE0-A38A-6E6E198B21C4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D047-CED3-4126-BB1E-1AB5333CF917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1DBA-F123-4842-80D0-2A6562E8DAAD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2514C-ED70-4FE4-A0D1-1BCCE60D1F8F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C38A-814F-45BC-99F9-9B445DCD102C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2947-EF7E-4312-A96B-D32895795838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823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F5D5-29B4-4F20-BCC6-3DC7650EBBC8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6CFD-6BDC-4D3A-A1F8-4891363CF5C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C682-AF2C-428B-9189-12810B3E36F2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57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C610-80CE-4C73-B8A2-862D292D8D52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EFB9DC3-D0CD-48FB-B2B1-DB30DFFC127C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8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6003D-DE72-4EFF-99D8-7F84B7C57658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F6DC3-DDD3-4B45-9C34-EBC775C737C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8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03064-E9ED-4C59-86EC-8419345F44A8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843E-9F26-4A02-9D28-79845F8A547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3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8457238-58FA-48DE-9F4F-EABC597FB976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" b="11662"/>
          <a:stretch/>
        </p:blipFill>
        <p:spPr bwMode="auto">
          <a:xfrm rot="10800000">
            <a:off x="-11929" y="-1"/>
            <a:ext cx="9155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 17"/>
          <p:cNvSpPr/>
          <p:nvPr/>
        </p:nvSpPr>
        <p:spPr>
          <a:xfrm>
            <a:off x="-11928" y="7289"/>
            <a:ext cx="9161722" cy="685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:\Users\cle483\Desktop\Centre for Econics\Logo centre.bmp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85343"/>
            <a:ext cx="1295400" cy="9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cle483\Desktop\Centre for Econics\Logo MARISCO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718" y="342900"/>
            <a:ext cx="1172281" cy="9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929" y="-1"/>
            <a:ext cx="9161721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600200"/>
            <a:ext cx="74271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6515100"/>
            <a:ext cx="9258313" cy="35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-11927" y="6515100"/>
            <a:ext cx="55148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A5FC558-0166-4729-B82E-6C5C471139E8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15616" y="6515100"/>
            <a:ext cx="1080120" cy="350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D663C2D-1F39-44B8-82E6-32283FDB6B81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79912" y="6515100"/>
            <a:ext cx="5364087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1. Define the geographical scope of management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00"/>
            <a:ext cx="9144000" cy="914400"/>
          </a:xfrm>
        </p:spPr>
        <p:txBody>
          <a:bodyPr>
            <a:noAutofit/>
          </a:bodyPr>
          <a:lstStyle/>
          <a:p>
            <a:r>
              <a:rPr lang="es-ES" dirty="0"/>
              <a:t>Definir el alcance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geográfico </a:t>
            </a:r>
            <a:r>
              <a:rPr lang="es-ES" dirty="0"/>
              <a:t>de </a:t>
            </a:r>
            <a:r>
              <a:rPr lang="es-ES" dirty="0" smtClean="0"/>
              <a:t>gestión (Área de Estudio)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9144000" cy="1295400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Fase</a:t>
            </a:r>
            <a:r>
              <a:rPr lang="en-US" sz="1800" dirty="0" smtClean="0">
                <a:solidFill>
                  <a:schemeClr val="tx1"/>
                </a:solidFill>
              </a:rPr>
              <a:t> I</a:t>
            </a:r>
          </a:p>
          <a:p>
            <a:r>
              <a:rPr lang="en-US" sz="1800" dirty="0" err="1" smtClean="0">
                <a:solidFill>
                  <a:schemeClr val="tx1"/>
                </a:solidFill>
              </a:rPr>
              <a:t>Preparación</a:t>
            </a:r>
            <a:r>
              <a:rPr lang="en-US" sz="1800" dirty="0" smtClean="0">
                <a:solidFill>
                  <a:schemeClr val="tx1"/>
                </a:solidFill>
              </a:rPr>
              <a:t> y </a:t>
            </a:r>
            <a:r>
              <a:rPr lang="en-US" sz="1800" dirty="0" err="1" smtClean="0">
                <a:solidFill>
                  <a:schemeClr val="tx1"/>
                </a:solidFill>
              </a:rPr>
              <a:t>conceptualización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inicial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Paso 1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Fotos_MARISCO Workshops + EDA\Georgien\Von Tina\IMG_64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t="6741"/>
          <a:stretch/>
        </p:blipFill>
        <p:spPr bwMode="auto">
          <a:xfrm>
            <a:off x="2750820" y="2590800"/>
            <a:ext cx="3505200" cy="243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750820" y="5037564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Christina Lehmann 2014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7749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Contenido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C" dirty="0"/>
              <a:t>¿Cuál es el alcance geográfico de </a:t>
            </a:r>
            <a:r>
              <a:rPr lang="es-EC" dirty="0" smtClean="0"/>
              <a:t>gestión</a:t>
            </a:r>
            <a:r>
              <a:rPr lang="es-EC" dirty="0"/>
              <a:t>?</a:t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¿</a:t>
            </a:r>
            <a:r>
              <a:rPr lang="es-EC" dirty="0"/>
              <a:t>Por qué es importante definir el alcance </a:t>
            </a:r>
            <a:r>
              <a:rPr lang="es-EC" dirty="0" smtClean="0"/>
              <a:t>geográfico de gestión?</a:t>
            </a: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r>
              <a:rPr lang="es-EC" dirty="0"/>
              <a:t/>
            </a:r>
            <a:br>
              <a:rPr lang="es-EC" dirty="0"/>
            </a:br>
            <a:endParaRPr lang="es-EC" dirty="0" smtClean="0"/>
          </a:p>
          <a:p>
            <a:r>
              <a:rPr lang="es-EC" dirty="0" smtClean="0"/>
              <a:t>¿</a:t>
            </a:r>
            <a:r>
              <a:rPr lang="es-EC" dirty="0"/>
              <a:t>Cómo se define el ámbito </a:t>
            </a:r>
            <a:r>
              <a:rPr lang="es-EC" dirty="0" smtClean="0"/>
              <a:t>geográfico de gestión?</a:t>
            </a:r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r>
              <a:rPr lang="es-EC" dirty="0" smtClean="0"/>
              <a:t>Recomendaciones prácticas</a:t>
            </a:r>
            <a:endParaRPr lang="en-US" b="1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¿Cuál es el alcance geográfico de </a:t>
            </a:r>
            <a:r>
              <a:rPr lang="es-ES" dirty="0" smtClean="0"/>
              <a:t>gestión</a:t>
            </a:r>
            <a:r>
              <a:rPr lang="es-ES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s-EC" dirty="0" smtClean="0"/>
              <a:t>El </a:t>
            </a:r>
            <a:r>
              <a:rPr lang="es-EC" dirty="0"/>
              <a:t>área de un </a:t>
            </a:r>
            <a:r>
              <a:rPr lang="es-EC" dirty="0" smtClean="0"/>
              <a:t>proyecto </a:t>
            </a:r>
            <a:r>
              <a:rPr lang="es-EC" dirty="0"/>
              <a:t>donde es necesario </a:t>
            </a:r>
            <a:r>
              <a:rPr lang="es-EC" dirty="0" smtClean="0"/>
              <a:t>establecer una estrategia de manejo, desplegar </a:t>
            </a:r>
            <a:r>
              <a:rPr lang="es-EC" dirty="0"/>
              <a:t>de recursos, restaurar o desarrollar la funcionalidad del </a:t>
            </a:r>
            <a:r>
              <a:rPr lang="es-EC" dirty="0" smtClean="0"/>
              <a:t>ecosistema</a:t>
            </a:r>
          </a:p>
          <a:p>
            <a:r>
              <a:rPr lang="es-EC" dirty="0" smtClean="0"/>
              <a:t>Debe ser un </a:t>
            </a:r>
            <a:r>
              <a:rPr lang="es-EC" dirty="0"/>
              <a:t>área lo suficientemente grande como para incluir características relevantes de los ecosistemas que necesitan </a:t>
            </a:r>
            <a:r>
              <a:rPr lang="es-EC" dirty="0" smtClean="0"/>
              <a:t>conservación y cuidado</a:t>
            </a:r>
            <a:endParaRPr lang="es-EC" dirty="0"/>
          </a:p>
          <a:p>
            <a:pPr algn="just"/>
            <a:endParaRPr lang="en-US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2" name="Picture 3" descr="F:\Fotos_MARISCO Workshops + EDA\Colombia\Double workshops GOPA_Sept_Okt14\1st workshop Barranquilla\alcance guajar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7" b="9429"/>
          <a:stretch/>
        </p:blipFill>
        <p:spPr bwMode="auto">
          <a:xfrm>
            <a:off x="5000628" y="3286124"/>
            <a:ext cx="3505200" cy="276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5072066" y="6072206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8183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¿Por qué es importante definir el alcance geográfico?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27167" cy="4525963"/>
          </a:xfrm>
        </p:spPr>
        <p:txBody>
          <a:bodyPr anchor="t">
            <a:normAutofit/>
          </a:bodyPr>
          <a:lstStyle/>
          <a:p>
            <a:pPr algn="just"/>
            <a:r>
              <a:rPr lang="es-ES" b="1" dirty="0"/>
              <a:t>Para construir un acuerdo sobre un terreno común entre todos los participantes</a:t>
            </a:r>
            <a:r>
              <a:rPr lang="es-ES" dirty="0"/>
              <a:t> → todo el mundo sabe que </a:t>
            </a:r>
            <a:r>
              <a:rPr lang="es-ES" dirty="0" smtClean="0"/>
              <a:t>elementos del  </a:t>
            </a:r>
            <a:r>
              <a:rPr lang="es-ES" dirty="0"/>
              <a:t>ecosistemas deben ser incluidos en el análisis de la vulnerabilidad y el riesgo</a:t>
            </a:r>
            <a:endParaRPr lang="de-DE" sz="2000" dirty="0" smtClean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 descr="F:\Fotos_MARISCO Workshops + EDA\Colombia\Double workshops GOPA_Sept_Okt14\1st workshop Barranquilla\Ibisch_Colombia-14 (48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54032"/>
            <a:ext cx="4299103" cy="28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eck 20"/>
          <p:cNvSpPr/>
          <p:nvPr/>
        </p:nvSpPr>
        <p:spPr>
          <a:xfrm>
            <a:off x="762000" y="2895600"/>
            <a:ext cx="388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S" sz="2000" dirty="0" smtClean="0"/>
              <a:t>Otorga criterios </a:t>
            </a:r>
            <a:r>
              <a:rPr lang="es-ES" sz="2000" dirty="0"/>
              <a:t>con respecto a otras unidades administrativas </a:t>
            </a:r>
            <a:r>
              <a:rPr lang="es-ES" sz="2000" dirty="0" smtClean="0"/>
              <a:t>que pueden ser abordadas </a:t>
            </a:r>
            <a:r>
              <a:rPr lang="es-ES" sz="2000" dirty="0"/>
              <a:t>en el curso de la </a:t>
            </a:r>
            <a:r>
              <a:rPr lang="es-ES" sz="2000" dirty="0" smtClean="0"/>
              <a:t>planificación o implementación de la </a:t>
            </a:r>
            <a:r>
              <a:rPr lang="es-ES" sz="2000" dirty="0"/>
              <a:t>estrategia</a:t>
            </a:r>
            <a:br>
              <a:rPr lang="es-ES" sz="2000" dirty="0"/>
            </a:br>
            <a:r>
              <a:rPr lang="es-ES" sz="2000" dirty="0" smtClean="0"/>
              <a:t>→ </a:t>
            </a:r>
            <a:r>
              <a:rPr lang="es-ES" sz="2000" b="1" dirty="0" smtClean="0"/>
              <a:t>es decir estimula la inclusión de otras  </a:t>
            </a:r>
            <a:r>
              <a:rPr lang="es-ES" sz="2000" b="1" dirty="0"/>
              <a:t>unidades </a:t>
            </a:r>
            <a:r>
              <a:rPr lang="es-ES" sz="2000" b="1" dirty="0" smtClean="0"/>
              <a:t>vecinas</a:t>
            </a:r>
            <a:endParaRPr lang="de-DE" sz="20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4648200" y="5804710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6562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6019799" y="1066800"/>
            <a:ext cx="3124199" cy="5334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¿</a:t>
            </a:r>
            <a:r>
              <a:rPr lang="es-EC" dirty="0"/>
              <a:t>Cómo se define el ámbito geográfico?</a:t>
            </a:r>
            <a:endParaRPr lang="es-EC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47800"/>
            <a:ext cx="5181599" cy="4525963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es-ES" dirty="0"/>
              <a:t>La metáfora de un médico y su exploración del </a:t>
            </a:r>
            <a:r>
              <a:rPr lang="es-ES" dirty="0" smtClean="0"/>
              <a:t>paciente</a:t>
            </a:r>
          </a:p>
          <a:p>
            <a:pPr marL="411480" algn="just"/>
            <a:r>
              <a:rPr lang="es-ES" dirty="0" smtClean="0"/>
              <a:t>¿</a:t>
            </a:r>
            <a:r>
              <a:rPr lang="es-ES" dirty="0"/>
              <a:t>Qué parte del cuerpo tiene que ser examinado</a:t>
            </a:r>
            <a:r>
              <a:rPr lang="es-ES" dirty="0" smtClean="0"/>
              <a:t>?</a:t>
            </a:r>
          </a:p>
          <a:p>
            <a:pPr marL="411480" algn="just"/>
            <a:r>
              <a:rPr lang="es-ES" dirty="0" smtClean="0"/>
              <a:t>¿</a:t>
            </a:r>
            <a:r>
              <a:rPr lang="es-ES" dirty="0"/>
              <a:t>Es sólo una parte específica del cuerpo que muestra síntomas de la enfermedad o hay algo más detrás de eso</a:t>
            </a:r>
            <a:r>
              <a:rPr lang="es-ES" dirty="0" smtClean="0"/>
              <a:t>?</a:t>
            </a:r>
          </a:p>
          <a:p>
            <a:pPr marL="411480" algn="just"/>
            <a:r>
              <a:rPr lang="es-ES" dirty="0" smtClean="0"/>
              <a:t>¿</a:t>
            </a:r>
            <a:r>
              <a:rPr lang="es-ES" dirty="0"/>
              <a:t>Qué partes del cuerpo necesitan ser tratados con el fin de curar al paciente</a:t>
            </a:r>
            <a:r>
              <a:rPr lang="es-ES" dirty="0" smtClean="0"/>
              <a:t>?</a:t>
            </a:r>
          </a:p>
          <a:p>
            <a:pPr marL="411480" algn="just"/>
            <a:r>
              <a:rPr lang="es-ES" dirty="0" smtClean="0"/>
              <a:t>¿</a:t>
            </a:r>
            <a:r>
              <a:rPr lang="es-ES" dirty="0"/>
              <a:t>La fuente de la enfermedad viene de otro lugar</a:t>
            </a:r>
            <a:r>
              <a:rPr lang="es-ES" dirty="0" smtClean="0"/>
              <a:t>?</a:t>
            </a:r>
          </a:p>
          <a:p>
            <a:pPr marL="411480" algn="just"/>
            <a:r>
              <a:rPr lang="es-ES" dirty="0" smtClean="0"/>
              <a:t>¿</a:t>
            </a:r>
            <a:r>
              <a:rPr lang="es-ES" dirty="0"/>
              <a:t>Qué pasa con el medio ambiente </a:t>
            </a:r>
            <a:r>
              <a:rPr lang="es-ES" dirty="0" smtClean="0"/>
              <a:t>del paciente?</a:t>
            </a:r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100" name="Picture 4" descr="C:\Users\cle483\AppData\Local\Microsoft\Windows\Temporary Internet Files\Content.IE5\GFDUPBIE\Human-Body2[1]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3" r="36584"/>
          <a:stretch/>
        </p:blipFill>
        <p:spPr bwMode="auto">
          <a:xfrm>
            <a:off x="6781800" y="1664583"/>
            <a:ext cx="1596104" cy="421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6781800" y="5877564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Microsoft</a:t>
            </a:r>
            <a:endParaRPr lang="en-GB" sz="800" dirty="0"/>
          </a:p>
        </p:txBody>
      </p:sp>
      <p:sp>
        <p:nvSpPr>
          <p:cNvPr id="21" name="Ellipse 20"/>
          <p:cNvSpPr/>
          <p:nvPr/>
        </p:nvSpPr>
        <p:spPr>
          <a:xfrm>
            <a:off x="7215918" y="1591758"/>
            <a:ext cx="727868" cy="7479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Ellipse 26"/>
          <p:cNvSpPr/>
          <p:nvPr/>
        </p:nvSpPr>
        <p:spPr>
          <a:xfrm>
            <a:off x="7376096" y="2195777"/>
            <a:ext cx="407512" cy="2536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Ellipse 27"/>
          <p:cNvSpPr/>
          <p:nvPr/>
        </p:nvSpPr>
        <p:spPr>
          <a:xfrm>
            <a:off x="6934200" y="1519750"/>
            <a:ext cx="1295400" cy="22513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Ellipse 28"/>
          <p:cNvSpPr/>
          <p:nvPr/>
        </p:nvSpPr>
        <p:spPr>
          <a:xfrm>
            <a:off x="6781800" y="1447800"/>
            <a:ext cx="1596104" cy="4429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4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¿Cómo se define el ámbito geográfico?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3" y="1428736"/>
            <a:ext cx="5522168" cy="4876799"/>
          </a:xfrm>
        </p:spPr>
        <p:txBody>
          <a:bodyPr>
            <a:noAutofit/>
          </a:bodyPr>
          <a:lstStyle/>
          <a:p>
            <a:pPr marL="411480"/>
            <a:r>
              <a:rPr lang="es-ES" dirty="0"/>
              <a:t>Los </a:t>
            </a:r>
            <a:r>
              <a:rPr lang="es-ES" b="1" dirty="0"/>
              <a:t>mapas son de gran importancia </a:t>
            </a:r>
            <a:r>
              <a:rPr lang="es-ES" dirty="0"/>
              <a:t>para la </a:t>
            </a:r>
            <a:r>
              <a:rPr lang="es-ES" dirty="0" smtClean="0"/>
              <a:t>visualización</a:t>
            </a:r>
            <a:r>
              <a:rPr lang="es-ES" dirty="0"/>
              <a:t> </a:t>
            </a:r>
            <a:r>
              <a:rPr lang="es-ES" dirty="0" smtClean="0"/>
              <a:t>de</a:t>
            </a:r>
            <a:r>
              <a:rPr lang="es-ES" dirty="0"/>
              <a:t> </a:t>
            </a:r>
            <a:r>
              <a:rPr lang="es-ES" dirty="0" smtClean="0"/>
              <a:t>la </a:t>
            </a:r>
            <a:r>
              <a:rPr lang="es-ES" dirty="0"/>
              <a:t>región de estudio </a:t>
            </a:r>
            <a:endParaRPr lang="es-ES" dirty="0" smtClean="0"/>
          </a:p>
          <a:p>
            <a:pPr marL="411480"/>
            <a:r>
              <a:rPr lang="es-ES" dirty="0" smtClean="0"/>
              <a:t>Con </a:t>
            </a:r>
            <a:r>
              <a:rPr lang="es-ES" dirty="0"/>
              <a:t>el fin de tomar todas las influencias en </a:t>
            </a:r>
            <a:r>
              <a:rPr lang="es-ES" dirty="0" smtClean="0"/>
              <a:t>cuenta, </a:t>
            </a:r>
            <a:r>
              <a:rPr lang="es-ES" dirty="0"/>
              <a:t>las siguientes propiedades deben </a:t>
            </a:r>
            <a:r>
              <a:rPr lang="es-ES" dirty="0" smtClean="0"/>
              <a:t>ser consideradas:</a:t>
            </a:r>
          </a:p>
          <a:p>
            <a:pPr marL="525780" lvl="1" indent="0">
              <a:buFontTx/>
              <a:buChar char="-"/>
            </a:pPr>
            <a:r>
              <a:rPr lang="es-ES" sz="1600" dirty="0" smtClean="0"/>
              <a:t>Los </a:t>
            </a:r>
            <a:r>
              <a:rPr lang="es-ES" sz="1600" dirty="0"/>
              <a:t>tipos de hábitat</a:t>
            </a:r>
            <a:br>
              <a:rPr lang="es-ES" sz="1600" dirty="0"/>
            </a:br>
            <a:r>
              <a:rPr lang="es-ES" sz="1600" dirty="0" smtClean="0"/>
              <a:t>- Cobertura de </a:t>
            </a:r>
            <a:r>
              <a:rPr lang="es-ES" sz="1600" dirty="0"/>
              <a:t>uso de la tierra</a:t>
            </a:r>
            <a:br>
              <a:rPr lang="es-ES" sz="1600" dirty="0"/>
            </a:br>
            <a:r>
              <a:rPr lang="es-ES" sz="1600" dirty="0" smtClean="0"/>
              <a:t>- Cambios </a:t>
            </a:r>
            <a:r>
              <a:rPr lang="es-ES" sz="1600" dirty="0"/>
              <a:t>en la vegetación </a:t>
            </a:r>
            <a:endParaRPr lang="es-ES" sz="1600" dirty="0" smtClean="0"/>
          </a:p>
          <a:p>
            <a:pPr marL="525780" lvl="1" indent="0">
              <a:buNone/>
            </a:pPr>
            <a:r>
              <a:rPr lang="es-ES" sz="1600" dirty="0" smtClean="0"/>
              <a:t>  (</a:t>
            </a:r>
            <a:r>
              <a:rPr lang="es-ES" sz="1600" dirty="0"/>
              <a:t>Por ejemplo la deforestación)</a:t>
            </a:r>
            <a:br>
              <a:rPr lang="es-ES" sz="1600" dirty="0"/>
            </a:br>
            <a:r>
              <a:rPr lang="es-ES" sz="1600" dirty="0" smtClean="0"/>
              <a:t>- Los </a:t>
            </a:r>
            <a:r>
              <a:rPr lang="es-ES" sz="1600" dirty="0"/>
              <a:t>límites administrativos</a:t>
            </a:r>
            <a:br>
              <a:rPr lang="es-ES" sz="1600" dirty="0"/>
            </a:br>
            <a:r>
              <a:rPr lang="es-ES" sz="1600" dirty="0" smtClean="0"/>
              <a:t>-  La tenencia </a:t>
            </a:r>
            <a:r>
              <a:rPr lang="es-ES" sz="1600" dirty="0"/>
              <a:t>de la tierra</a:t>
            </a:r>
            <a:br>
              <a:rPr lang="es-ES" sz="1600" dirty="0"/>
            </a:br>
            <a:r>
              <a:rPr lang="es-ES" sz="1600" dirty="0" smtClean="0"/>
              <a:t>- La Topografía</a:t>
            </a:r>
            <a:r>
              <a:rPr lang="es-ES" sz="1600" dirty="0"/>
              <a:t/>
            </a:r>
            <a:br>
              <a:rPr lang="es-ES" sz="1600" dirty="0"/>
            </a:br>
            <a:r>
              <a:rPr lang="es-ES" sz="1600" dirty="0" smtClean="0"/>
              <a:t>- Hidrología </a:t>
            </a:r>
            <a:r>
              <a:rPr lang="es-ES" sz="1600" dirty="0"/>
              <a:t>(zonas de captación!)</a:t>
            </a:r>
            <a:br>
              <a:rPr lang="es-ES" sz="1600" dirty="0"/>
            </a:br>
            <a:r>
              <a:rPr lang="es-ES" sz="1600" dirty="0" smtClean="0"/>
              <a:t>- Infraestructura</a:t>
            </a:r>
            <a:endParaRPr lang="en-US" sz="1600" dirty="0" smtClean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5" name="Textfeld 24"/>
          <p:cNvSpPr txBox="1"/>
          <p:nvPr/>
        </p:nvSpPr>
        <p:spPr>
          <a:xfrm>
            <a:off x="4749196" y="4858648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</a:t>
            </a:r>
            <a:r>
              <a:rPr lang="en-GB" sz="800" dirty="0" err="1" smtClean="0"/>
              <a:t>Christoph</a:t>
            </a:r>
            <a:r>
              <a:rPr lang="en-GB" sz="800" dirty="0" smtClean="0"/>
              <a:t> </a:t>
            </a:r>
            <a:r>
              <a:rPr lang="en-GB" sz="800" dirty="0" err="1" smtClean="0"/>
              <a:t>Nowicki</a:t>
            </a:r>
            <a:r>
              <a:rPr lang="en-GB" sz="800" dirty="0" smtClean="0"/>
              <a:t> 2013</a:t>
            </a:r>
          </a:p>
        </p:txBody>
      </p:sp>
      <p:pic>
        <p:nvPicPr>
          <p:cNvPr id="2051" name="Picture 3" descr="F:\Fotos_MARISCO Workshops + EDA\Ecuador\Christoph\03_Taller_primer dia_cn\Ecuador_Taller MARISCO_dia 2_070313_0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4" t="35146" r="18605" b="36763"/>
          <a:stretch/>
        </p:blipFill>
        <p:spPr bwMode="auto">
          <a:xfrm>
            <a:off x="4749196" y="3286124"/>
            <a:ext cx="425196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9" t="7727" r="-1"/>
          <a:stretch/>
        </p:blipFill>
        <p:spPr bwMode="auto">
          <a:xfrm>
            <a:off x="6705600" y="1631758"/>
            <a:ext cx="2186940" cy="127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feld 27"/>
          <p:cNvSpPr txBox="1"/>
          <p:nvPr/>
        </p:nvSpPr>
        <p:spPr>
          <a:xfrm>
            <a:off x="6705600" y="2872654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Google earth</a:t>
            </a:r>
          </a:p>
        </p:txBody>
      </p:sp>
      <p:sp>
        <p:nvSpPr>
          <p:cNvPr id="4" name="Rechteck 3"/>
          <p:cNvSpPr/>
          <p:nvPr/>
        </p:nvSpPr>
        <p:spPr>
          <a:xfrm>
            <a:off x="870697" y="5342295"/>
            <a:ext cx="8029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1530" lvl="1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000" b="1" dirty="0"/>
              <a:t>Las imágenes satelitales también son útiles</a:t>
            </a:r>
            <a:r>
              <a:rPr lang="es-ES" sz="2000" dirty="0"/>
              <a:t>, ya que son las imágenes de la vida real que contengan características de la superficie que no aparecen necesariamente en los </a:t>
            </a:r>
            <a:r>
              <a:rPr lang="es-ES" sz="2000" dirty="0" smtClean="0"/>
              <a:t>mapas</a:t>
            </a:r>
          </a:p>
        </p:txBody>
      </p:sp>
    </p:spTree>
    <p:extLst>
      <p:ext uri="{BB962C8B-B14F-4D97-AF65-F5344CB8AC3E}">
        <p14:creationId xmlns:p14="http://schemas.microsoft.com/office/powerpoint/2010/main" val="3821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¿Cómo se define el ámbito geográfico?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36"/>
            <a:ext cx="8072494" cy="1752599"/>
          </a:xfrm>
        </p:spPr>
        <p:txBody>
          <a:bodyPr>
            <a:noAutofit/>
          </a:bodyPr>
          <a:lstStyle/>
          <a:p>
            <a:pPr marL="411480" algn="just"/>
            <a:r>
              <a:rPr lang="es-ES" dirty="0"/>
              <a:t>En </a:t>
            </a:r>
            <a:r>
              <a:rPr lang="es-ES" dirty="0" smtClean="0"/>
              <a:t>algunos casos, </a:t>
            </a:r>
            <a:r>
              <a:rPr lang="es-ES" dirty="0"/>
              <a:t>identificar el sitio de conservación legalmente </a:t>
            </a:r>
            <a:r>
              <a:rPr lang="es-ES" dirty="0" smtClean="0"/>
              <a:t>definida</a:t>
            </a:r>
          </a:p>
          <a:p>
            <a:pPr marL="411480" algn="just"/>
            <a:r>
              <a:rPr lang="es-ES" dirty="0" smtClean="0"/>
              <a:t>Evaluar </a:t>
            </a:r>
            <a:r>
              <a:rPr lang="es-ES" dirty="0"/>
              <a:t>la idoneidad de la zona existente en lo que respecta a entender </a:t>
            </a:r>
            <a:r>
              <a:rPr lang="es-ES" b="1" dirty="0"/>
              <a:t>las necesidades de la biodiversidad que van más allá de las </a:t>
            </a:r>
            <a:r>
              <a:rPr lang="es-ES" b="1" dirty="0" smtClean="0"/>
              <a:t>fronteras</a:t>
            </a:r>
            <a:r>
              <a:rPr lang="es-ES" dirty="0" smtClean="0"/>
              <a:t>, </a:t>
            </a:r>
            <a:r>
              <a:rPr lang="es-ES" dirty="0"/>
              <a:t>así como las características socioeconómicas relevantes o grupos de interés definidos </a:t>
            </a:r>
            <a:r>
              <a:rPr lang="es-ES" dirty="0" smtClean="0"/>
              <a:t>jurídicamente</a:t>
            </a:r>
          </a:p>
          <a:p>
            <a:pPr marL="411480" algn="just"/>
            <a:r>
              <a:rPr lang="es-ES" dirty="0" smtClean="0"/>
              <a:t>Ampliar </a:t>
            </a:r>
            <a:r>
              <a:rPr lang="es-ES" dirty="0"/>
              <a:t>el área de </a:t>
            </a:r>
            <a:r>
              <a:rPr lang="es-ES" dirty="0" smtClean="0"/>
              <a:t>análisis, si es necesario</a:t>
            </a:r>
          </a:p>
          <a:p>
            <a:pPr marL="411480" algn="just"/>
            <a:r>
              <a:rPr lang="es-ES" dirty="0" smtClean="0"/>
              <a:t>Asegúrese </a:t>
            </a:r>
            <a:r>
              <a:rPr lang="es-ES" dirty="0"/>
              <a:t>de que los participantes entiendan que el alcance se volverá a tratar más adelante</a:t>
            </a:r>
            <a:endParaRPr lang="en-US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3" name="Picture 2" descr="F:\Fotos_MARISCO Workshops + EDA\Ecuador\Christoph\03_Taller_primer dia_cn\Ecuador_Taller MARISCO_dia 2_070313_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4267199"/>
            <a:ext cx="3115042" cy="206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5349240" y="6321403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</a:t>
            </a:r>
            <a:r>
              <a:rPr lang="en-GB" sz="800" dirty="0" err="1" smtClean="0"/>
              <a:t>Christoph</a:t>
            </a:r>
            <a:r>
              <a:rPr lang="en-GB" sz="800" dirty="0" smtClean="0"/>
              <a:t> </a:t>
            </a:r>
            <a:r>
              <a:rPr lang="en-GB" sz="800" dirty="0" err="1" smtClean="0"/>
              <a:t>Nowicki</a:t>
            </a:r>
            <a:r>
              <a:rPr lang="en-GB" sz="800" dirty="0" smtClean="0"/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28871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Recomendaciones</a:t>
            </a:r>
            <a:r>
              <a:rPr lang="en-US" dirty="0" smtClean="0"/>
              <a:t> </a:t>
            </a:r>
            <a:r>
              <a:rPr lang="en-US" smtClean="0"/>
              <a:t>prácticas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C" dirty="0"/>
          </a:p>
          <a:p>
            <a:r>
              <a:rPr lang="es-EC" dirty="0"/>
              <a:t>¡El tamaño importa! </a:t>
            </a:r>
            <a:r>
              <a:rPr lang="es-EC" dirty="0" smtClean="0"/>
              <a:t>La escala de los mapas entre más grandes, más </a:t>
            </a:r>
            <a:r>
              <a:rPr lang="es-EC" dirty="0"/>
              <a:t>fácil para trabajar </a:t>
            </a:r>
            <a:r>
              <a:rPr lang="es-EC" dirty="0" smtClean="0"/>
              <a:t>con ellos</a:t>
            </a:r>
          </a:p>
          <a:p>
            <a:r>
              <a:rPr lang="es-EC" dirty="0" smtClean="0"/>
              <a:t>En </a:t>
            </a:r>
            <a:r>
              <a:rPr lang="es-EC" dirty="0"/>
              <a:t>el caso de los sitios de conservación legalmente establecidas o de planificación (por ejemplo, el área protegida, municipio) asegurarse de que los mapas incluyen un colchón suficiente alrededor </a:t>
            </a:r>
            <a:r>
              <a:rPr lang="es-EC" dirty="0" smtClean="0"/>
              <a:t>del sitio </a:t>
            </a:r>
            <a:r>
              <a:rPr lang="es-EC" dirty="0"/>
              <a:t>(los participantes rara vez se deciden ampliar el alcance del análisis más allá de las regiones representadas en mapas</a:t>
            </a:r>
            <a:r>
              <a:rPr lang="es-EC" dirty="0" smtClean="0"/>
              <a:t>)</a:t>
            </a:r>
          </a:p>
          <a:p>
            <a:r>
              <a:rPr lang="es-EC" dirty="0" smtClean="0"/>
              <a:t>Animar a </a:t>
            </a:r>
            <a:r>
              <a:rPr lang="es-EC" dirty="0"/>
              <a:t>los participantes a ampliar el área a través de fronteras a veces es </a:t>
            </a:r>
            <a:r>
              <a:rPr lang="es-EC" dirty="0" smtClean="0"/>
              <a:t>necesario</a:t>
            </a:r>
          </a:p>
          <a:p>
            <a:r>
              <a:rPr lang="es-EC" dirty="0" smtClean="0"/>
              <a:t>Considerar los requisitos sobre el </a:t>
            </a:r>
            <a:r>
              <a:rPr lang="es-EC" dirty="0"/>
              <a:t>alcance del proyecto original y las expectativas del cliente </a:t>
            </a:r>
            <a:endParaRPr lang="es-EC" dirty="0" smtClean="0"/>
          </a:p>
          <a:p>
            <a:r>
              <a:rPr lang="es-EC" dirty="0" smtClean="0"/>
              <a:t>Proporcionar mapas como material </a:t>
            </a:r>
            <a:r>
              <a:rPr lang="es-EC" dirty="0"/>
              <a:t>de trabajo</a:t>
            </a:r>
            <a:r>
              <a:rPr lang="es-EC" dirty="0" smtClean="0"/>
              <a:t>!</a:t>
            </a:r>
            <a:endParaRPr lang="es-EC" dirty="0"/>
          </a:p>
          <a:p>
            <a:pPr algn="just"/>
            <a:endParaRPr lang="en-US" dirty="0" smtClean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1. Define the geographical scope of management</a:t>
            </a:r>
            <a:endParaRPr lang="en-US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Austin">
  <a:themeElements>
    <a:clrScheme name="Custom 1">
      <a:dk1>
        <a:sysClr val="windowText" lastClr="000000"/>
      </a:dk1>
      <a:lt1>
        <a:srgbClr val="CBF27C"/>
      </a:lt1>
      <a:dk2>
        <a:srgbClr val="3E3D2D"/>
      </a:dk2>
      <a:lt2>
        <a:srgbClr val="CAF278"/>
      </a:lt2>
      <a:accent1>
        <a:srgbClr val="74A50F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ustin">
  <a:themeElements>
    <a:clrScheme name="Custom 1">
      <a:dk1>
        <a:sysClr val="windowText" lastClr="000000"/>
      </a:dk1>
      <a:lt1>
        <a:srgbClr val="CBF27C"/>
      </a:lt1>
      <a:dk2>
        <a:srgbClr val="3E3D2D"/>
      </a:dk2>
      <a:lt2>
        <a:srgbClr val="CAF278"/>
      </a:lt2>
      <a:accent1>
        <a:srgbClr val="74A50F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572</Words>
  <Application>Microsoft Office PowerPoint</Application>
  <PresentationFormat>Bildschirmpräsentation (4:3)</PresentationFormat>
  <Paragraphs>72</Paragraphs>
  <Slides>8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2_Austin</vt:lpstr>
      <vt:lpstr>Benutzerdefiniertes Design</vt:lpstr>
      <vt:lpstr>1_Benutzerdefiniertes Design</vt:lpstr>
      <vt:lpstr>1_Austin</vt:lpstr>
      <vt:lpstr>Larissa-Design</vt:lpstr>
      <vt:lpstr>Definir el alcance  geográfico de gestión (Área de Estudio)</vt:lpstr>
      <vt:lpstr>Contenido</vt:lpstr>
      <vt:lpstr>¿Cuál es el alcance geográfico de gestión?</vt:lpstr>
      <vt:lpstr>¿Por qué es importante definir el alcance geográfico?</vt:lpstr>
      <vt:lpstr>¿Cómo se define el ámbito geográfico?</vt:lpstr>
      <vt:lpstr>¿Cómo se define el ámbito geográfico?</vt:lpstr>
      <vt:lpstr>¿Cómo se define el ámbito geográfico?</vt:lpstr>
      <vt:lpstr> Recomendaciones prácticas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Tumbly Wumbly</dc:creator>
  <cp:lastModifiedBy>Ibisch, Pierre</cp:lastModifiedBy>
  <cp:revision>76</cp:revision>
  <dcterms:created xsi:type="dcterms:W3CDTF">2014-10-02T19:39:37Z</dcterms:created>
  <dcterms:modified xsi:type="dcterms:W3CDTF">2018-02-02T08:33:45Z</dcterms:modified>
</cp:coreProperties>
</file>