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8"/>
  </p:sldMasterIdLst>
  <p:notesMasterIdLst>
    <p:notesMasterId r:id="rId17"/>
  </p:notesMasterIdLst>
  <p:sldIdLst>
    <p:sldId id="257" r:id="rId9"/>
    <p:sldId id="297" r:id="rId10"/>
    <p:sldId id="262" r:id="rId11"/>
    <p:sldId id="307" r:id="rId12"/>
    <p:sldId id="315" r:id="rId13"/>
    <p:sldId id="310" r:id="rId14"/>
    <p:sldId id="314" r:id="rId15"/>
    <p:sldId id="30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A8764-8217-4952-B670-EC5CC20714D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AB1ED806-B258-4DC5-B4C4-D646B6A8F3C8}">
      <dgm:prSet custT="1"/>
      <dgm:spPr/>
      <dgm:t>
        <a:bodyPr/>
        <a:lstStyle/>
        <a:p>
          <a:pPr algn="just" rtl="0"/>
          <a:r>
            <a:rPr lang="pt-BR" sz="2000" dirty="0" smtClean="0"/>
            <a:t>Os participantes são aptos para desenhar a importância desse passo para avaliar os achados do monitoramento e adaptar a análise da situação e o conceito estratégico baseado nisso.</a:t>
          </a:r>
          <a:endParaRPr lang="de-DE" sz="2000" dirty="0"/>
        </a:p>
      </dgm:t>
    </dgm:pt>
    <dgm:pt modelId="{7555946A-3730-419A-B18C-B467C4D15A90}" type="parTrans" cxnId="{38E0BBBD-7DA7-41FC-92AB-26B9845D18A2}">
      <dgm:prSet/>
      <dgm:spPr/>
      <dgm:t>
        <a:bodyPr/>
        <a:lstStyle/>
        <a:p>
          <a:endParaRPr lang="en-GB"/>
        </a:p>
      </dgm:t>
    </dgm:pt>
    <dgm:pt modelId="{2A4D6F9A-0CF7-426D-B661-7C25A1FD182C}" type="sibTrans" cxnId="{38E0BBBD-7DA7-41FC-92AB-26B9845D18A2}">
      <dgm:prSet/>
      <dgm:spPr/>
      <dgm:t>
        <a:bodyPr/>
        <a:lstStyle/>
        <a:p>
          <a:endParaRPr lang="en-GB"/>
        </a:p>
      </dgm:t>
    </dgm:pt>
    <dgm:pt modelId="{1341BEDD-DC82-4A4D-879D-686E41F4F429}" type="pres">
      <dgm:prSet presAssocID="{E38A8764-8217-4952-B670-EC5CC2071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425CF3-D49A-41F7-91D8-844F4EA2D263}" type="pres">
      <dgm:prSet presAssocID="{AB1ED806-B258-4DC5-B4C4-D646B6A8F3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E0529F-4025-4E7C-BF8D-533425C4B472}" type="presOf" srcId="{AB1ED806-B258-4DC5-B4C4-D646B6A8F3C8}" destId="{22425CF3-D49A-41F7-91D8-844F4EA2D263}" srcOrd="0" destOrd="0" presId="urn:microsoft.com/office/officeart/2005/8/layout/vList2"/>
    <dgm:cxn modelId="{1691D775-7242-47D2-8A5D-BDDA5CD3B508}" type="presOf" srcId="{E38A8764-8217-4952-B670-EC5CC20714D5}" destId="{1341BEDD-DC82-4A4D-879D-686E41F4F429}" srcOrd="0" destOrd="0" presId="urn:microsoft.com/office/officeart/2005/8/layout/vList2"/>
    <dgm:cxn modelId="{38E0BBBD-7DA7-41FC-92AB-26B9845D18A2}" srcId="{E38A8764-8217-4952-B670-EC5CC20714D5}" destId="{AB1ED806-B258-4DC5-B4C4-D646B6A8F3C8}" srcOrd="0" destOrd="0" parTransId="{7555946A-3730-419A-B18C-B467C4D15A90}" sibTransId="{2A4D6F9A-0CF7-426D-B661-7C25A1FD182C}"/>
    <dgm:cxn modelId="{682686EE-7A09-4A7E-8E16-68247E475E4D}" type="presParOf" srcId="{1341BEDD-DC82-4A4D-879D-686E41F4F429}" destId="{22425CF3-D49A-41F7-91D8-844F4EA2D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5CF3-D49A-41F7-91D8-844F4EA2D263}">
      <dsp:nvSpPr>
        <dsp:cNvPr id="0" name=""/>
        <dsp:cNvSpPr/>
      </dsp:nvSpPr>
      <dsp:spPr>
        <a:xfrm>
          <a:off x="0" y="1654581"/>
          <a:ext cx="7776864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 aptos para desenhar a importância desse passo para avaliar os achados do monitoramento e adaptar a análise da situação e o conceito estratégico baseado nisso.</a:t>
          </a:r>
          <a:endParaRPr lang="de-DE" sz="2000" kern="1200" dirty="0"/>
        </a:p>
      </dsp:txBody>
      <dsp:txXfrm>
        <a:off x="59399" y="1713980"/>
        <a:ext cx="765806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2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C698A-081D-4EA1-B56E-8FD22F1C2CF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EB7D-D46A-4C05-8B24-9597797D6881}" type="datetime1">
              <a:rPr lang="de-DE" smtClean="0"/>
              <a:t>26.05.2015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C13C-4A40-48E4-BB2C-7EF6A0B5FF16}" type="datetime1">
              <a:rPr lang="de-DE" smtClean="0"/>
              <a:t>26.05.2015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5849-2B21-448F-8243-D7F0A99FD8DC}" type="datetime1">
              <a:rPr lang="de-DE" smtClean="0"/>
              <a:t>26.05.2015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4E12-1D66-4628-B0FA-020A98312827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DF8F-56B0-4661-93C8-6E9AAE62D860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914A-7D42-45CD-97E3-DE0E7CE10736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D250-8BD5-43DD-98E3-B46BA10A518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4DAE-32B1-48DD-9FB8-8E68C24441B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A7AA-A3BF-4665-86F5-C8E72122015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F438-D575-46FC-9763-FAA570325B2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2085-7925-4920-9B55-971D25FAA663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64A7-18A4-46A1-8CD9-E26AD183ADB6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F9B4-59D5-4879-92A1-A370060AD25D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D30-736B-45C5-87CF-BF12328B5733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65B4-5451-4ADD-8178-73A02684376B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29. Evaluation and revision of the underlying concept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154F9B7-4224-4C1F-AD0F-1A666A0F317C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29. Evaluation and revision of the underlying concept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pt-BR" dirty="0"/>
              <a:t>Avaliação e revisão do conceito subjacente </a:t>
            </a:r>
            <a:endParaRPr lang="en-GB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1403648" y="4702067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  <a:endParaRPr lang="en-GB" sz="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5" b="10873"/>
          <a:stretch/>
        </p:blipFill>
        <p:spPr>
          <a:xfrm>
            <a:off x="1493912" y="2350747"/>
            <a:ext cx="6156176" cy="2327003"/>
          </a:xfrm>
          <a:prstGeom prst="rect">
            <a:avLst/>
          </a:prstGeom>
        </p:spPr>
      </p:pic>
      <p:sp>
        <p:nvSpPr>
          <p:cNvPr id="7" name="Untertitel 19"/>
          <p:cNvSpPr txBox="1">
            <a:spLocks/>
          </p:cNvSpPr>
          <p:nvPr/>
        </p:nvSpPr>
        <p:spPr>
          <a:xfrm>
            <a:off x="-36512" y="5085184"/>
            <a:ext cx="9144000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IV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Implementação e gestão do conhecimento (e do não-conhecimento)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29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1983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2483768" y="1484784"/>
            <a:ext cx="1008112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Objetivos</a:t>
            </a:r>
            <a:r>
              <a:rPr lang="en-GB" sz="4000" dirty="0" smtClean="0"/>
              <a:t> de </a:t>
            </a:r>
            <a:r>
              <a:rPr lang="en-GB" sz="4000" dirty="0" err="1" smtClean="0"/>
              <a:t>aprendizado</a:t>
            </a:r>
            <a:endParaRPr lang="en-GB" sz="4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36242"/>
              </p:ext>
            </p:extLst>
          </p:nvPr>
        </p:nvGraphicFramePr>
        <p:xfrm>
          <a:off x="755576" y="1600200"/>
          <a:ext cx="7776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7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são as avaliações e revisões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nós avaliamos e revisamos o conceito subjacente?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Como</a:t>
            </a:r>
            <a:r>
              <a:rPr lang="pt-BR" dirty="0" smtClean="0"/>
              <a:t> </a:t>
            </a:r>
            <a:r>
              <a:rPr lang="pt-BR" dirty="0"/>
              <a:t>nós avaliamos e revisamos o conceito subjacente?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Dicas </a:t>
            </a:r>
            <a:r>
              <a:rPr lang="pt-BR" b="1" dirty="0"/>
              <a:t>Práticas</a:t>
            </a:r>
            <a:endParaRPr lang="de-DE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são as avaliações e revisões?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2260847"/>
          </a:xfrm>
        </p:spPr>
        <p:txBody>
          <a:bodyPr>
            <a:noAutofit/>
          </a:bodyPr>
          <a:lstStyle/>
          <a:p>
            <a:r>
              <a:rPr lang="pt-BR" dirty="0"/>
              <a:t>Revisões construtivas das partes estratégicas que tenham funcionado e que podem ser </a:t>
            </a:r>
            <a:r>
              <a:rPr lang="pt-BR" dirty="0" smtClean="0"/>
              <a:t>melhoradas</a:t>
            </a:r>
            <a:endParaRPr lang="de-DE" dirty="0"/>
          </a:p>
          <a:p>
            <a:r>
              <a:rPr lang="pt-BR" dirty="0"/>
              <a:t>Avaliações são processadas por quais lições foram aprendidas através do monitoramento e gestão de conhecimento são usados para revisar e melhorar estratégias e modelo conceitual</a:t>
            </a:r>
            <a:endParaRPr lang="de-DE" dirty="0"/>
          </a:p>
          <a:p>
            <a:r>
              <a:rPr lang="pt-BR" dirty="0"/>
              <a:t>Embora isso é o último passo na metodologia MARISCO, isso não é o fim (manejo adaptativo)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09007"/>
            <a:ext cx="3491880" cy="23203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59633" y="393305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As ideias conseguidas das avaliações deveriam ser as entradas no processo contínuo e adaptativo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008330" y="602934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3521"/>
            <a:ext cx="3672408" cy="32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3600" dirty="0"/>
              <a:t>Por que nós avaliamos e revisamos o conceito subjacente?</a:t>
            </a:r>
            <a:endParaRPr lang="de-DE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1" y="1600201"/>
            <a:ext cx="7427168" cy="1828800"/>
          </a:xfrm>
        </p:spPr>
        <p:txBody>
          <a:bodyPr tIns="182880" anchor="t">
            <a:normAutofit/>
          </a:bodyPr>
          <a:lstStyle/>
          <a:p>
            <a:r>
              <a:rPr lang="pt-BR" sz="1900" dirty="0"/>
              <a:t>Avaliações constantes e revisões são básicas para o manejo adaptativo</a:t>
            </a:r>
            <a:endParaRPr lang="de-DE" sz="1900" dirty="0"/>
          </a:p>
          <a:p>
            <a:pPr marL="354013" indent="0">
              <a:buNone/>
            </a:pPr>
            <a:r>
              <a:rPr lang="pt-BR" sz="1900" dirty="0" smtClean="0">
                <a:sym typeface="Wingdings" panose="05000000000000000000" pitchFamily="2" charset="2"/>
              </a:rPr>
              <a:t> </a:t>
            </a:r>
            <a:r>
              <a:rPr lang="pt-BR" sz="1900" dirty="0" smtClean="0"/>
              <a:t>Processo </a:t>
            </a:r>
            <a:r>
              <a:rPr lang="pt-BR" sz="1900" dirty="0"/>
              <a:t>cíclico</a:t>
            </a:r>
            <a:endParaRPr lang="de-DE" sz="1900" dirty="0"/>
          </a:p>
          <a:p>
            <a:pPr marL="354013" indent="0">
              <a:buNone/>
            </a:pPr>
            <a:r>
              <a:rPr lang="pt-BR" sz="1900" dirty="0" smtClean="0">
                <a:sym typeface="Wingdings" panose="05000000000000000000" pitchFamily="2" charset="2"/>
              </a:rPr>
              <a:t> </a:t>
            </a:r>
            <a:r>
              <a:rPr lang="pt-BR" sz="1900" dirty="0" smtClean="0"/>
              <a:t>Os </a:t>
            </a:r>
            <a:r>
              <a:rPr lang="pt-BR" sz="1900" dirty="0"/>
              <a:t>resultados das avaliações se tornam o ponto de partida para a revisão estratégica e melhorias</a:t>
            </a:r>
            <a:endParaRPr lang="de-DE" sz="1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1" y="3121600"/>
            <a:ext cx="384785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Estratégias diferentes variam em seus êxitos dependendo nas composições de espécies e no próprio ecossistema</a:t>
            </a:r>
            <a:endParaRPr 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O processo de revisão verifica estratégias que trabalham da melhor forma em consideração às respostas dos atores, objetos da biodiversidade em questão e funcionalidade geral do ecossistema</a:t>
            </a:r>
            <a:endParaRPr lang="de-DE" sz="1900" dirty="0"/>
          </a:p>
        </p:txBody>
      </p:sp>
      <p:sp>
        <p:nvSpPr>
          <p:cNvPr id="8" name="Textfeld 7"/>
          <p:cNvSpPr txBox="1"/>
          <p:nvPr/>
        </p:nvSpPr>
        <p:spPr>
          <a:xfrm>
            <a:off x="5073799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5" name="Nach links gekrümmter Pfeil 4"/>
          <p:cNvSpPr/>
          <p:nvPr/>
        </p:nvSpPr>
        <p:spPr>
          <a:xfrm>
            <a:off x="6876256" y="4292413"/>
            <a:ext cx="360040" cy="67963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Nach links gekrümmter Pfeil 6"/>
          <p:cNvSpPr/>
          <p:nvPr/>
        </p:nvSpPr>
        <p:spPr>
          <a:xfrm rot="10800000">
            <a:off x="6567934" y="4298535"/>
            <a:ext cx="308322" cy="673514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436096" y="3212976"/>
            <a:ext cx="2880320" cy="288031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alber Rahmen 11"/>
          <p:cNvSpPr/>
          <p:nvPr/>
        </p:nvSpPr>
        <p:spPr>
          <a:xfrm rot="13488544">
            <a:off x="8042288" y="4396137"/>
            <a:ext cx="489023" cy="47218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Halber Rahmen 12"/>
          <p:cNvSpPr/>
          <p:nvPr/>
        </p:nvSpPr>
        <p:spPr>
          <a:xfrm rot="20725064">
            <a:off x="6024810" y="5699175"/>
            <a:ext cx="489023" cy="47218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Halber Rahmen 13"/>
          <p:cNvSpPr/>
          <p:nvPr/>
        </p:nvSpPr>
        <p:spPr>
          <a:xfrm rot="7348099">
            <a:off x="5990434" y="3130462"/>
            <a:ext cx="489023" cy="47218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3600" dirty="0"/>
              <a:t>Como nós avaliamos e revisamos o conceito subjacente?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Obtenha a lista  de objetivos e metas e estabeleça no Passo 24</a:t>
            </a:r>
            <a:endParaRPr lang="de-DE" dirty="0"/>
          </a:p>
          <a:p>
            <a:pPr marL="4429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Deveria </a:t>
            </a:r>
            <a:r>
              <a:rPr lang="pt-BR" dirty="0"/>
              <a:t>incluir mensurabilidade, indicadores especificados no tempo </a:t>
            </a: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pt-BR" dirty="0"/>
              <a:t>Usando dados juntados através do monitoramento, determine se os objetivos foram ou não alcançados</a:t>
            </a: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pt-BR" dirty="0"/>
              <a:t>Baseados no sucesso das estratégias, tome decisões sobre as alterações necessárias para metas e objetivos</a:t>
            </a: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pt-BR" dirty="0"/>
              <a:t>Muitas organizações acham isso não só pertinente </a:t>
            </a:r>
            <a:r>
              <a:rPr lang="pt-BR" dirty="0" smtClean="0"/>
              <a:t>mas também </a:t>
            </a:r>
            <a:r>
              <a:rPr lang="pt-BR" dirty="0"/>
              <a:t>gerenciável para realizar as avaliações a cada dois anos</a:t>
            </a:r>
            <a:endParaRPr lang="de-DE" dirty="0"/>
          </a:p>
          <a:p>
            <a:pPr marL="4429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A </a:t>
            </a:r>
            <a:r>
              <a:rPr lang="pt-BR" dirty="0"/>
              <a:t>realização de avaliações aumentam mais frequentemente as oportunidades de aprendizado (pacotes estratégicos não precisa ser modificado a cada avaliação)</a:t>
            </a:r>
            <a:endParaRPr lang="de-DE" dirty="0"/>
          </a:p>
          <a:p>
            <a:pPr marL="457200" indent="-457200">
              <a:buFont typeface="+mj-lt"/>
              <a:buAutoNum type="arabicPeriod" startAt="5"/>
            </a:pPr>
            <a:r>
              <a:rPr lang="pt-BR" dirty="0"/>
              <a:t>Avaliações podem e devem ser feitas concorrentemente com as implementações e monitoramento de estratégias </a:t>
            </a:r>
            <a:endParaRPr lang="de-DE" dirty="0"/>
          </a:p>
          <a:p>
            <a:pPr marL="457200" indent="-457200" algn="just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29. </a:t>
            </a:r>
            <a:r>
              <a:rPr lang="pt-BR" dirty="0"/>
              <a:t>Avaliação e revisão do conceito subjacente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BC36FB1-68E1-4D8B-92BA-0EAE1177B94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2263100-3103-438F-A98E-3BC5DB343B5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292E5F5-20A0-49A9-831D-A71A9068162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B68B9BF-B663-4A70-9EF4-B3DB55260AB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C5D443C-CC15-427C-ADC5-CF550FF180A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Apresentação na tela (4:3)</PresentationFormat>
  <Paragraphs>69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Larissa-Design</vt:lpstr>
      <vt:lpstr>Avaliação e revisão do conceito subjacente </vt:lpstr>
      <vt:lpstr>Créditos e condições de uso </vt:lpstr>
      <vt:lpstr>Apresentação do PowerPoint</vt:lpstr>
      <vt:lpstr>Objetivos de aprendizado</vt:lpstr>
      <vt:lpstr>Sumário</vt:lpstr>
      <vt:lpstr>O que são as avaliações e revisões?</vt:lpstr>
      <vt:lpstr>Por que nós avaliamos e revisamos o conceito subjacente?</vt:lpstr>
      <vt:lpstr>Como nós avaliamos e revisamos o conceito subjacente?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142</cp:revision>
  <dcterms:created xsi:type="dcterms:W3CDTF">2014-11-12T07:15:06Z</dcterms:created>
  <dcterms:modified xsi:type="dcterms:W3CDTF">2015-05-26T07:23:03Z</dcterms:modified>
</cp:coreProperties>
</file>