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2"/>
  </p:sldMasterIdLst>
  <p:notesMasterIdLst>
    <p:notesMasterId r:id="rId22"/>
  </p:notesMasterIdLst>
  <p:sldIdLst>
    <p:sldId id="257" r:id="rId13"/>
    <p:sldId id="297" r:id="rId14"/>
    <p:sldId id="262" r:id="rId15"/>
    <p:sldId id="307" r:id="rId16"/>
    <p:sldId id="315" r:id="rId17"/>
    <p:sldId id="310" r:id="rId18"/>
    <p:sldId id="314" r:id="rId19"/>
    <p:sldId id="302" r:id="rId20"/>
    <p:sldId id="261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EE37B-6966-406A-8758-14942D83BFA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23B0D81F-2EC5-4C7A-8937-CEB843274B96}">
      <dgm:prSet custT="1"/>
      <dgm:spPr/>
      <dgm:t>
        <a:bodyPr/>
        <a:lstStyle/>
        <a:p>
          <a:pPr algn="just" rtl="0"/>
          <a:r>
            <a:rPr lang="pt-BR" sz="2000" dirty="0" smtClean="0"/>
            <a:t>Os participantes são aptos para organizar um processo de trocas e aprendizado durante a aplicação do processo de planejamento tão bem quanto para apoiar a institucionalização das trocas durante a fase de implementação</a:t>
          </a:r>
          <a:endParaRPr lang="de-DE" sz="2000" dirty="0"/>
        </a:p>
      </dgm:t>
    </dgm:pt>
    <dgm:pt modelId="{5D41D254-3E34-4683-BA6B-19D595A6BFCD}" type="parTrans" cxnId="{514534EA-F371-4CDA-92C3-E1AC6274D4A3}">
      <dgm:prSet/>
      <dgm:spPr/>
      <dgm:t>
        <a:bodyPr/>
        <a:lstStyle/>
        <a:p>
          <a:pPr algn="just"/>
          <a:endParaRPr lang="en-GB" sz="2000"/>
        </a:p>
      </dgm:t>
    </dgm:pt>
    <dgm:pt modelId="{F6E0D882-2975-4D88-AA99-2B26D2814E75}" type="sibTrans" cxnId="{514534EA-F371-4CDA-92C3-E1AC6274D4A3}">
      <dgm:prSet/>
      <dgm:spPr/>
      <dgm:t>
        <a:bodyPr/>
        <a:lstStyle/>
        <a:p>
          <a:pPr algn="just"/>
          <a:endParaRPr lang="en-GB" sz="2000"/>
        </a:p>
      </dgm:t>
    </dgm:pt>
    <dgm:pt modelId="{67F4E423-03C4-422E-B2C0-55B1E6DD4526}">
      <dgm:prSet custT="1"/>
      <dgm:spPr/>
      <dgm:t>
        <a:bodyPr/>
        <a:lstStyle/>
        <a:p>
          <a:pPr algn="just" rtl="0"/>
          <a:r>
            <a:rPr lang="pt-BR" sz="2000" dirty="0" smtClean="0"/>
            <a:t>Os participantes são aptos para criar e passar a importância de ter um ambiente de aprendizado amigável.</a:t>
          </a:r>
          <a:endParaRPr lang="de-DE" sz="2000" dirty="0"/>
        </a:p>
      </dgm:t>
    </dgm:pt>
    <dgm:pt modelId="{774AF087-F682-4EE3-A5EF-F85B7A5A9B62}" type="parTrans" cxnId="{76D68EE5-93E4-4156-8DE1-A358281338B9}">
      <dgm:prSet/>
      <dgm:spPr/>
      <dgm:t>
        <a:bodyPr/>
        <a:lstStyle/>
        <a:p>
          <a:pPr algn="just"/>
          <a:endParaRPr lang="en-GB" sz="2000"/>
        </a:p>
      </dgm:t>
    </dgm:pt>
    <dgm:pt modelId="{11F57EC9-2A34-4612-AFE8-A1635AB8ECBF}" type="sibTrans" cxnId="{76D68EE5-93E4-4156-8DE1-A358281338B9}">
      <dgm:prSet/>
      <dgm:spPr/>
      <dgm:t>
        <a:bodyPr/>
        <a:lstStyle/>
        <a:p>
          <a:pPr algn="just"/>
          <a:endParaRPr lang="en-GB" sz="2000"/>
        </a:p>
      </dgm:t>
    </dgm:pt>
    <dgm:pt modelId="{0C152AD4-2141-465B-B59D-0122BE446FAB}" type="pres">
      <dgm:prSet presAssocID="{709EE37B-6966-406A-8758-14942D83BFA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548B40D-D856-4743-8734-188C1B9134A5}" type="pres">
      <dgm:prSet presAssocID="{23B0D81F-2EC5-4C7A-8937-CEB843274B9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6F2C48C-61B7-47D4-BA7F-6BA9F7173B39}" type="pres">
      <dgm:prSet presAssocID="{F6E0D882-2975-4D88-AA99-2B26D2814E75}" presName="spacer" presStyleCnt="0"/>
      <dgm:spPr/>
    </dgm:pt>
    <dgm:pt modelId="{734282B9-9535-43C8-BA37-1695F3907CCA}" type="pres">
      <dgm:prSet presAssocID="{67F4E423-03C4-422E-B2C0-55B1E6DD452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2BB67E-6B91-464E-B6FF-03837896D419}" type="presOf" srcId="{709EE37B-6966-406A-8758-14942D83BFA1}" destId="{0C152AD4-2141-465B-B59D-0122BE446FAB}" srcOrd="0" destOrd="0" presId="urn:microsoft.com/office/officeart/2005/8/layout/vList2"/>
    <dgm:cxn modelId="{514534EA-F371-4CDA-92C3-E1AC6274D4A3}" srcId="{709EE37B-6966-406A-8758-14942D83BFA1}" destId="{23B0D81F-2EC5-4C7A-8937-CEB843274B96}" srcOrd="0" destOrd="0" parTransId="{5D41D254-3E34-4683-BA6B-19D595A6BFCD}" sibTransId="{F6E0D882-2975-4D88-AA99-2B26D2814E75}"/>
    <dgm:cxn modelId="{3DB8EEB2-F18F-4492-8876-863817AC6F7A}" type="presOf" srcId="{23B0D81F-2EC5-4C7A-8937-CEB843274B96}" destId="{A548B40D-D856-4743-8734-188C1B9134A5}" srcOrd="0" destOrd="0" presId="urn:microsoft.com/office/officeart/2005/8/layout/vList2"/>
    <dgm:cxn modelId="{8B2CD7CE-76F3-4690-B7E6-9364767C5F86}" type="presOf" srcId="{67F4E423-03C4-422E-B2C0-55B1E6DD4526}" destId="{734282B9-9535-43C8-BA37-1695F3907CCA}" srcOrd="0" destOrd="0" presId="urn:microsoft.com/office/officeart/2005/8/layout/vList2"/>
    <dgm:cxn modelId="{76D68EE5-93E4-4156-8DE1-A358281338B9}" srcId="{709EE37B-6966-406A-8758-14942D83BFA1}" destId="{67F4E423-03C4-422E-B2C0-55B1E6DD4526}" srcOrd="1" destOrd="0" parTransId="{774AF087-F682-4EE3-A5EF-F85B7A5A9B62}" sibTransId="{11F57EC9-2A34-4612-AFE8-A1635AB8ECBF}"/>
    <dgm:cxn modelId="{8EFFBB8E-90DD-4846-A56F-9178CDE6E730}" type="presParOf" srcId="{0C152AD4-2141-465B-B59D-0122BE446FAB}" destId="{A548B40D-D856-4743-8734-188C1B9134A5}" srcOrd="0" destOrd="0" presId="urn:microsoft.com/office/officeart/2005/8/layout/vList2"/>
    <dgm:cxn modelId="{A6851659-9AA2-442B-ABE0-0ED5BEC5EB74}" type="presParOf" srcId="{0C152AD4-2141-465B-B59D-0122BE446FAB}" destId="{06F2C48C-61B7-47D4-BA7F-6BA9F7173B39}" srcOrd="1" destOrd="0" presId="urn:microsoft.com/office/officeart/2005/8/layout/vList2"/>
    <dgm:cxn modelId="{7D111C92-BF99-40C3-BE47-F42ED648BCC3}" type="presParOf" srcId="{0C152AD4-2141-465B-B59D-0122BE446FAB}" destId="{734282B9-9535-43C8-BA37-1695F3907CC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48B40D-D856-4743-8734-188C1B9134A5}">
      <dsp:nvSpPr>
        <dsp:cNvPr id="0" name=""/>
        <dsp:cNvSpPr/>
      </dsp:nvSpPr>
      <dsp:spPr>
        <a:xfrm>
          <a:off x="0" y="762456"/>
          <a:ext cx="7992887" cy="14069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são aptos para organizar um processo de trocas e aprendizado durante a aplicação do processo de planejamento tão bem quanto para apoiar a institucionalização das trocas durante a fase de implementação</a:t>
          </a:r>
          <a:endParaRPr lang="de-DE" sz="2000" kern="1200" dirty="0"/>
        </a:p>
      </dsp:txBody>
      <dsp:txXfrm>
        <a:off x="68680" y="831136"/>
        <a:ext cx="7855527" cy="1269564"/>
      </dsp:txXfrm>
    </dsp:sp>
    <dsp:sp modelId="{734282B9-9535-43C8-BA37-1695F3907CCA}">
      <dsp:nvSpPr>
        <dsp:cNvPr id="0" name=""/>
        <dsp:cNvSpPr/>
      </dsp:nvSpPr>
      <dsp:spPr>
        <a:xfrm>
          <a:off x="0" y="2356581"/>
          <a:ext cx="7992887" cy="14069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são aptos para criar e passar a importância de ter um ambiente de aprendizado amigável.</a:t>
          </a:r>
          <a:endParaRPr lang="de-DE" sz="2000" kern="1200" dirty="0"/>
        </a:p>
      </dsp:txBody>
      <dsp:txXfrm>
        <a:off x="68680" y="2425261"/>
        <a:ext cx="7855527" cy="126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E4853F-6AC4-4CBD-A471-414BE87BCDDC}" type="datetimeFigureOut">
              <a:rPr lang="en-GB" smtClean="0"/>
              <a:t>26/05/2015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C3B8-4F73-4408-8F2E-82893D1C657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81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83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Pictures: </a:t>
            </a:r>
            <a:r>
              <a:rPr lang="en-GB" dirty="0" err="1" smtClean="0"/>
              <a:t>Prof.</a:t>
            </a:r>
            <a:r>
              <a:rPr lang="en-GB" dirty="0" smtClean="0"/>
              <a:t> </a:t>
            </a:r>
            <a:r>
              <a:rPr lang="en-GB" dirty="0" err="1" smtClean="0"/>
              <a:t>Dr.</a:t>
            </a:r>
            <a:r>
              <a:rPr lang="en-GB" dirty="0" smtClean="0"/>
              <a:t> Pierre </a:t>
            </a:r>
            <a:r>
              <a:rPr lang="en-GB" dirty="0" err="1" smtClean="0"/>
              <a:t>Ibisch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6C3B8-4F73-4408-8F2E-82893D1C65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74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EB008-3919-4037-8F61-2DE7A1CC3C70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62EAB-E9C2-4B86-ACC0-C1EE357FF8D9}" type="datetime1">
              <a:rPr lang="de-DE" smtClean="0"/>
              <a:t>26.05.2015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425E2-2B07-4A16-8776-C383F47D41E6}" type="datetime1">
              <a:rPr lang="de-DE" smtClean="0"/>
              <a:t>26.05.2015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56AC7-276A-41EE-B126-429334B2087D}" type="datetime1">
              <a:rPr lang="de-DE" smtClean="0"/>
              <a:t>26.05.2015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5B523-E6AC-4FEB-B9B1-42983F3D9D0A}" type="datetime1">
              <a:rPr lang="de-DE" smtClean="0"/>
              <a:t>26.05.2015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9907B-9EA6-4C51-957A-03C1BACE9E52}" type="datetime1">
              <a:rPr lang="de-DE" smtClean="0"/>
              <a:t>26.05.2015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1A6F-B44A-4699-87A4-D9951FA4EBED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EB74-8F67-411D-957F-1C84AA44A0C7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D80FC-059D-47A9-A264-94947DA32B01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F1AF-CA0B-4DF9-B634-79C89EEAB9EC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extfeld 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4E5EB-383B-4CC0-8639-6947BED5CEB0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654A2-5636-4CC7-9CCF-892E0F44F9A0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 userDrawn="1"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90870-4911-4ED6-9803-042529B55222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 userDrawn="1"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B5E43-372A-4313-9EBC-24679F76D532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grpSp>
        <p:nvGrpSpPr>
          <p:cNvPr id="8" name="Gruppieren 7"/>
          <p:cNvGrpSpPr/>
          <p:nvPr userDrawn="1"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 userDrawn="1"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2EA1-C837-408E-819C-338E78904B18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75FE6-6F40-459F-A836-6D7C69EF9180}" type="datetime1">
              <a:rPr lang="de-DE" smtClean="0"/>
              <a:t>26.05.2015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28. Organisation of institutional learning and sharing with other projects and initiatives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 userDrawn="1"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 userDrawn="1"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 userDrawn="1"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‹nº›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06293AAB-CF86-42AC-B580-B230CCBBEFD6}" type="datetime1">
              <a:rPr lang="de-DE" smtClean="0"/>
              <a:t>26.05.2015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59632" y="6515100"/>
            <a:ext cx="788436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28. Organisation of institutional learning and sharing with other projects and initiatives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ctrTitle"/>
          </p:nvPr>
        </p:nvSpPr>
        <p:spPr>
          <a:xfrm>
            <a:off x="0" y="1268760"/>
            <a:ext cx="9144000" cy="936104"/>
          </a:xfrm>
        </p:spPr>
        <p:txBody>
          <a:bodyPr>
            <a:noAutofit/>
          </a:bodyPr>
          <a:lstStyle/>
          <a:p>
            <a:r>
              <a:rPr lang="pt-BR" sz="3200" dirty="0"/>
              <a:t>Organização da aprendizagem institucional e compartilhamento com outros projetos/iniciativas </a:t>
            </a:r>
            <a:endParaRPr lang="en-GB" sz="3200" dirty="0"/>
          </a:p>
        </p:txBody>
      </p:sp>
      <p:sp>
        <p:nvSpPr>
          <p:cNvPr id="6" name="Textfeld 5"/>
          <p:cNvSpPr txBox="1"/>
          <p:nvPr/>
        </p:nvSpPr>
        <p:spPr>
          <a:xfrm>
            <a:off x="2339752" y="4941168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2013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258073"/>
            <a:ext cx="4030174" cy="2678031"/>
          </a:xfrm>
          <a:prstGeom prst="rect">
            <a:avLst/>
          </a:prstGeom>
        </p:spPr>
      </p:pic>
      <p:sp>
        <p:nvSpPr>
          <p:cNvPr id="7" name="Untertitel 19"/>
          <p:cNvSpPr txBox="1">
            <a:spLocks/>
          </p:cNvSpPr>
          <p:nvPr/>
        </p:nvSpPr>
        <p:spPr>
          <a:xfrm>
            <a:off x="-36512" y="5085184"/>
            <a:ext cx="9144000" cy="1392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 smtClean="0">
                <a:solidFill>
                  <a:schemeClr val="tx1"/>
                </a:solidFill>
              </a:rPr>
              <a:t>Fase</a:t>
            </a:r>
            <a:r>
              <a:rPr lang="en-GB" dirty="0" smtClean="0">
                <a:solidFill>
                  <a:schemeClr val="tx1"/>
                </a:solidFill>
              </a:rPr>
              <a:t> IV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Implementação e gestão do conhecimento (e do não-conhecimento)</a:t>
            </a:r>
          </a:p>
          <a:p>
            <a:r>
              <a:rPr lang="en-US" dirty="0" err="1" smtClean="0">
                <a:solidFill>
                  <a:schemeClr val="tx1"/>
                </a:solidFill>
              </a:rPr>
              <a:t>Passo</a:t>
            </a:r>
            <a:r>
              <a:rPr lang="en-US" dirty="0" smtClean="0">
                <a:solidFill>
                  <a:schemeClr val="tx1"/>
                </a:solidFill>
              </a:rPr>
              <a:t> 28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2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28. </a:t>
            </a:r>
            <a:r>
              <a:rPr lang="pt-BR" dirty="0"/>
              <a:t>Organização da aprendizagem institucional e compartilhamento com outros projetos/iniciativas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rmAutofit/>
          </a:bodyPr>
          <a:lstStyle/>
          <a:p>
            <a:r>
              <a:rPr lang="pt-BR" dirty="0"/>
              <a:t>Créditos e condições de uso </a:t>
            </a:r>
            <a:endParaRPr lang="en-GB" sz="4000"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sz="1350" dirty="0"/>
              <a:t>Você é livre para compartilhar esta apresentação e </a:t>
            </a:r>
            <a:r>
              <a:rPr lang="pt-BR" sz="1350" dirty="0" smtClean="0"/>
              <a:t>adaptá-la </a:t>
            </a:r>
            <a:r>
              <a:rPr lang="pt-BR" sz="1350" dirty="0"/>
              <a:t>para o seu uso sob as seguintes condições: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deve atribuir o trabalho da forma especificada pelos autores (</a:t>
            </a:r>
            <a:r>
              <a:rPr lang="pt-BR" sz="1350" dirty="0" smtClean="0"/>
              <a:t>mas não </a:t>
            </a:r>
            <a:r>
              <a:rPr lang="pt-BR" sz="1350" dirty="0"/>
              <a:t>de forma a sugerir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que </a:t>
            </a:r>
            <a:r>
              <a:rPr lang="pt-BR" sz="1350" dirty="0"/>
              <a:t>estes </a:t>
            </a:r>
            <a:r>
              <a:rPr lang="pt-BR" sz="1350" dirty="0" smtClean="0"/>
              <a:t> o apoiam, </a:t>
            </a:r>
            <a:r>
              <a:rPr lang="pt-BR" sz="1350" dirty="0"/>
              <a:t>ou </a:t>
            </a:r>
            <a:r>
              <a:rPr lang="pt-BR" sz="1350" dirty="0" smtClean="0"/>
              <a:t> a maneira que você usa a </a:t>
            </a:r>
            <a:r>
              <a:rPr lang="pt-BR" sz="1350" dirty="0"/>
              <a:t>obra).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não pode utilizar esta obra para fins comerciais.</a:t>
            </a:r>
          </a:p>
          <a:p>
            <a:pPr algn="just"/>
            <a:r>
              <a:rPr lang="pt-BR" sz="1350" dirty="0" smtClean="0"/>
              <a:t>Se </a:t>
            </a:r>
            <a:r>
              <a:rPr lang="pt-BR" sz="1350" dirty="0"/>
              <a:t>você alterar, transformar ou ampliar esta obra, você deve remover o </a:t>
            </a:r>
            <a:r>
              <a:rPr lang="pt-BR" sz="1350" dirty="0" smtClean="0"/>
              <a:t>logo do </a:t>
            </a:r>
            <a:r>
              <a:rPr lang="en-US" sz="1350" i="1" dirty="0" smtClean="0">
                <a:cs typeface="Arial" pitchFamily="34" charset="0"/>
              </a:rPr>
              <a:t>Centre for</a:t>
            </a:r>
          </a:p>
          <a:p>
            <a:pPr marL="0" indent="0" algn="just">
              <a:buNone/>
            </a:pPr>
            <a:r>
              <a:rPr lang="en-US" sz="1350" i="1" dirty="0">
                <a:cs typeface="Arial" pitchFamily="34" charset="0"/>
              </a:rPr>
              <a:t> </a:t>
            </a:r>
            <a:r>
              <a:rPr lang="en-US" sz="1350" i="1" dirty="0" smtClean="0">
                <a:cs typeface="Arial" pitchFamily="34" charset="0"/>
              </a:rPr>
              <a:t>        </a:t>
            </a:r>
            <a:r>
              <a:rPr lang="en-US" sz="1350" i="1" dirty="0" err="1">
                <a:cs typeface="Arial" pitchFamily="34" charset="0"/>
              </a:rPr>
              <a:t>Econics</a:t>
            </a:r>
            <a:r>
              <a:rPr lang="en-US" sz="1350" i="1" dirty="0">
                <a:cs typeface="Arial" pitchFamily="34" charset="0"/>
              </a:rPr>
              <a:t> and Ecosystem </a:t>
            </a:r>
            <a:r>
              <a:rPr lang="en-US" sz="1350" i="1" dirty="0" smtClean="0">
                <a:cs typeface="Arial" pitchFamily="34" charset="0"/>
              </a:rPr>
              <a:t>Management</a:t>
            </a:r>
            <a:r>
              <a:rPr lang="pt-BR" sz="1350" dirty="0" smtClean="0"/>
              <a:t>, </a:t>
            </a:r>
            <a:r>
              <a:rPr lang="pt-BR" sz="1350" dirty="0"/>
              <a:t>e você pode distribuir a obra </a:t>
            </a:r>
            <a:r>
              <a:rPr lang="pt-BR" sz="1350" dirty="0" smtClean="0"/>
              <a:t>resultante somente </a:t>
            </a:r>
            <a:r>
              <a:rPr lang="pt-BR" sz="1350" dirty="0"/>
              <a:t>sob as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mesmas </a:t>
            </a:r>
            <a:r>
              <a:rPr lang="pt-BR" sz="1350" dirty="0"/>
              <a:t>ou semelhantes condições </a:t>
            </a:r>
            <a:r>
              <a:rPr lang="pt-BR" sz="1350" dirty="0" smtClean="0"/>
              <a:t>que </a:t>
            </a:r>
            <a:r>
              <a:rPr lang="pt-BR" sz="1350" dirty="0"/>
              <a:t>este.</a:t>
            </a: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Econics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>
                <a:latin typeface="+mn-lt"/>
                <a:cs typeface="Arial" pitchFamily="34" charset="0"/>
              </a:rPr>
              <a:t>O</a:t>
            </a:r>
            <a:r>
              <a:rPr lang="en-US" sz="1350" i="1" dirty="0" smtClean="0">
                <a:latin typeface="+mn-lt"/>
                <a:cs typeface="Arial" pitchFamily="34" charset="0"/>
              </a:rPr>
              <a:t> Centre for Econics and Ecosystem Management </a:t>
            </a:r>
            <a:r>
              <a:rPr lang="pt-BR" sz="1350" i="1" dirty="0">
                <a:latin typeface="+mn-lt"/>
                <a:cs typeface="Arial" pitchFamily="34" charset="0"/>
              </a:rPr>
              <a:t>recomenda </a:t>
            </a:r>
            <a:r>
              <a:rPr lang="pt-BR" sz="1350" i="1" dirty="0" smtClean="0">
                <a:latin typeface="+mn-lt"/>
                <a:cs typeface="Arial" pitchFamily="34" charset="0"/>
              </a:rPr>
              <a:t>fortemente </a:t>
            </a:r>
            <a:r>
              <a:rPr lang="pt-BR" sz="1350" i="1" dirty="0">
                <a:latin typeface="+mn-lt"/>
                <a:cs typeface="Arial" pitchFamily="34" charset="0"/>
              </a:rPr>
              <a:t>que esta apresentação </a:t>
            </a:r>
            <a:r>
              <a:rPr lang="pt-BR" sz="1350" i="1" dirty="0" smtClean="0">
                <a:latin typeface="+mn-lt"/>
                <a:cs typeface="Arial" pitchFamily="34" charset="0"/>
              </a:rPr>
              <a:t>seja </a:t>
            </a:r>
            <a:r>
              <a:rPr lang="pt-BR" sz="1350" i="1" dirty="0">
                <a:latin typeface="+mn-lt"/>
                <a:cs typeface="Arial" pitchFamily="34" charset="0"/>
              </a:rPr>
              <a:t>dada por especialistas familiarizados com o processo </a:t>
            </a:r>
            <a:r>
              <a:rPr lang="pt-BR" sz="1350" i="1" dirty="0" smtClean="0">
                <a:latin typeface="+mn-lt"/>
                <a:cs typeface="Arial" pitchFamily="34" charset="0"/>
              </a:rPr>
              <a:t>da </a:t>
            </a:r>
            <a:r>
              <a:rPr lang="pt-BR" sz="1350" i="1" dirty="0">
                <a:latin typeface="+mn-lt"/>
                <a:cs typeface="Arial" pitchFamily="34" charset="0"/>
              </a:rPr>
              <a:t>gestão adaptativa em geral (especialmente como </a:t>
            </a:r>
            <a:r>
              <a:rPr lang="pt-BR" sz="1350" i="1" dirty="0" smtClean="0">
                <a:latin typeface="+mn-lt"/>
                <a:cs typeface="Arial" pitchFamily="34" charset="0"/>
              </a:rPr>
              <a:t>desenvolvidos  pelas Parcerias das Medidas </a:t>
            </a:r>
            <a:r>
              <a:rPr lang="pt-BR" sz="1350" i="1" dirty="0">
                <a:latin typeface="+mn-lt"/>
                <a:cs typeface="Arial" pitchFamily="34" charset="0"/>
              </a:rPr>
              <a:t>de </a:t>
            </a:r>
            <a:r>
              <a:rPr lang="pt-BR" sz="1350" i="1" dirty="0" smtClean="0">
                <a:latin typeface="+mn-lt"/>
                <a:cs typeface="Arial" pitchFamily="34" charset="0"/>
              </a:rPr>
              <a:t>Conservação dos Padrões </a:t>
            </a:r>
            <a:r>
              <a:rPr lang="pt-BR" sz="1350" i="1" dirty="0">
                <a:latin typeface="+mn-lt"/>
                <a:cs typeface="Arial" pitchFamily="34" charset="0"/>
              </a:rPr>
              <a:t>Abertos </a:t>
            </a:r>
            <a:r>
              <a:rPr lang="pt-BR" sz="1350" i="1" dirty="0" smtClean="0">
                <a:latin typeface="+mn-lt"/>
                <a:cs typeface="Arial" pitchFamily="34" charset="0"/>
              </a:rPr>
              <a:t>para as Práticas </a:t>
            </a:r>
            <a:r>
              <a:rPr lang="pt-BR" sz="1350" i="1" dirty="0">
                <a:latin typeface="+mn-lt"/>
                <a:cs typeface="Arial" pitchFamily="34" charset="0"/>
              </a:rPr>
              <a:t>de Conservação), bem como o método </a:t>
            </a:r>
            <a:r>
              <a:rPr lang="pt-BR" sz="1350" i="1" dirty="0" smtClean="0">
                <a:latin typeface="+mn-lt"/>
                <a:cs typeface="Arial" pitchFamily="34" charset="0"/>
              </a:rPr>
              <a:t>MARISCO </a:t>
            </a:r>
            <a:r>
              <a:rPr lang="pt-BR" sz="1350" i="1" dirty="0">
                <a:latin typeface="+mn-lt"/>
                <a:cs typeface="Arial" pitchFamily="34" charset="0"/>
              </a:rPr>
              <a:t>si.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5" name="Textfeld 9"/>
          <p:cNvSpPr txBox="1"/>
          <p:nvPr/>
        </p:nvSpPr>
        <p:spPr>
          <a:xfrm>
            <a:off x="323528" y="4410038"/>
            <a:ext cx="84969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GB" sz="1350" dirty="0" err="1" smtClean="0"/>
              <a:t>Esse</a:t>
            </a:r>
            <a:r>
              <a:rPr lang="en-GB" sz="1350" dirty="0" smtClean="0"/>
              <a:t> material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criado</a:t>
            </a:r>
            <a:r>
              <a:rPr lang="en-GB" sz="1350" dirty="0" smtClean="0"/>
              <a:t> sob </a:t>
            </a:r>
            <a:r>
              <a:rPr lang="en-GB" sz="1350" dirty="0"/>
              <a:t>a </a:t>
            </a:r>
            <a:r>
              <a:rPr lang="en-GB" sz="1350" dirty="0" err="1" smtClean="0"/>
              <a:t>liderança</a:t>
            </a:r>
            <a:r>
              <a:rPr lang="en-GB" sz="1350" dirty="0" smtClean="0"/>
              <a:t> e </a:t>
            </a:r>
            <a:r>
              <a:rPr lang="en-GB" sz="1350" dirty="0" err="1" smtClean="0"/>
              <a:t>responsabilidade</a:t>
            </a:r>
            <a:r>
              <a:rPr lang="en-GB" sz="1350" dirty="0" smtClean="0"/>
              <a:t> de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e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</a:t>
            </a:r>
            <a:r>
              <a:rPr lang="en-GB" sz="1350" dirty="0" err="1" smtClean="0"/>
              <a:t>diretores</a:t>
            </a:r>
            <a:r>
              <a:rPr lang="en-GB" sz="1350" dirty="0" smtClean="0"/>
              <a:t> do Centre for Econics and Ecosystem Management, o </a:t>
            </a:r>
            <a:r>
              <a:rPr lang="en-GB" sz="1350" dirty="0" err="1" smtClean="0"/>
              <a:t>qual</a:t>
            </a:r>
            <a:r>
              <a:rPr lang="en-GB" sz="1350" dirty="0" smtClean="0"/>
              <a:t>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juntamente</a:t>
            </a:r>
            <a:r>
              <a:rPr lang="en-GB" sz="1350" dirty="0" smtClean="0"/>
              <a:t> </a:t>
            </a:r>
            <a:r>
              <a:rPr lang="en-GB" sz="1350" dirty="0" err="1" smtClean="0"/>
              <a:t>estabelecido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Eberswalde University for Sustainable Development </a:t>
            </a:r>
            <a:r>
              <a:rPr lang="en-GB" sz="1350" dirty="0"/>
              <a:t>e</a:t>
            </a:r>
            <a:r>
              <a:rPr lang="en-GB" sz="1350" dirty="0" smtClean="0"/>
              <a:t>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/>
              <a:t>Ibisch,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 smtClean="0"/>
              <a:t>MAnagement</a:t>
            </a:r>
            <a:r>
              <a:rPr lang="en-GB" sz="1350" i="1" dirty="0" smtClean="0"/>
              <a:t> </a:t>
            </a:r>
            <a:r>
              <a:rPr lang="en-GB" sz="1350" i="1" dirty="0"/>
              <a:t>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– A </a:t>
            </a:r>
            <a:r>
              <a:rPr lang="en-GB" sz="1350" i="1" dirty="0" err="1" smtClean="0"/>
              <a:t>apresentação</a:t>
            </a:r>
            <a:r>
              <a:rPr lang="en-GB" sz="1350" i="1" dirty="0" smtClean="0"/>
              <a:t> de PowerPoint </a:t>
            </a:r>
            <a:r>
              <a:rPr lang="en-GB" sz="1350" i="1" dirty="0" err="1" smtClean="0"/>
              <a:t>foi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criada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por</a:t>
            </a:r>
            <a:r>
              <a:rPr lang="en-GB" sz="1350" i="1" dirty="0" smtClean="0"/>
              <a:t> </a:t>
            </a:r>
            <a:r>
              <a:rPr lang="en-GB" sz="1350" dirty="0" smtClean="0"/>
              <a:t>Jamie Call, Christina Lehmann </a:t>
            </a:r>
            <a:r>
              <a:rPr lang="en-GB" sz="1350" dirty="0"/>
              <a:t>e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, e </a:t>
            </a:r>
            <a:r>
              <a:rPr lang="en-GB" sz="1350" dirty="0" err="1" smtClean="0"/>
              <a:t>traduzida</a:t>
            </a:r>
            <a:r>
              <a:rPr lang="en-GB" sz="1350" dirty="0" smtClean="0"/>
              <a:t> para o </a:t>
            </a:r>
            <a:r>
              <a:rPr lang="en-GB" sz="1350" dirty="0" err="1" smtClean="0"/>
              <a:t>português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Sara Silva de Oliveira. </a:t>
            </a:r>
            <a:r>
              <a:rPr lang="en-GB" sz="1350" dirty="0" err="1" smtClean="0"/>
              <a:t>Os</a:t>
            </a:r>
            <a:r>
              <a:rPr lang="en-GB" sz="1350" dirty="0" smtClean="0"/>
              <a:t> </a:t>
            </a:r>
            <a:r>
              <a:rPr lang="en-GB" sz="1350" dirty="0" err="1" smtClean="0"/>
              <a:t>autores</a:t>
            </a:r>
            <a:r>
              <a:rPr lang="en-GB" sz="1350" dirty="0" smtClean="0"/>
              <a:t> dos </a:t>
            </a:r>
            <a:r>
              <a:rPr lang="en-GB" sz="1350" dirty="0" err="1" smtClean="0"/>
              <a:t>gráficos</a:t>
            </a:r>
            <a:r>
              <a:rPr lang="en-GB" sz="1350" dirty="0" smtClean="0"/>
              <a:t> e </a:t>
            </a:r>
            <a:r>
              <a:rPr lang="en-GB" sz="1350" dirty="0" err="1" smtClean="0"/>
              <a:t>fotografias</a:t>
            </a:r>
            <a:r>
              <a:rPr lang="en-GB" sz="1350" dirty="0" smtClean="0"/>
              <a:t> </a:t>
            </a:r>
            <a:r>
              <a:rPr lang="en-GB" sz="1350" dirty="0" err="1" smtClean="0"/>
              <a:t>s</a:t>
            </a:r>
            <a:r>
              <a:rPr lang="en-GB" sz="1350" dirty="0" err="1"/>
              <a:t>ã</a:t>
            </a:r>
            <a:r>
              <a:rPr lang="en-GB" sz="1350" dirty="0" err="1" smtClean="0"/>
              <a:t>o</a:t>
            </a:r>
            <a:r>
              <a:rPr lang="en-GB" sz="1350" dirty="0" smtClean="0"/>
              <a:t> </a:t>
            </a:r>
            <a:r>
              <a:rPr lang="en-GB" sz="1350" dirty="0" err="1" smtClean="0"/>
              <a:t>indicados</a:t>
            </a:r>
            <a:r>
              <a:rPr lang="en-GB" sz="1350" dirty="0" smtClean="0"/>
              <a:t> </a:t>
            </a:r>
            <a:r>
              <a:rPr lang="en-GB" sz="1350" dirty="0" err="1" smtClean="0"/>
              <a:t>nos</a:t>
            </a:r>
            <a:r>
              <a:rPr lang="en-GB" sz="1350" dirty="0" smtClean="0"/>
              <a:t> slides </a:t>
            </a:r>
            <a:r>
              <a:rPr lang="en-GB" sz="1350" dirty="0" err="1" smtClean="0"/>
              <a:t>correspondentes</a:t>
            </a:r>
            <a:r>
              <a:rPr lang="en-GB" sz="1350" dirty="0" smtClean="0"/>
              <a:t>. </a:t>
            </a:r>
            <a:r>
              <a:rPr lang="en-GB" sz="1350" dirty="0" err="1" smtClean="0"/>
              <a:t>Apoiado</a:t>
            </a:r>
            <a:r>
              <a:rPr lang="en-GB" sz="1350" dirty="0" smtClean="0"/>
              <a:t> </a:t>
            </a:r>
            <a:r>
              <a:rPr lang="en-GB" sz="1350" dirty="0" err="1" smtClean="0"/>
              <a:t>pelo</a:t>
            </a:r>
            <a:r>
              <a:rPr lang="de-DE" sz="1350" dirty="0" smtClean="0"/>
              <a:t> </a:t>
            </a:r>
            <a:r>
              <a:rPr lang="de-DE" sz="1350" dirty="0"/>
              <a:t>Deutsche Gesellschaft für Internationale Zusammenarbeit (GIZ) GmbH </a:t>
            </a:r>
            <a:r>
              <a:rPr lang="de-DE" sz="1350" dirty="0" smtClean="0"/>
              <a:t>em nome de </a:t>
            </a:r>
            <a:r>
              <a:rPr lang="de-DE" sz="1350" dirty="0"/>
              <a:t>Bundesministerium für wirtschaftliche Zusammenarbeit und Entwicklung (BMZ</a:t>
            </a:r>
            <a:r>
              <a:rPr lang="de-DE" sz="135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5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88832" cy="564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3</a:t>
            </a:fld>
            <a:endParaRPr lang="de-DE"/>
          </a:p>
        </p:txBody>
      </p:sp>
      <p:sp>
        <p:nvSpPr>
          <p:cNvPr id="7" name="Rectangle 3"/>
          <p:cNvSpPr/>
          <p:nvPr/>
        </p:nvSpPr>
        <p:spPr>
          <a:xfrm>
            <a:off x="1187624" y="1700808"/>
            <a:ext cx="1080120" cy="86409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59632" y="6515100"/>
            <a:ext cx="7884367" cy="342900"/>
          </a:xfrm>
        </p:spPr>
        <p:txBody>
          <a:bodyPr/>
          <a:lstStyle/>
          <a:p>
            <a:r>
              <a:rPr lang="en-US" dirty="0" smtClean="0"/>
              <a:t>28. </a:t>
            </a:r>
            <a:r>
              <a:rPr lang="pt-BR" dirty="0"/>
              <a:t>Organização da aprendizagem institucional e compartilhamento com outros projetos/iniciativas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91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err="1" smtClean="0"/>
              <a:t>Objetivos</a:t>
            </a:r>
            <a:r>
              <a:rPr lang="en-GB" sz="4000" dirty="0" smtClean="0"/>
              <a:t> de </a:t>
            </a:r>
            <a:r>
              <a:rPr lang="en-GB" sz="4000" dirty="0" err="1" smtClean="0"/>
              <a:t>aprendizado</a:t>
            </a:r>
            <a:endParaRPr lang="en-GB" sz="40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06340"/>
              </p:ext>
            </p:extLst>
          </p:nvPr>
        </p:nvGraphicFramePr>
        <p:xfrm>
          <a:off x="539553" y="1600200"/>
          <a:ext cx="799288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59632" y="6515100"/>
            <a:ext cx="7884367" cy="342900"/>
          </a:xfrm>
        </p:spPr>
        <p:txBody>
          <a:bodyPr/>
          <a:lstStyle/>
          <a:p>
            <a:r>
              <a:rPr lang="en-US" dirty="0" smtClean="0"/>
              <a:t>28. </a:t>
            </a:r>
            <a:r>
              <a:rPr lang="pt-BR" dirty="0"/>
              <a:t>Organização da aprendizagem institucional e compartilhamento com outros projetos/iniciativas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0282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Sumário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772816"/>
            <a:ext cx="7427167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/>
              <a:t>O que </a:t>
            </a:r>
            <a:r>
              <a:rPr lang="pt-BR" dirty="0"/>
              <a:t>é um aprendizado institucional</a:t>
            </a:r>
            <a:r>
              <a:rPr lang="pt-BR" dirty="0" smtClean="0"/>
              <a:t>?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BR" b="1" dirty="0"/>
              <a:t>Por que </a:t>
            </a:r>
            <a:r>
              <a:rPr lang="pt-BR" dirty="0"/>
              <a:t>nós nos engajamos no aprendizado institucional e dividimos com outros projetos e iniciativas</a:t>
            </a:r>
            <a:r>
              <a:rPr lang="pt-BR" dirty="0" smtClean="0"/>
              <a:t>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BR" b="1" dirty="0"/>
              <a:t>Como</a:t>
            </a:r>
            <a:r>
              <a:rPr lang="pt-BR" dirty="0"/>
              <a:t> nós organizamos o aprendizado institucional e a troca interinstitucional</a:t>
            </a:r>
            <a:r>
              <a:rPr lang="pt-BR" dirty="0" smtClean="0"/>
              <a:t>?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pt-BR" b="1" dirty="0"/>
              <a:t>Dicas </a:t>
            </a:r>
            <a:r>
              <a:rPr lang="pt-BR" b="1" dirty="0" smtClean="0"/>
              <a:t>Práticas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21" name="Foliennummernplatzhalt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FC558-0166-4729-B82E-6C5C471139E8}" type="slidenum">
              <a:rPr lang="en-US" smtClean="0"/>
              <a:t>5</a:t>
            </a:fld>
            <a:endParaRPr lang="en-US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59632" y="6515100"/>
            <a:ext cx="7884367" cy="342900"/>
          </a:xfrm>
        </p:spPr>
        <p:txBody>
          <a:bodyPr/>
          <a:lstStyle/>
          <a:p>
            <a:r>
              <a:rPr lang="en-US" dirty="0" smtClean="0"/>
              <a:t>28. </a:t>
            </a:r>
            <a:r>
              <a:rPr lang="pt-BR" dirty="0"/>
              <a:t>Organização da aprendizagem institucional e compartilhamento com outros projetos/iniciativas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48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dirty="0"/>
              <a:t>O que é um aprendizado institucional?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/>
              <a:t>Aprendizado institucional é um aprendizado constante ocorrendo por todo o processo de planejamento</a:t>
            </a:r>
            <a:endParaRPr lang="de-DE" dirty="0"/>
          </a:p>
          <a:p>
            <a:r>
              <a:rPr lang="pt-BR" dirty="0"/>
              <a:t>Os resultados são usados para refletir a análise do que tem ou não funcionado</a:t>
            </a:r>
            <a:endParaRPr lang="de-DE" dirty="0"/>
          </a:p>
          <a:p>
            <a:r>
              <a:rPr lang="pt-BR" dirty="0"/>
              <a:t>As lições aprendidas da análise refletida informam decisões sobre direções futuras</a:t>
            </a:r>
            <a:endParaRPr lang="de-DE" dirty="0"/>
          </a:p>
        </p:txBody>
      </p:sp>
      <p:sp>
        <p:nvSpPr>
          <p:cNvPr id="22" name="Foliennummernplatzhalt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0" b="12077"/>
          <a:stretch/>
        </p:blipFill>
        <p:spPr>
          <a:xfrm>
            <a:off x="2759223" y="3645024"/>
            <a:ext cx="4427984" cy="2406022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2697535" y="6021868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2013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59632" y="6515100"/>
            <a:ext cx="7884367" cy="342900"/>
          </a:xfrm>
        </p:spPr>
        <p:txBody>
          <a:bodyPr/>
          <a:lstStyle/>
          <a:p>
            <a:r>
              <a:rPr lang="en-US" dirty="0" smtClean="0"/>
              <a:t>28. </a:t>
            </a:r>
            <a:r>
              <a:rPr lang="pt-BR" dirty="0"/>
              <a:t>Organização da aprendizagem institucional e compartilhamento com outros projetos/iniciativas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6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sz="2800" dirty="0"/>
              <a:t>Por que nós nos engajamos no aprendizado institucional e dividimos com outros projetos e iniciativas?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259632" y="1600200"/>
            <a:ext cx="7704856" cy="4493095"/>
          </a:xfrm>
        </p:spPr>
        <p:txBody>
          <a:bodyPr tIns="182880" anchor="t">
            <a:normAutofit/>
          </a:bodyPr>
          <a:lstStyle/>
          <a:p>
            <a:r>
              <a:rPr lang="pt-BR" sz="1800" dirty="0"/>
              <a:t>O aprendizado institucional argumentam o conhecimento sobre o sítio de projeto, a implementação de métodos e abordagens</a:t>
            </a:r>
            <a:endParaRPr lang="de-DE" sz="1800" dirty="0"/>
          </a:p>
          <a:p>
            <a:r>
              <a:rPr lang="pt-BR" sz="1800" dirty="0"/>
              <a:t>Permite instituições para direcionar erros específicos, aspectos imprevistos, suposições erradas e soluções criativas</a:t>
            </a:r>
            <a:endParaRPr lang="de-DE" sz="1800" dirty="0"/>
          </a:p>
          <a:p>
            <a:r>
              <a:rPr lang="pt-BR" sz="1800" dirty="0"/>
              <a:t>Apoiam análises correntes do sítio de projeto e promove mudanças para melhorar a efetividade de estratégias</a:t>
            </a:r>
            <a:endParaRPr lang="de-DE" sz="1800" dirty="0"/>
          </a:p>
          <a:p>
            <a:r>
              <a:rPr lang="pt-BR" sz="1800" dirty="0"/>
              <a:t>Promovem o aprendizado ativo e participação no time de projeto</a:t>
            </a:r>
            <a:endParaRPr lang="de-DE" sz="1800" dirty="0"/>
          </a:p>
          <a:p>
            <a:r>
              <a:rPr lang="pt-BR" sz="1800" dirty="0"/>
              <a:t>A troca de conhecimento oferece a base para colaborações interinstitucionais</a:t>
            </a:r>
            <a:endParaRPr lang="de-DE" sz="1800" dirty="0"/>
          </a:p>
          <a:p>
            <a:r>
              <a:rPr lang="pt-BR" sz="1800" dirty="0"/>
              <a:t>Salva tempo e recursos ao permitir às organizações para aprender dos erros e sucessos de outros sem terem tentado tudo em primeiro lugar</a:t>
            </a:r>
            <a:endParaRPr lang="de-DE" sz="1800" dirty="0"/>
          </a:p>
          <a:p>
            <a:pPr marL="0" indent="0" algn="just" fontAlgn="base">
              <a:spcBef>
                <a:spcPts val="600"/>
              </a:spcBef>
              <a:buNone/>
            </a:pPr>
            <a:endParaRPr lang="en-US" sz="1950" dirty="0"/>
          </a:p>
          <a:p>
            <a:pPr algn="just" fontAlgn="base"/>
            <a:endParaRPr lang="en-US" sz="195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3" t="34873" b="33114"/>
          <a:stretch/>
        </p:blipFill>
        <p:spPr>
          <a:xfrm>
            <a:off x="3635896" y="5169966"/>
            <a:ext cx="5256076" cy="118741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561631" y="6309900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2013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59632" y="6515100"/>
            <a:ext cx="7884367" cy="342900"/>
          </a:xfrm>
        </p:spPr>
        <p:txBody>
          <a:bodyPr/>
          <a:lstStyle/>
          <a:p>
            <a:r>
              <a:rPr lang="en-US" dirty="0" smtClean="0"/>
              <a:t>28. </a:t>
            </a:r>
            <a:r>
              <a:rPr lang="pt-BR" dirty="0"/>
              <a:t>Organização da aprendizagem institucional e compartilhamento com outros projetos/iniciativas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0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sz="2800" dirty="0"/>
              <a:t>Como nós organizamos o aprendizado institucional e a troca interinstitucional?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484784"/>
            <a:ext cx="7427167" cy="2338235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pt-BR" dirty="0"/>
              <a:t>Juntando todos os membros do time de gestão de projeto</a:t>
            </a:r>
            <a:endParaRPr lang="de-DE" dirty="0"/>
          </a:p>
          <a:p>
            <a:pPr marL="442913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Trocas </a:t>
            </a:r>
            <a:r>
              <a:rPr lang="pt-BR" dirty="0"/>
              <a:t>internas sobre o trajeto do processo de gestão e funcionamento, estrutura e desenvolvimento da entidade de gestão</a:t>
            </a:r>
            <a:endParaRPr lang="de-DE" dirty="0"/>
          </a:p>
          <a:p>
            <a:pPr marL="442913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Pode </a:t>
            </a:r>
            <a:r>
              <a:rPr lang="pt-BR" dirty="0"/>
              <a:t>somente ser bem sucedido se a análise imparcial pode ser </a:t>
            </a:r>
            <a:r>
              <a:rPr lang="pt-BR" dirty="0" smtClean="0"/>
              <a:t>feita</a:t>
            </a:r>
          </a:p>
          <a:p>
            <a:pPr marL="442913" indent="-442913">
              <a:buNone/>
            </a:pPr>
            <a:r>
              <a:rPr lang="pt-BR" dirty="0" smtClean="0">
                <a:sym typeface="Wingdings" panose="05000000000000000000" pitchFamily="2" charset="2"/>
              </a:rPr>
              <a:t>2.     </a:t>
            </a:r>
            <a:r>
              <a:rPr lang="pt-BR" dirty="0" smtClean="0">
                <a:sym typeface="Wingdings" panose="05000000000000000000" pitchFamily="2" charset="2"/>
              </a:rPr>
              <a:t>O</a:t>
            </a:r>
            <a:r>
              <a:rPr lang="pt-BR" dirty="0" smtClean="0"/>
              <a:t>s atores </a:t>
            </a:r>
            <a:r>
              <a:rPr lang="pt-BR" dirty="0"/>
              <a:t>devem estar </a:t>
            </a:r>
            <a:r>
              <a:rPr lang="pt-BR" dirty="0" smtClean="0"/>
              <a:t>dispostos </a:t>
            </a:r>
            <a:r>
              <a:rPr lang="pt-BR" dirty="0"/>
              <a:t>para criticar práticas existentes de gestão a fim de se adaptar a eles, quando necessário</a:t>
            </a:r>
            <a:endParaRPr lang="de-DE" dirty="0"/>
          </a:p>
        </p:txBody>
      </p:sp>
      <p:sp>
        <p:nvSpPr>
          <p:cNvPr id="20" name="Foliennummernplatzhalt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4"/>
          <a:stretch/>
        </p:blipFill>
        <p:spPr>
          <a:xfrm>
            <a:off x="5713785" y="4005064"/>
            <a:ext cx="3034679" cy="1867343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5641777" y="5877272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265651" y="3803547"/>
            <a:ext cx="4392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pt-BR" dirty="0"/>
              <a:t>A qualidade do aprendizado institucional irá melhorar como times de projeto e desenvolver as habilidades para dar e receber críticas construtivas e comunicar efetivamente cara-a-cara</a:t>
            </a:r>
            <a:endParaRPr lang="de-DE" dirty="0"/>
          </a:p>
          <a:p>
            <a:pPr marL="457200" indent="-457200">
              <a:buFont typeface="+mj-lt"/>
              <a:buAutoNum type="arabicPeriod" startAt="3"/>
            </a:pPr>
            <a:r>
              <a:rPr lang="pt-BR" dirty="0"/>
              <a:t>Cada organização terá um método preferencial de como integrar o processo de aprendizado dentro de rotinas de trabalho diárias </a:t>
            </a:r>
            <a:endParaRPr lang="de-DE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59632" y="6515100"/>
            <a:ext cx="7884367" cy="342900"/>
          </a:xfrm>
        </p:spPr>
        <p:txBody>
          <a:bodyPr/>
          <a:lstStyle/>
          <a:p>
            <a:r>
              <a:rPr lang="en-US" dirty="0" smtClean="0"/>
              <a:t>28. </a:t>
            </a:r>
            <a:r>
              <a:rPr lang="pt-BR" dirty="0"/>
              <a:t>Organização da aprendizagem institucional e compartilhamento com outros projetos/iniciativas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2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Dicas</a:t>
            </a:r>
            <a:r>
              <a:rPr lang="en-US" dirty="0" smtClean="0"/>
              <a:t> </a:t>
            </a:r>
            <a:r>
              <a:rPr lang="en-US" dirty="0" err="1" smtClean="0"/>
              <a:t>Práticas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Procure ativamente para promover que os diferentes atores possam se encontrar e trocar experiências e conhecimento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       </a:t>
            </a:r>
            <a:r>
              <a:rPr lang="pt-BR" dirty="0"/>
              <a:t>Ter mais pessoas facilitará a atuação do time de planejamento.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9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59632" y="6515100"/>
            <a:ext cx="7884367" cy="342900"/>
          </a:xfrm>
        </p:spPr>
        <p:txBody>
          <a:bodyPr/>
          <a:lstStyle/>
          <a:p>
            <a:r>
              <a:rPr lang="en-US" dirty="0" smtClean="0"/>
              <a:t>28. </a:t>
            </a:r>
            <a:r>
              <a:rPr lang="pt-BR" dirty="0"/>
              <a:t>Organização da aprendizagem institucional e compartilhamento com outros projetos/iniciativas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153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CB77E67-29F9-4272-945B-757B6ABFBD6F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EFF86DFA-FD0D-44EC-9A46-7634D3BC5A15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6BC36FB1-68E1-4D8B-92BA-0EAE1177B94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C5D443C-CC15-427C-ADC5-CF550FF180AE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77D5536-DF33-46D5-A810-6669CEB39E1A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42377AE5-EB8A-46A8-BC8D-3CC3016D75FC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40B915F6-427C-4B69-8C02-C768FBF5D6E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85F8522F-E6F3-400F-A8C8-FFCA0E23648F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0569AB71-E7C7-4048-82F2-28E2B2603AA8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7C279F10-51CB-4853-BD2A-AEA303C5193B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F3936E5E-5BB4-4892-A276-25885F1FF12C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825</Words>
  <Application>Microsoft Office PowerPoint</Application>
  <PresentationFormat>Apresentação na tela (4:3)</PresentationFormat>
  <Paragraphs>73</Paragraphs>
  <Slides>9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Larissa-Design</vt:lpstr>
      <vt:lpstr>Organização da aprendizagem institucional e compartilhamento com outros projetos/iniciativas </vt:lpstr>
      <vt:lpstr>Créditos e condições de uso </vt:lpstr>
      <vt:lpstr>Apresentação do PowerPoint</vt:lpstr>
      <vt:lpstr>Objetivos de aprendizado</vt:lpstr>
      <vt:lpstr>Sumário</vt:lpstr>
      <vt:lpstr>O que é um aprendizado institucional?</vt:lpstr>
      <vt:lpstr>Por que nós nos engajamos no aprendizado institucional e dividimos com outros projetos e iniciativas?</vt:lpstr>
      <vt:lpstr>Como nós organizamos o aprendizado institucional e a troca interinstitucional?</vt:lpstr>
      <vt:lpstr>Dicas Práticas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Lehmann, Christina</dc:creator>
  <cp:lastModifiedBy>Sara Oliveira</cp:lastModifiedBy>
  <cp:revision>147</cp:revision>
  <dcterms:created xsi:type="dcterms:W3CDTF">2014-11-12T07:15:06Z</dcterms:created>
  <dcterms:modified xsi:type="dcterms:W3CDTF">2015-05-26T07:21:22Z</dcterms:modified>
</cp:coreProperties>
</file>