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24"/>
  </p:notesMasterIdLst>
  <p:sldIdLst>
    <p:sldId id="257" r:id="rId7"/>
    <p:sldId id="297" r:id="rId8"/>
    <p:sldId id="262" r:id="rId9"/>
    <p:sldId id="307" r:id="rId10"/>
    <p:sldId id="315" r:id="rId11"/>
    <p:sldId id="323" r:id="rId12"/>
    <p:sldId id="314" r:id="rId13"/>
    <p:sldId id="302" r:id="rId14"/>
    <p:sldId id="320" r:id="rId15"/>
    <p:sldId id="324" r:id="rId16"/>
    <p:sldId id="317" r:id="rId17"/>
    <p:sldId id="319" r:id="rId18"/>
    <p:sldId id="318" r:id="rId19"/>
    <p:sldId id="328" r:id="rId20"/>
    <p:sldId id="329" r:id="rId21"/>
    <p:sldId id="322" r:id="rId22"/>
    <p:sldId id="261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D2A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2749E-7A10-421D-B9AB-6073A1DE544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A8D75A2-87D7-4F00-96A2-D16BC7BDD603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uma compreensão e são aptos para explicar que a análise visual é uma importante parte complementar para o processo de avaliação estratégica como isso torna óbvio o relacionamento atual ou potencial das estratégias com outros elementos no modelo conceitual.</a:t>
          </a:r>
          <a:endParaRPr lang="de-DE" sz="2000" dirty="0"/>
        </a:p>
      </dgm:t>
    </dgm:pt>
    <dgm:pt modelId="{39C76945-3F59-43DB-8BA2-75608BC7F58E}" type="parTrans" cxnId="{15311B60-6D16-4C0C-AB30-588799E10E7F}">
      <dgm:prSet/>
      <dgm:spPr/>
      <dgm:t>
        <a:bodyPr/>
        <a:lstStyle/>
        <a:p>
          <a:endParaRPr lang="en-GB" sz="2000"/>
        </a:p>
      </dgm:t>
    </dgm:pt>
    <dgm:pt modelId="{817B2A35-DA63-44A1-88AF-22D191EC5F1E}" type="sibTrans" cxnId="{15311B60-6D16-4C0C-AB30-588799E10E7F}">
      <dgm:prSet/>
      <dgm:spPr/>
      <dgm:t>
        <a:bodyPr/>
        <a:lstStyle/>
        <a:p>
          <a:endParaRPr lang="en-GB" sz="2000"/>
        </a:p>
      </dgm:t>
    </dgm:pt>
    <dgm:pt modelId="{60E306E9-E8BE-495D-97AD-EAB6F867C092}">
      <dgm:prSet custT="1"/>
      <dgm:spPr/>
      <dgm:t>
        <a:bodyPr/>
        <a:lstStyle/>
        <a:p>
          <a:pPr rtl="0"/>
          <a:r>
            <a:rPr lang="pt-BR" sz="2000" dirty="0" smtClean="0"/>
            <a:t>Então isso oferece uma compreensão aprofundada do ambiente complexo que as estratégias são implementadas e podem até liderar para a identificação de riscos previamente negligenciados relacionados com a factibilidade ou impacto potencial da estratégia</a:t>
          </a:r>
          <a:endParaRPr lang="de-DE" sz="2000" dirty="0"/>
        </a:p>
      </dgm:t>
    </dgm:pt>
    <dgm:pt modelId="{C9E76155-BF02-4D5E-BBAD-95E6FA9A4DF5}" type="parTrans" cxnId="{2C8923EC-883E-4A98-A6C8-41586B2A5DB1}">
      <dgm:prSet/>
      <dgm:spPr/>
      <dgm:t>
        <a:bodyPr/>
        <a:lstStyle/>
        <a:p>
          <a:endParaRPr lang="en-GB" sz="2000"/>
        </a:p>
      </dgm:t>
    </dgm:pt>
    <dgm:pt modelId="{67BDE884-9720-48AA-96FD-D218C0E2463A}" type="sibTrans" cxnId="{2C8923EC-883E-4A98-A6C8-41586B2A5DB1}">
      <dgm:prSet/>
      <dgm:spPr/>
      <dgm:t>
        <a:bodyPr/>
        <a:lstStyle/>
        <a:p>
          <a:endParaRPr lang="en-GB" sz="2000"/>
        </a:p>
      </dgm:t>
    </dgm:pt>
    <dgm:pt modelId="{E23CB2B1-35C0-4A5D-8226-76ACC3A8FB30}">
      <dgm:prSet custT="1"/>
      <dgm:spPr/>
      <dgm:t>
        <a:bodyPr/>
        <a:lstStyle/>
        <a:p>
          <a:pPr rtl="0"/>
          <a:r>
            <a:rPr lang="pt-BR" sz="2000" dirty="0" smtClean="0"/>
            <a:t>Os participantes são, portanto, aptos para facilitar o processo de avaliação visual das estratégias</a:t>
          </a:r>
          <a:endParaRPr lang="de-DE" sz="2000" dirty="0"/>
        </a:p>
      </dgm:t>
    </dgm:pt>
    <dgm:pt modelId="{8EC5F526-5E07-453C-99CF-1E4E2DB21115}" type="parTrans" cxnId="{EDBADB58-0265-4479-9EDC-ED0B20C59EF7}">
      <dgm:prSet/>
      <dgm:spPr/>
      <dgm:t>
        <a:bodyPr/>
        <a:lstStyle/>
        <a:p>
          <a:endParaRPr lang="en-GB" sz="2000"/>
        </a:p>
      </dgm:t>
    </dgm:pt>
    <dgm:pt modelId="{5AE6FB95-1D5A-45DB-87CC-66DE12F532BF}" type="sibTrans" cxnId="{EDBADB58-0265-4479-9EDC-ED0B20C59EF7}">
      <dgm:prSet/>
      <dgm:spPr/>
      <dgm:t>
        <a:bodyPr/>
        <a:lstStyle/>
        <a:p>
          <a:endParaRPr lang="en-GB" sz="2000"/>
        </a:p>
      </dgm:t>
    </dgm:pt>
    <dgm:pt modelId="{EFE195E5-1770-4277-B03C-494D96E5C4AD}" type="pres">
      <dgm:prSet presAssocID="{D3E2749E-7A10-421D-B9AB-6073A1DE5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FD415B-1610-4847-B238-9BF27071CB71}" type="pres">
      <dgm:prSet presAssocID="{5A8D75A2-87D7-4F00-96A2-D16BC7BDD603}" presName="parentText" presStyleLbl="node1" presStyleIdx="0" presStyleCnt="3" custLinFactY="-1167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9D0F26-1A16-489B-BC06-11AA06CD67A5}" type="pres">
      <dgm:prSet presAssocID="{817B2A35-DA63-44A1-88AF-22D191EC5F1E}" presName="spacer" presStyleCnt="0"/>
      <dgm:spPr/>
    </dgm:pt>
    <dgm:pt modelId="{8CB753D3-31ED-4B28-BE06-01345E7A844F}" type="pres">
      <dgm:prSet presAssocID="{60E306E9-E8BE-495D-97AD-EAB6F867C0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D86DA-69E8-4B36-9540-9F65927E4B3A}" type="pres">
      <dgm:prSet presAssocID="{67BDE884-9720-48AA-96FD-D218C0E2463A}" presName="spacer" presStyleCnt="0"/>
      <dgm:spPr/>
    </dgm:pt>
    <dgm:pt modelId="{75F62C82-DFC0-4552-BCF8-D70AD56B23F4}" type="pres">
      <dgm:prSet presAssocID="{E23CB2B1-35C0-4A5D-8226-76ACC3A8FB30}" presName="parentText" presStyleLbl="node1" presStyleIdx="2" presStyleCnt="3" custScaleY="74125" custLinFactY="1353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BADB58-0265-4479-9EDC-ED0B20C59EF7}" srcId="{D3E2749E-7A10-421D-B9AB-6073A1DE544D}" destId="{E23CB2B1-35C0-4A5D-8226-76ACC3A8FB30}" srcOrd="2" destOrd="0" parTransId="{8EC5F526-5E07-453C-99CF-1E4E2DB21115}" sibTransId="{5AE6FB95-1D5A-45DB-87CC-66DE12F532BF}"/>
    <dgm:cxn modelId="{0D45978F-2C6E-49EA-A66C-E5BD97A7D3FD}" type="presOf" srcId="{5A8D75A2-87D7-4F00-96A2-D16BC7BDD603}" destId="{C3FD415B-1610-4847-B238-9BF27071CB71}" srcOrd="0" destOrd="0" presId="urn:microsoft.com/office/officeart/2005/8/layout/vList2"/>
    <dgm:cxn modelId="{15311B60-6D16-4C0C-AB30-588799E10E7F}" srcId="{D3E2749E-7A10-421D-B9AB-6073A1DE544D}" destId="{5A8D75A2-87D7-4F00-96A2-D16BC7BDD603}" srcOrd="0" destOrd="0" parTransId="{39C76945-3F59-43DB-8BA2-75608BC7F58E}" sibTransId="{817B2A35-DA63-44A1-88AF-22D191EC5F1E}"/>
    <dgm:cxn modelId="{2C8923EC-883E-4A98-A6C8-41586B2A5DB1}" srcId="{D3E2749E-7A10-421D-B9AB-6073A1DE544D}" destId="{60E306E9-E8BE-495D-97AD-EAB6F867C092}" srcOrd="1" destOrd="0" parTransId="{C9E76155-BF02-4D5E-BBAD-95E6FA9A4DF5}" sibTransId="{67BDE884-9720-48AA-96FD-D218C0E2463A}"/>
    <dgm:cxn modelId="{C9821170-ECA0-43A3-B313-AD028FEE449A}" type="presOf" srcId="{60E306E9-E8BE-495D-97AD-EAB6F867C092}" destId="{8CB753D3-31ED-4B28-BE06-01345E7A844F}" srcOrd="0" destOrd="0" presId="urn:microsoft.com/office/officeart/2005/8/layout/vList2"/>
    <dgm:cxn modelId="{76EB6421-0776-4BC6-AB98-8CA81005EDF7}" type="presOf" srcId="{D3E2749E-7A10-421D-B9AB-6073A1DE544D}" destId="{EFE195E5-1770-4277-B03C-494D96E5C4AD}" srcOrd="0" destOrd="0" presId="urn:microsoft.com/office/officeart/2005/8/layout/vList2"/>
    <dgm:cxn modelId="{9B9BC010-A45D-4A4D-A3CC-5EEF30F2FC79}" type="presOf" srcId="{E23CB2B1-35C0-4A5D-8226-76ACC3A8FB30}" destId="{75F62C82-DFC0-4552-BCF8-D70AD56B23F4}" srcOrd="0" destOrd="0" presId="urn:microsoft.com/office/officeart/2005/8/layout/vList2"/>
    <dgm:cxn modelId="{967EF116-D5B3-41C0-9E45-C4AE345F2C3E}" type="presParOf" srcId="{EFE195E5-1770-4277-B03C-494D96E5C4AD}" destId="{C3FD415B-1610-4847-B238-9BF27071CB71}" srcOrd="0" destOrd="0" presId="urn:microsoft.com/office/officeart/2005/8/layout/vList2"/>
    <dgm:cxn modelId="{9C43723E-B7DE-4307-93A1-85E3F8D480DC}" type="presParOf" srcId="{EFE195E5-1770-4277-B03C-494D96E5C4AD}" destId="{509D0F26-1A16-489B-BC06-11AA06CD67A5}" srcOrd="1" destOrd="0" presId="urn:microsoft.com/office/officeart/2005/8/layout/vList2"/>
    <dgm:cxn modelId="{CC385407-2272-447C-A54F-4B985D158CDD}" type="presParOf" srcId="{EFE195E5-1770-4277-B03C-494D96E5C4AD}" destId="{8CB753D3-31ED-4B28-BE06-01345E7A844F}" srcOrd="2" destOrd="0" presId="urn:microsoft.com/office/officeart/2005/8/layout/vList2"/>
    <dgm:cxn modelId="{A3E95149-AEAD-4A01-AF65-EA9A2B40C26C}" type="presParOf" srcId="{EFE195E5-1770-4277-B03C-494D96E5C4AD}" destId="{209D86DA-69E8-4B36-9540-9F65927E4B3A}" srcOrd="3" destOrd="0" presId="urn:microsoft.com/office/officeart/2005/8/layout/vList2"/>
    <dgm:cxn modelId="{46EA62A3-5B30-44FB-B374-177841B29B13}" type="presParOf" srcId="{EFE195E5-1770-4277-B03C-494D96E5C4AD}" destId="{75F62C82-DFC0-4552-BCF8-D70AD56B23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5EE97-DF64-4AD8-A76F-D680032B75D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3606D-D1C5-4DA4-BFF7-69F7ED073742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Estratégias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existentes</a:t>
          </a:r>
          <a:endParaRPr lang="en-US" dirty="0"/>
        </a:p>
      </dgm:t>
    </dgm:pt>
    <dgm:pt modelId="{E3355E9E-EC29-4996-B33F-0F8B1E64C7E8}" type="parTrans" cxnId="{C9FB39E9-CE07-44A3-963E-493785BEC73F}">
      <dgm:prSet/>
      <dgm:spPr/>
      <dgm:t>
        <a:bodyPr/>
        <a:lstStyle/>
        <a:p>
          <a:endParaRPr lang="en-US"/>
        </a:p>
      </dgm:t>
    </dgm:pt>
    <dgm:pt modelId="{5DDFACE2-50C0-48BE-AF7F-2C300A2DCFD0}" type="sibTrans" cxnId="{C9FB39E9-CE07-44A3-963E-493785BEC73F}">
      <dgm:prSet/>
      <dgm:spPr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9B6EE35-8566-488E-AA84-17E2C251487D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Estresses</a:t>
          </a:r>
          <a:endParaRPr lang="en-US" dirty="0"/>
        </a:p>
      </dgm:t>
    </dgm:pt>
    <dgm:pt modelId="{682D9A76-09E1-4965-ACDB-119CA71DA74C}" type="parTrans" cxnId="{20910A73-D49C-4170-9180-2FA74E3090C2}">
      <dgm:prSet/>
      <dgm:spPr/>
      <dgm:t>
        <a:bodyPr/>
        <a:lstStyle/>
        <a:p>
          <a:endParaRPr lang="en-US"/>
        </a:p>
      </dgm:t>
    </dgm:pt>
    <dgm:pt modelId="{D91A277E-D547-41CE-8B8D-C063615EF98F}" type="sibTrans" cxnId="{20910A73-D49C-4170-9180-2FA74E3090C2}">
      <dgm:prSet/>
      <dgm:spPr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A7EF0D1-315E-48B1-851C-CBDE80065E02}">
      <dgm:prSet phldrT="[Text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Ameaças</a:t>
          </a:r>
          <a:endParaRPr lang="en-US" dirty="0">
            <a:solidFill>
              <a:schemeClr val="tx1"/>
            </a:solidFill>
          </a:endParaRPr>
        </a:p>
      </dgm:t>
    </dgm:pt>
    <dgm:pt modelId="{65724F9F-BAAE-4A42-8651-C2CECA244EC2}" type="parTrans" cxnId="{DC1C4895-B29B-49F0-96ED-A8D802601E3E}">
      <dgm:prSet/>
      <dgm:spPr/>
      <dgm:t>
        <a:bodyPr/>
        <a:lstStyle/>
        <a:p>
          <a:endParaRPr lang="en-US"/>
        </a:p>
      </dgm:t>
    </dgm:pt>
    <dgm:pt modelId="{A60385BD-79A6-4C75-9E58-2B86468BA692}" type="sibTrans" cxnId="{DC1C4895-B29B-49F0-96ED-A8D802601E3E}">
      <dgm:prSet/>
      <dgm:spPr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6BD2274-6902-421A-885B-14A4C278CB48}">
      <dgm:prSet phldrT="[Text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Fatores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contribuintes</a:t>
          </a:r>
          <a:endParaRPr lang="en-US" dirty="0"/>
        </a:p>
      </dgm:t>
    </dgm:pt>
    <dgm:pt modelId="{13FFE65C-129A-45E2-A5B1-AF5AF9E98E8E}" type="parTrans" cxnId="{127C76EF-F156-4889-8DF2-F4A848DCEB92}">
      <dgm:prSet/>
      <dgm:spPr/>
      <dgm:t>
        <a:bodyPr/>
        <a:lstStyle/>
        <a:p>
          <a:endParaRPr lang="en-US"/>
        </a:p>
      </dgm:t>
    </dgm:pt>
    <dgm:pt modelId="{D2E8612F-567C-460C-87C8-3ADD320DE86C}" type="sibTrans" cxnId="{127C76EF-F156-4889-8DF2-F4A848DCEB92}">
      <dgm:prSet/>
      <dgm:spPr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979AD16-F047-4F2C-B117-BB396CA473BF}">
      <dgm:prSet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 err="1" smtClean="0">
              <a:solidFill>
                <a:schemeClr val="tx1"/>
              </a:solidFill>
            </a:rPr>
            <a:t>Objetos</a:t>
          </a:r>
          <a:r>
            <a:rPr lang="en-GB" dirty="0" smtClean="0">
              <a:solidFill>
                <a:schemeClr val="tx1"/>
              </a:solidFill>
            </a:rPr>
            <a:t> de </a:t>
          </a:r>
          <a:r>
            <a:rPr lang="en-GB" dirty="0" err="1" smtClean="0">
              <a:solidFill>
                <a:schemeClr val="tx1"/>
              </a:solidFill>
            </a:rPr>
            <a:t>biodiversidade</a:t>
          </a:r>
          <a:endParaRPr lang="en-GB" dirty="0">
            <a:solidFill>
              <a:schemeClr val="tx1"/>
            </a:solidFill>
          </a:endParaRPr>
        </a:p>
      </dgm:t>
    </dgm:pt>
    <dgm:pt modelId="{2F85E85D-D2C6-47BF-96BB-BEDFC8D46F70}" type="parTrans" cxnId="{54FC5A99-38B4-4318-9D39-223415FEA58E}">
      <dgm:prSet/>
      <dgm:spPr/>
      <dgm:t>
        <a:bodyPr/>
        <a:lstStyle/>
        <a:p>
          <a:endParaRPr lang="en-GB"/>
        </a:p>
      </dgm:t>
    </dgm:pt>
    <dgm:pt modelId="{9E339F91-27B0-4FFB-8BF2-7B4C73E79803}" type="sibTrans" cxnId="{54FC5A99-38B4-4318-9D39-223415FEA58E}">
      <dgm:prSet/>
      <dgm:spPr>
        <a:gradFill rotWithShape="0">
          <a:gsLst>
            <a:gs pos="98000">
              <a:srgbClr val="FF0000"/>
            </a:gs>
            <a:gs pos="50000">
              <a:schemeClr val="bg1">
                <a:lumMod val="50000"/>
              </a:schemeClr>
            </a:gs>
            <a:gs pos="55000">
              <a:schemeClr val="bg1">
                <a:lumMod val="50000"/>
              </a:schemeClr>
            </a:gs>
            <a:gs pos="0">
              <a:schemeClr val="accent3">
                <a:lumMod val="75000"/>
              </a:schemeClr>
            </a:gs>
          </a:gsLst>
          <a:lin ang="5400000" scaled="1"/>
        </a:gradFill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0B019981-A99F-43F4-978F-B4727AD7646E}" type="pres">
      <dgm:prSet presAssocID="{1D45EE97-DF64-4AD8-A76F-D680032B75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C52B0-2A1A-4720-9F4C-93B185176989}" type="pres">
      <dgm:prSet presAssocID="{5A23606D-D1C5-4DA4-BFF7-69F7ED0737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078E9-12EA-474B-937C-931F9C18DBBD}" type="pres">
      <dgm:prSet presAssocID="{5DDFACE2-50C0-48BE-AF7F-2C300A2DCFD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821630C-49D6-44B4-B181-94386D588D55}" type="pres">
      <dgm:prSet presAssocID="{5DDFACE2-50C0-48BE-AF7F-2C300A2DCFD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19D326D-ACDE-4D16-B996-2DDFA4239B45}" type="pres">
      <dgm:prSet presAssocID="{8979AD16-F047-4F2C-B117-BB396CA473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F2877-D20F-4BAE-A589-655429E94A08}" type="pres">
      <dgm:prSet presAssocID="{9E339F91-27B0-4FFB-8BF2-7B4C73E79803}" presName="sibTrans" presStyleLbl="sibTrans2D1" presStyleIdx="1" presStyleCnt="5"/>
      <dgm:spPr/>
      <dgm:t>
        <a:bodyPr/>
        <a:lstStyle/>
        <a:p>
          <a:endParaRPr lang="en-GB"/>
        </a:p>
      </dgm:t>
    </dgm:pt>
    <dgm:pt modelId="{A2FC4FD3-EF26-4135-8931-1F703F068EB7}" type="pres">
      <dgm:prSet presAssocID="{9E339F91-27B0-4FFB-8BF2-7B4C73E7980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A89A28C5-7202-41EC-9C73-AD8D2664FDC6}" type="pres">
      <dgm:prSet presAssocID="{A9B6EE35-8566-488E-AA84-17E2C25148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2C72C-5969-43A5-8CA7-60293475A1F0}" type="pres">
      <dgm:prSet presAssocID="{D91A277E-D547-41CE-8B8D-C063615EF98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F673285-D548-4005-BDD1-C465BD2AF86C}" type="pres">
      <dgm:prSet presAssocID="{D91A277E-D547-41CE-8B8D-C063615EF98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49524C4-4A1F-43A9-8687-A0635B87260B}" type="pres">
      <dgm:prSet presAssocID="{FA7EF0D1-315E-48B1-851C-CBDE80065E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A517AC-22A6-465F-80A2-86800CD4B756}" type="pres">
      <dgm:prSet presAssocID="{A60385BD-79A6-4C75-9E58-2B86468BA69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687B3D2-BF18-4311-AB56-34AD2F5AE3F8}" type="pres">
      <dgm:prSet presAssocID="{A60385BD-79A6-4C75-9E58-2B86468BA69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429DF2B-02CF-439F-9513-0E564CD216FC}" type="pres">
      <dgm:prSet presAssocID="{A6BD2274-6902-421A-885B-14A4C278CB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4037F-9F9D-4931-9B79-4CCA83D20CE9}" type="pres">
      <dgm:prSet presAssocID="{D2E8612F-567C-460C-87C8-3ADD320DE86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5AFAE34-37CD-40F0-A83D-26F1606C4F72}" type="pres">
      <dgm:prSet presAssocID="{D2E8612F-567C-460C-87C8-3ADD320DE86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E69D194-A0B3-46FE-823F-F7EB31295971}" type="presOf" srcId="{A60385BD-79A6-4C75-9E58-2B86468BA692}" destId="{9687B3D2-BF18-4311-AB56-34AD2F5AE3F8}" srcOrd="1" destOrd="0" presId="urn:microsoft.com/office/officeart/2005/8/layout/cycle7"/>
    <dgm:cxn modelId="{2169905A-B07C-4193-A8A7-562999D98B28}" type="presOf" srcId="{D2E8612F-567C-460C-87C8-3ADD320DE86C}" destId="{A914037F-9F9D-4931-9B79-4CCA83D20CE9}" srcOrd="0" destOrd="0" presId="urn:microsoft.com/office/officeart/2005/8/layout/cycle7"/>
    <dgm:cxn modelId="{0AFAAE76-8873-413B-B978-4FD7B7E070D1}" type="presOf" srcId="{D91A277E-D547-41CE-8B8D-C063615EF98F}" destId="{0F673285-D548-4005-BDD1-C465BD2AF86C}" srcOrd="1" destOrd="0" presId="urn:microsoft.com/office/officeart/2005/8/layout/cycle7"/>
    <dgm:cxn modelId="{9AD4E6CA-11D9-4813-BC5E-8AEA3D1FEADB}" type="presOf" srcId="{5DDFACE2-50C0-48BE-AF7F-2C300A2DCFD0}" destId="{D821630C-49D6-44B4-B181-94386D588D55}" srcOrd="1" destOrd="0" presId="urn:microsoft.com/office/officeart/2005/8/layout/cycle7"/>
    <dgm:cxn modelId="{6EDBCD4B-EC3A-4A73-9C95-3249F9829F37}" type="presOf" srcId="{D91A277E-D547-41CE-8B8D-C063615EF98F}" destId="{BC92C72C-5969-43A5-8CA7-60293475A1F0}" srcOrd="0" destOrd="0" presId="urn:microsoft.com/office/officeart/2005/8/layout/cycle7"/>
    <dgm:cxn modelId="{2E6840D7-E78A-4FE5-87BA-29DDEFCEF00B}" type="presOf" srcId="{A9B6EE35-8566-488E-AA84-17E2C251487D}" destId="{A89A28C5-7202-41EC-9C73-AD8D2664FDC6}" srcOrd="0" destOrd="0" presId="urn:microsoft.com/office/officeart/2005/8/layout/cycle7"/>
    <dgm:cxn modelId="{54FC5A99-38B4-4318-9D39-223415FEA58E}" srcId="{1D45EE97-DF64-4AD8-A76F-D680032B75D2}" destId="{8979AD16-F047-4F2C-B117-BB396CA473BF}" srcOrd="1" destOrd="0" parTransId="{2F85E85D-D2C6-47BF-96BB-BEDFC8D46F70}" sibTransId="{9E339F91-27B0-4FFB-8BF2-7B4C73E79803}"/>
    <dgm:cxn modelId="{127C76EF-F156-4889-8DF2-F4A848DCEB92}" srcId="{1D45EE97-DF64-4AD8-A76F-D680032B75D2}" destId="{A6BD2274-6902-421A-885B-14A4C278CB48}" srcOrd="4" destOrd="0" parTransId="{13FFE65C-129A-45E2-A5B1-AF5AF9E98E8E}" sibTransId="{D2E8612F-567C-460C-87C8-3ADD320DE86C}"/>
    <dgm:cxn modelId="{D3CB03F8-A1DF-4242-B0AE-EA985E596367}" type="presOf" srcId="{9E339F91-27B0-4FFB-8BF2-7B4C73E79803}" destId="{F7DF2877-D20F-4BAE-A589-655429E94A08}" srcOrd="0" destOrd="0" presId="urn:microsoft.com/office/officeart/2005/8/layout/cycle7"/>
    <dgm:cxn modelId="{8E0A0907-D83F-4356-B7C3-146DB83F6304}" type="presOf" srcId="{5A23606D-D1C5-4DA4-BFF7-69F7ED073742}" destId="{5FDC52B0-2A1A-4720-9F4C-93B185176989}" srcOrd="0" destOrd="0" presId="urn:microsoft.com/office/officeart/2005/8/layout/cycle7"/>
    <dgm:cxn modelId="{DAB696D5-818F-4E6F-B4D3-FB0791890D7C}" type="presOf" srcId="{A6BD2274-6902-421A-885B-14A4C278CB48}" destId="{5429DF2B-02CF-439F-9513-0E564CD216FC}" srcOrd="0" destOrd="0" presId="urn:microsoft.com/office/officeart/2005/8/layout/cycle7"/>
    <dgm:cxn modelId="{003BC4AC-0FB4-4F86-84FA-ABDC35355310}" type="presOf" srcId="{A60385BD-79A6-4C75-9E58-2B86468BA692}" destId="{A7A517AC-22A6-465F-80A2-86800CD4B756}" srcOrd="0" destOrd="0" presId="urn:microsoft.com/office/officeart/2005/8/layout/cycle7"/>
    <dgm:cxn modelId="{AB371B66-768C-4F8E-BC40-B9CA9953CE9C}" type="presOf" srcId="{D2E8612F-567C-460C-87C8-3ADD320DE86C}" destId="{85AFAE34-37CD-40F0-A83D-26F1606C4F72}" srcOrd="1" destOrd="0" presId="urn:microsoft.com/office/officeart/2005/8/layout/cycle7"/>
    <dgm:cxn modelId="{C9FB39E9-CE07-44A3-963E-493785BEC73F}" srcId="{1D45EE97-DF64-4AD8-A76F-D680032B75D2}" destId="{5A23606D-D1C5-4DA4-BFF7-69F7ED073742}" srcOrd="0" destOrd="0" parTransId="{E3355E9E-EC29-4996-B33F-0F8B1E64C7E8}" sibTransId="{5DDFACE2-50C0-48BE-AF7F-2C300A2DCFD0}"/>
    <dgm:cxn modelId="{C492EAEC-A508-41A3-8604-3BACFF28F387}" type="presOf" srcId="{5DDFACE2-50C0-48BE-AF7F-2C300A2DCFD0}" destId="{E42078E9-12EA-474B-937C-931F9C18DBBD}" srcOrd="0" destOrd="0" presId="urn:microsoft.com/office/officeart/2005/8/layout/cycle7"/>
    <dgm:cxn modelId="{20910A73-D49C-4170-9180-2FA74E3090C2}" srcId="{1D45EE97-DF64-4AD8-A76F-D680032B75D2}" destId="{A9B6EE35-8566-488E-AA84-17E2C251487D}" srcOrd="2" destOrd="0" parTransId="{682D9A76-09E1-4965-ACDB-119CA71DA74C}" sibTransId="{D91A277E-D547-41CE-8B8D-C063615EF98F}"/>
    <dgm:cxn modelId="{7428DF00-85DE-4C8C-A36D-FA9327562E0A}" type="presOf" srcId="{8979AD16-F047-4F2C-B117-BB396CA473BF}" destId="{A19D326D-ACDE-4D16-B996-2DDFA4239B45}" srcOrd="0" destOrd="0" presId="urn:microsoft.com/office/officeart/2005/8/layout/cycle7"/>
    <dgm:cxn modelId="{E6C5C38E-D685-430D-B10C-AF155C4DEFA7}" type="presOf" srcId="{9E339F91-27B0-4FFB-8BF2-7B4C73E79803}" destId="{A2FC4FD3-EF26-4135-8931-1F703F068EB7}" srcOrd="1" destOrd="0" presId="urn:microsoft.com/office/officeart/2005/8/layout/cycle7"/>
    <dgm:cxn modelId="{95DB761A-21CC-462C-93C6-E209FFE86D45}" type="presOf" srcId="{FA7EF0D1-315E-48B1-851C-CBDE80065E02}" destId="{849524C4-4A1F-43A9-8687-A0635B87260B}" srcOrd="0" destOrd="0" presId="urn:microsoft.com/office/officeart/2005/8/layout/cycle7"/>
    <dgm:cxn modelId="{DC1C4895-B29B-49F0-96ED-A8D802601E3E}" srcId="{1D45EE97-DF64-4AD8-A76F-D680032B75D2}" destId="{FA7EF0D1-315E-48B1-851C-CBDE80065E02}" srcOrd="3" destOrd="0" parTransId="{65724F9F-BAAE-4A42-8651-C2CECA244EC2}" sibTransId="{A60385BD-79A6-4C75-9E58-2B86468BA692}"/>
    <dgm:cxn modelId="{4B367A14-EE20-425E-BE51-DF65DCA8DA27}" type="presOf" srcId="{1D45EE97-DF64-4AD8-A76F-D680032B75D2}" destId="{0B019981-A99F-43F4-978F-B4727AD7646E}" srcOrd="0" destOrd="0" presId="urn:microsoft.com/office/officeart/2005/8/layout/cycle7"/>
    <dgm:cxn modelId="{1FE46A36-E849-4AAF-B33D-D28019F40404}" type="presParOf" srcId="{0B019981-A99F-43F4-978F-B4727AD7646E}" destId="{5FDC52B0-2A1A-4720-9F4C-93B185176989}" srcOrd="0" destOrd="0" presId="urn:microsoft.com/office/officeart/2005/8/layout/cycle7"/>
    <dgm:cxn modelId="{A0A5DB0E-F4CE-4B84-B1CA-97470F48CB44}" type="presParOf" srcId="{0B019981-A99F-43F4-978F-B4727AD7646E}" destId="{E42078E9-12EA-474B-937C-931F9C18DBBD}" srcOrd="1" destOrd="0" presId="urn:microsoft.com/office/officeart/2005/8/layout/cycle7"/>
    <dgm:cxn modelId="{BE09E31E-903D-4033-ACFB-1D708075D67D}" type="presParOf" srcId="{E42078E9-12EA-474B-937C-931F9C18DBBD}" destId="{D821630C-49D6-44B4-B181-94386D588D55}" srcOrd="0" destOrd="0" presId="urn:microsoft.com/office/officeart/2005/8/layout/cycle7"/>
    <dgm:cxn modelId="{15F51B68-32FA-4E45-93DC-C170F17AD47D}" type="presParOf" srcId="{0B019981-A99F-43F4-978F-B4727AD7646E}" destId="{A19D326D-ACDE-4D16-B996-2DDFA4239B45}" srcOrd="2" destOrd="0" presId="urn:microsoft.com/office/officeart/2005/8/layout/cycle7"/>
    <dgm:cxn modelId="{69DA5A6E-685B-491D-90E5-F8B4BF6D42CC}" type="presParOf" srcId="{0B019981-A99F-43F4-978F-B4727AD7646E}" destId="{F7DF2877-D20F-4BAE-A589-655429E94A08}" srcOrd="3" destOrd="0" presId="urn:microsoft.com/office/officeart/2005/8/layout/cycle7"/>
    <dgm:cxn modelId="{749A0113-1559-4738-83B4-CA4609591FD7}" type="presParOf" srcId="{F7DF2877-D20F-4BAE-A589-655429E94A08}" destId="{A2FC4FD3-EF26-4135-8931-1F703F068EB7}" srcOrd="0" destOrd="0" presId="urn:microsoft.com/office/officeart/2005/8/layout/cycle7"/>
    <dgm:cxn modelId="{B1309760-48BE-471E-BE17-F647046FF9F5}" type="presParOf" srcId="{0B019981-A99F-43F4-978F-B4727AD7646E}" destId="{A89A28C5-7202-41EC-9C73-AD8D2664FDC6}" srcOrd="4" destOrd="0" presId="urn:microsoft.com/office/officeart/2005/8/layout/cycle7"/>
    <dgm:cxn modelId="{DAEA5351-6B53-40BA-85F7-BF92F6203A7B}" type="presParOf" srcId="{0B019981-A99F-43F4-978F-B4727AD7646E}" destId="{BC92C72C-5969-43A5-8CA7-60293475A1F0}" srcOrd="5" destOrd="0" presId="urn:microsoft.com/office/officeart/2005/8/layout/cycle7"/>
    <dgm:cxn modelId="{8F524AF0-D8C6-46AF-8BAF-6E1502DD90A8}" type="presParOf" srcId="{BC92C72C-5969-43A5-8CA7-60293475A1F0}" destId="{0F673285-D548-4005-BDD1-C465BD2AF86C}" srcOrd="0" destOrd="0" presId="urn:microsoft.com/office/officeart/2005/8/layout/cycle7"/>
    <dgm:cxn modelId="{012A149D-F3ED-4B60-9227-E71B88AAF55D}" type="presParOf" srcId="{0B019981-A99F-43F4-978F-B4727AD7646E}" destId="{849524C4-4A1F-43A9-8687-A0635B87260B}" srcOrd="6" destOrd="0" presId="urn:microsoft.com/office/officeart/2005/8/layout/cycle7"/>
    <dgm:cxn modelId="{8AA85CD0-0DBD-4416-B4A9-DA8D59213BA0}" type="presParOf" srcId="{0B019981-A99F-43F4-978F-B4727AD7646E}" destId="{A7A517AC-22A6-465F-80A2-86800CD4B756}" srcOrd="7" destOrd="0" presId="urn:microsoft.com/office/officeart/2005/8/layout/cycle7"/>
    <dgm:cxn modelId="{4C474DC3-F18A-477E-AB49-1219ACCDD29D}" type="presParOf" srcId="{A7A517AC-22A6-465F-80A2-86800CD4B756}" destId="{9687B3D2-BF18-4311-AB56-34AD2F5AE3F8}" srcOrd="0" destOrd="0" presId="urn:microsoft.com/office/officeart/2005/8/layout/cycle7"/>
    <dgm:cxn modelId="{78D37C8D-07B8-449F-9460-1DB4EFF750D0}" type="presParOf" srcId="{0B019981-A99F-43F4-978F-B4727AD7646E}" destId="{5429DF2B-02CF-439F-9513-0E564CD216FC}" srcOrd="8" destOrd="0" presId="urn:microsoft.com/office/officeart/2005/8/layout/cycle7"/>
    <dgm:cxn modelId="{19250646-B236-4137-8D52-AFB2B3CCCD98}" type="presParOf" srcId="{0B019981-A99F-43F4-978F-B4727AD7646E}" destId="{A914037F-9F9D-4931-9B79-4CCA83D20CE9}" srcOrd="9" destOrd="0" presId="urn:microsoft.com/office/officeart/2005/8/layout/cycle7"/>
    <dgm:cxn modelId="{AF7D2BD7-F853-413D-A5F4-6ABA532AF8FD}" type="presParOf" srcId="{A914037F-9F9D-4931-9B79-4CCA83D20CE9}" destId="{85AFAE34-37CD-40F0-A83D-26F1606C4F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D415B-1610-4847-B238-9BF27071CB71}">
      <dsp:nvSpPr>
        <dsp:cNvPr id="0" name=""/>
        <dsp:cNvSpPr/>
      </dsp:nvSpPr>
      <dsp:spPr>
        <a:xfrm>
          <a:off x="0" y="0"/>
          <a:ext cx="7776864" cy="17083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uma compreensão e são aptos para explicar que a análise visual é uma importante parte complementar para o processo de avaliação estratégica como isso torna óbvio o relacionamento atual ou potencial das estratégias com outros elementos no modelo conceitual.</a:t>
          </a:r>
          <a:endParaRPr lang="de-DE" sz="2000" kern="1200" dirty="0"/>
        </a:p>
      </dsp:txBody>
      <dsp:txXfrm>
        <a:off x="83397" y="83397"/>
        <a:ext cx="7610070" cy="1541598"/>
      </dsp:txXfrm>
    </dsp:sp>
    <dsp:sp modelId="{8CB753D3-31ED-4B28-BE06-01345E7A844F}">
      <dsp:nvSpPr>
        <dsp:cNvPr id="0" name=""/>
        <dsp:cNvSpPr/>
      </dsp:nvSpPr>
      <dsp:spPr>
        <a:xfrm>
          <a:off x="0" y="1721386"/>
          <a:ext cx="7776864" cy="17083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Então isso oferece uma compreensão aprofundada do ambiente complexo que as estratégias são implementadas e podem até liderar para a identificação de riscos previamente negligenciados relacionados com a factibilidade ou impacto potencial da estratégia</a:t>
          </a:r>
          <a:endParaRPr lang="de-DE" sz="2000" kern="1200" dirty="0"/>
        </a:p>
      </dsp:txBody>
      <dsp:txXfrm>
        <a:off x="83397" y="1804783"/>
        <a:ext cx="7610070" cy="1541598"/>
      </dsp:txXfrm>
    </dsp:sp>
    <dsp:sp modelId="{75F62C82-DFC0-4552-BCF8-D70AD56B23F4}">
      <dsp:nvSpPr>
        <dsp:cNvPr id="0" name=""/>
        <dsp:cNvSpPr/>
      </dsp:nvSpPr>
      <dsp:spPr>
        <a:xfrm>
          <a:off x="0" y="3442773"/>
          <a:ext cx="7776864" cy="1266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são, portanto, aptos para facilitar o processo de avaliação visual das estratégias</a:t>
          </a:r>
          <a:endParaRPr lang="de-DE" sz="2000" kern="1200" dirty="0"/>
        </a:p>
      </dsp:txBody>
      <dsp:txXfrm>
        <a:off x="61818" y="3504591"/>
        <a:ext cx="7653228" cy="1142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C52B0-2A1A-4720-9F4C-93B185176989}">
      <dsp:nvSpPr>
        <dsp:cNvPr id="0" name=""/>
        <dsp:cNvSpPr/>
      </dsp:nvSpPr>
      <dsp:spPr>
        <a:xfrm>
          <a:off x="1669918" y="868"/>
          <a:ext cx="1160154" cy="58007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Estratégias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existentes</a:t>
          </a:r>
          <a:endParaRPr lang="en-US" sz="1300" kern="1200" dirty="0"/>
        </a:p>
      </dsp:txBody>
      <dsp:txXfrm>
        <a:off x="1686908" y="17858"/>
        <a:ext cx="1126174" cy="546097"/>
      </dsp:txXfrm>
    </dsp:sp>
    <dsp:sp modelId="{E42078E9-12EA-474B-937C-931F9C18DBBD}">
      <dsp:nvSpPr>
        <dsp:cNvPr id="0" name=""/>
        <dsp:cNvSpPr/>
      </dsp:nvSpPr>
      <dsp:spPr>
        <a:xfrm rot="2160000">
          <a:off x="2722690" y="752140"/>
          <a:ext cx="603718" cy="203026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783598" y="792745"/>
        <a:ext cx="481902" cy="121816"/>
      </dsp:txXfrm>
    </dsp:sp>
    <dsp:sp modelId="{A19D326D-ACDE-4D16-B996-2DDFA4239B45}">
      <dsp:nvSpPr>
        <dsp:cNvPr id="0" name=""/>
        <dsp:cNvSpPr/>
      </dsp:nvSpPr>
      <dsp:spPr>
        <a:xfrm>
          <a:off x="3219026" y="1126361"/>
          <a:ext cx="1160154" cy="58007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>
              <a:solidFill>
                <a:schemeClr val="tx1"/>
              </a:solidFill>
            </a:rPr>
            <a:t>Objetos</a:t>
          </a:r>
          <a:r>
            <a:rPr lang="en-GB" sz="1300" kern="1200" dirty="0" smtClean="0">
              <a:solidFill>
                <a:schemeClr val="tx1"/>
              </a:solidFill>
            </a:rPr>
            <a:t> de </a:t>
          </a:r>
          <a:r>
            <a:rPr lang="en-GB" sz="1300" kern="1200" dirty="0" err="1" smtClean="0">
              <a:solidFill>
                <a:schemeClr val="tx1"/>
              </a:solidFill>
            </a:rPr>
            <a:t>biodiversidade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236016" y="1143351"/>
        <a:ext cx="1126174" cy="546097"/>
      </dsp:txXfrm>
    </dsp:sp>
    <dsp:sp modelId="{F7DF2877-D20F-4BAE-A589-655429E94A08}">
      <dsp:nvSpPr>
        <dsp:cNvPr id="0" name=""/>
        <dsp:cNvSpPr/>
      </dsp:nvSpPr>
      <dsp:spPr>
        <a:xfrm rot="6480000">
          <a:off x="3201391" y="2225428"/>
          <a:ext cx="603718" cy="20302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98000">
              <a:srgbClr val="FF0000"/>
            </a:gs>
            <a:gs pos="50000">
              <a:schemeClr val="bg1">
                <a:lumMod val="50000"/>
              </a:schemeClr>
            </a:gs>
            <a:gs pos="55000">
              <a:schemeClr val="bg1">
                <a:lumMod val="50000"/>
              </a:schemeClr>
            </a:gs>
            <a:gs pos="0">
              <a:schemeClr val="accent3">
                <a:lumMod val="75000"/>
              </a:schemeClr>
            </a:gs>
          </a:gsLst>
          <a:lin ang="5400000" scaled="1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3262299" y="2266033"/>
        <a:ext cx="481902" cy="121816"/>
      </dsp:txXfrm>
    </dsp:sp>
    <dsp:sp modelId="{A89A28C5-7202-41EC-9C73-AD8D2664FDC6}">
      <dsp:nvSpPr>
        <dsp:cNvPr id="0" name=""/>
        <dsp:cNvSpPr/>
      </dsp:nvSpPr>
      <dsp:spPr>
        <a:xfrm>
          <a:off x="2627319" y="2947446"/>
          <a:ext cx="1160154" cy="58007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Estresses</a:t>
          </a:r>
          <a:endParaRPr lang="en-US" sz="1300" kern="1200" dirty="0"/>
        </a:p>
      </dsp:txBody>
      <dsp:txXfrm>
        <a:off x="2644309" y="2964436"/>
        <a:ext cx="1126174" cy="546097"/>
      </dsp:txXfrm>
    </dsp:sp>
    <dsp:sp modelId="{BC92C72C-5969-43A5-8CA7-60293475A1F0}">
      <dsp:nvSpPr>
        <dsp:cNvPr id="0" name=""/>
        <dsp:cNvSpPr/>
      </dsp:nvSpPr>
      <dsp:spPr>
        <a:xfrm rot="10800000">
          <a:off x="1948136" y="3135971"/>
          <a:ext cx="603718" cy="203026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009044" y="3176576"/>
        <a:ext cx="481902" cy="121816"/>
      </dsp:txXfrm>
    </dsp:sp>
    <dsp:sp modelId="{849524C4-4A1F-43A9-8687-A0635B87260B}">
      <dsp:nvSpPr>
        <dsp:cNvPr id="0" name=""/>
        <dsp:cNvSpPr/>
      </dsp:nvSpPr>
      <dsp:spPr>
        <a:xfrm>
          <a:off x="712517" y="2947446"/>
          <a:ext cx="1160154" cy="5800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Ameaças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729507" y="2964436"/>
        <a:ext cx="1126174" cy="546097"/>
      </dsp:txXfrm>
    </dsp:sp>
    <dsp:sp modelId="{A7A517AC-22A6-465F-80A2-86800CD4B756}">
      <dsp:nvSpPr>
        <dsp:cNvPr id="0" name=""/>
        <dsp:cNvSpPr/>
      </dsp:nvSpPr>
      <dsp:spPr>
        <a:xfrm rot="15120000">
          <a:off x="694882" y="2225428"/>
          <a:ext cx="603718" cy="203026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755790" y="2266033"/>
        <a:ext cx="481902" cy="121816"/>
      </dsp:txXfrm>
    </dsp:sp>
    <dsp:sp modelId="{5429DF2B-02CF-439F-9513-0E564CD216FC}">
      <dsp:nvSpPr>
        <dsp:cNvPr id="0" name=""/>
        <dsp:cNvSpPr/>
      </dsp:nvSpPr>
      <dsp:spPr>
        <a:xfrm>
          <a:off x="120811" y="1126361"/>
          <a:ext cx="1160154" cy="58007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tx1"/>
              </a:solidFill>
            </a:rPr>
            <a:t>Fatores</a:t>
          </a:r>
          <a:r>
            <a:rPr lang="en-US" sz="1300" kern="1200" dirty="0" smtClean="0">
              <a:solidFill>
                <a:schemeClr val="tx1"/>
              </a:solidFill>
            </a:rPr>
            <a:t> </a:t>
          </a:r>
          <a:r>
            <a:rPr lang="en-US" sz="1300" kern="1200" dirty="0" err="1" smtClean="0">
              <a:solidFill>
                <a:schemeClr val="tx1"/>
              </a:solidFill>
            </a:rPr>
            <a:t>contribuintes</a:t>
          </a:r>
          <a:endParaRPr lang="en-US" sz="1300" kern="1200" dirty="0"/>
        </a:p>
      </dsp:txBody>
      <dsp:txXfrm>
        <a:off x="137801" y="1143351"/>
        <a:ext cx="1126174" cy="546097"/>
      </dsp:txXfrm>
    </dsp:sp>
    <dsp:sp modelId="{A914037F-9F9D-4931-9B79-4CCA83D20CE9}">
      <dsp:nvSpPr>
        <dsp:cNvPr id="0" name=""/>
        <dsp:cNvSpPr/>
      </dsp:nvSpPr>
      <dsp:spPr>
        <a:xfrm rot="19440000">
          <a:off x="1173583" y="752140"/>
          <a:ext cx="603718" cy="203026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rgbClr val="FF0000"/>
            </a:gs>
            <a:gs pos="50700">
              <a:schemeClr val="tx1">
                <a:alpha val="46000"/>
                <a:lumMod val="98000"/>
              </a:schemeClr>
            </a:gs>
            <a:gs pos="100000">
              <a:srgbClr val="92D050"/>
            </a:gs>
          </a:gsLst>
          <a:lin ang="10800000" scaled="1"/>
          <a:tileRect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234491" y="792745"/>
        <a:ext cx="481902" cy="121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37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10C-053E-46E4-94EA-A60B459724E1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49CF-10A6-4760-8DA1-40A4C28837E4}" type="datetime1">
              <a:rPr lang="de-DE" smtClean="0"/>
              <a:t>26.05.2015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C57C-4588-4158-9419-352A31E7485E}" type="datetime1">
              <a:rPr lang="de-DE" smtClean="0"/>
              <a:t>26.05.2015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C472-8D55-47FD-A7AE-E11A7454E8EA}" type="datetime1">
              <a:rPr lang="de-DE" smtClean="0"/>
              <a:t>26.05.2015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8D0C-7531-46F9-B47A-641D3B6AC3FA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F26C-E174-42CD-9602-14AEB9430119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6A7B-05AA-4FC3-911E-A6FAC4AF7E33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4B1B-DEC5-42AC-B361-B286AEB3D9A7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0DCF-0058-4851-8FB5-218F5E5969C7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059F-FC99-48EA-BAEA-2CA7B8B6468F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60A0-7C14-4AD9-9ADB-BF3A34F9D477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E977-0962-493E-A2B9-7BAD894990E6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5651-4588-464F-B6F9-801D7F09D101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900B-4904-4F0B-9FC6-D124E4F89D4D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2D34-C49C-4FC7-B058-446C0307AF25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8490-CC9F-4608-8F3E-3391EC9FE956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19 Visualization of systemic relationships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E82C0B8-7B4E-4047-A79A-CF8DA950AE1C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19 Visualization of systemic relationships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936104"/>
          </a:xfrm>
        </p:spPr>
        <p:txBody>
          <a:bodyPr>
            <a:normAutofit/>
          </a:bodyPr>
          <a:lstStyle/>
          <a:p>
            <a:r>
              <a:rPr lang="pt-BR" dirty="0" smtClean="0"/>
              <a:t>Visualização das </a:t>
            </a:r>
            <a:r>
              <a:rPr lang="pt-BR" dirty="0"/>
              <a:t>relações </a:t>
            </a:r>
            <a:r>
              <a:rPr lang="pt-BR" dirty="0" smtClean="0"/>
              <a:t>sistêmicas </a:t>
            </a:r>
            <a:endParaRPr lang="en-GB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8" y1="31548" x2="4914" y2="91851"/>
                        <a14:foregroundMark x1="4732" y1="4191" x2="27571" y2="3725"/>
                        <a14:foregroundMark x1="16515" y1="26426" x2="25569" y2="16298"/>
                        <a14:foregroundMark x1="17425" y1="27357" x2="25569" y2="27357"/>
                        <a14:foregroundMark x1="17061" y1="61700" x2="19427" y2="72875"/>
                        <a14:foregroundMark x1="910" y1="55180" x2="3640" y2="55646"/>
                        <a14:foregroundMark x1="728" y1="46915" x2="2366" y2="46449"/>
                        <a14:foregroundMark x1="728" y1="70081" x2="4550" y2="70081"/>
                        <a14:foregroundMark x1="26479" y1="61700" x2="29754" y2="61234"/>
                        <a14:foregroundMark x1="25751" y1="40396" x2="31210" y2="17695"/>
                        <a14:foregroundMark x1="40082" y1="48312" x2="42812" y2="55646"/>
                        <a14:foregroundMark x1="92857" y1="56577" x2="95769" y2="15832"/>
                        <a14:foregroundMark x1="80164" y1="2794" x2="97179" y2="6054"/>
                        <a14:foregroundMark x1="21201" y1="10710" x2="21201" y2="15134"/>
                        <a14:foregroundMark x1="21110" y1="10594" x2="29345" y2="10361"/>
                        <a14:foregroundMark x1="27343" y1="79511" x2="32803" y2="81024"/>
                        <a14:foregroundMark x1="43267" y1="83003" x2="99727" y2="83353"/>
                        <a14:foregroundMark x1="3731" y1="34109" x2="3685" y2="42608"/>
                        <a14:foregroundMark x1="4231" y1="29919" x2="16879" y2="30151"/>
                        <a14:foregroundMark x1="3867" y1="29802" x2="3776" y2="30268"/>
                        <a14:foregroundMark x1="15605" y1="15367" x2="15605" y2="26775"/>
                        <a14:foregroundMark x1="16015" y1="14901" x2="21201" y2="14668"/>
                        <a14:foregroundMark x1="728" y1="77066" x2="1729" y2="77532"/>
                        <a14:foregroundMark x1="3685" y1="81024" x2="3685" y2="94179"/>
                        <a14:foregroundMark x1="3776" y1="94179" x2="6506" y2="94296"/>
                        <a14:foregroundMark x1="3867" y1="94645" x2="4322" y2="94761"/>
                        <a14:foregroundMark x1="4550" y1="94761" x2="5914" y2="94645"/>
                        <a14:foregroundMark x1="24022" y1="97788" x2="35077" y2="8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416824" cy="290040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43608" y="486974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126976"/>
          </a:xfrm>
        </p:spPr>
        <p:txBody>
          <a:bodyPr>
            <a:normAutofit/>
          </a:bodyPr>
          <a:lstStyle/>
          <a:p>
            <a:r>
              <a:rPr lang="en-GB" sz="1800" dirty="0" err="1" smtClean="0">
                <a:solidFill>
                  <a:schemeClr val="tx1"/>
                </a:solidFill>
              </a:rPr>
              <a:t>Fase</a:t>
            </a:r>
            <a:r>
              <a:rPr lang="en-GB" sz="1800" dirty="0" smtClean="0">
                <a:solidFill>
                  <a:schemeClr val="tx1"/>
                </a:solidFill>
              </a:rPr>
              <a:t> III</a:t>
            </a:r>
          </a:p>
          <a:p>
            <a:r>
              <a:rPr lang="pt-BR" sz="1800" dirty="0">
                <a:solidFill>
                  <a:schemeClr val="tx1"/>
                </a:solidFill>
              </a:rPr>
              <a:t>Avaliação abrangente, priorização e formulação da </a:t>
            </a:r>
            <a:r>
              <a:rPr lang="pt-BR" sz="1800" dirty="0" smtClean="0">
                <a:solidFill>
                  <a:schemeClr val="tx1"/>
                </a:solidFill>
              </a:rPr>
              <a:t>estratégia</a:t>
            </a:r>
          </a:p>
          <a:p>
            <a:r>
              <a:rPr lang="en-GB" sz="1800" dirty="0" err="1" smtClean="0">
                <a:solidFill>
                  <a:schemeClr val="tx1"/>
                </a:solidFill>
              </a:rPr>
              <a:t>Passo</a:t>
            </a:r>
            <a:r>
              <a:rPr lang="en-GB" sz="1800" dirty="0" smtClean="0">
                <a:solidFill>
                  <a:schemeClr val="tx1"/>
                </a:solidFill>
              </a:rPr>
              <a:t> 19 e 22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259633" y="1844825"/>
            <a:ext cx="633670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versão</a:t>
            </a:r>
            <a:r>
              <a:rPr lang="en-US" dirty="0" smtClean="0"/>
              <a:t> impressa no </a:t>
            </a:r>
            <a:r>
              <a:rPr lang="en-US" dirty="0" err="1" smtClean="0"/>
              <a:t>modelo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14563" r="4325" b="32282"/>
          <a:stretch/>
        </p:blipFill>
        <p:spPr>
          <a:xfrm>
            <a:off x="5220072" y="2431565"/>
            <a:ext cx="3456384" cy="324036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"/>
          <a:stretch/>
        </p:blipFill>
        <p:spPr>
          <a:xfrm>
            <a:off x="2155875" y="2431565"/>
            <a:ext cx="2270367" cy="32403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051720" y="5661248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14" name="Textfeld 13"/>
          <p:cNvSpPr txBox="1"/>
          <p:nvPr/>
        </p:nvSpPr>
        <p:spPr>
          <a:xfrm>
            <a:off x="5148064" y="5661248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7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sp>
        <p:nvSpPr>
          <p:cNvPr id="24" name="Notched Right Arrow 23"/>
          <p:cNvSpPr/>
          <p:nvPr/>
        </p:nvSpPr>
        <p:spPr>
          <a:xfrm rot="20253463">
            <a:off x="2839366" y="3284133"/>
            <a:ext cx="1592188" cy="504056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Estresses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Notched Right Arrow 24"/>
          <p:cNvSpPr/>
          <p:nvPr/>
        </p:nvSpPr>
        <p:spPr>
          <a:xfrm rot="2425169">
            <a:off x="2707397" y="4551139"/>
            <a:ext cx="1640598" cy="504056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Ameaças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Notched Right Arrow 25"/>
          <p:cNvSpPr/>
          <p:nvPr/>
        </p:nvSpPr>
        <p:spPr>
          <a:xfrm rot="5400000">
            <a:off x="1799692" y="5049181"/>
            <a:ext cx="1584176" cy="504056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Fatores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contribuintes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Notched Right Arrow 26"/>
          <p:cNvSpPr/>
          <p:nvPr/>
        </p:nvSpPr>
        <p:spPr>
          <a:xfrm rot="16200000" flipV="1">
            <a:off x="1727685" y="2672916"/>
            <a:ext cx="1728191" cy="504056"/>
          </a:xfrm>
          <a:prstGeom prst="notched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</a:rPr>
              <a:t>Estratégias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</a:rPr>
              <a:t>existentes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166854" y="1700808"/>
            <a:ext cx="2773901" cy="4742284"/>
            <a:chOff x="2596138" y="1602487"/>
            <a:chExt cx="2773901" cy="5088476"/>
          </a:xfrm>
        </p:grpSpPr>
        <p:sp>
          <p:nvSpPr>
            <p:cNvPr id="13" name="Block Arc 6"/>
            <p:cNvSpPr/>
            <p:nvPr/>
          </p:nvSpPr>
          <p:spPr>
            <a:xfrm rot="5400000">
              <a:off x="1425561" y="2773064"/>
              <a:ext cx="5088476" cy="2747321"/>
            </a:xfrm>
            <a:custGeom>
              <a:avLst/>
              <a:gdLst>
                <a:gd name="connsiteX0" fmla="*/ 0 w 4685671"/>
                <a:gd name="connsiteY0" fmla="*/ 1417989 h 2835977"/>
                <a:gd name="connsiteX1" fmla="*/ 1569986 w 4685671"/>
                <a:gd name="connsiteY1" fmla="*/ 79373 h 2835977"/>
                <a:gd name="connsiteX2" fmla="*/ 3115686 w 4685671"/>
                <a:gd name="connsiteY2" fmla="*/ 79373 h 2835977"/>
                <a:gd name="connsiteX3" fmla="*/ 4685672 w 4685671"/>
                <a:gd name="connsiteY3" fmla="*/ 1417988 h 2835977"/>
                <a:gd name="connsiteX4" fmla="*/ 3976677 w 4685671"/>
                <a:gd name="connsiteY4" fmla="*/ 1417989 h 2835977"/>
                <a:gd name="connsiteX5" fmla="*/ 2739902 w 4685671"/>
                <a:gd name="connsiteY5" fmla="*/ 730251 h 2835977"/>
                <a:gd name="connsiteX6" fmla="*/ 1945770 w 4685671"/>
                <a:gd name="connsiteY6" fmla="*/ 730251 h 2835977"/>
                <a:gd name="connsiteX7" fmla="*/ 708995 w 4685671"/>
                <a:gd name="connsiteY7" fmla="*/ 1417990 h 2835977"/>
                <a:gd name="connsiteX8" fmla="*/ 0 w 4685671"/>
                <a:gd name="connsiteY8" fmla="*/ 1417989 h 2835977"/>
                <a:gd name="connsiteX0" fmla="*/ 0 w 4696558"/>
                <a:gd name="connsiteY0" fmla="*/ 1990623 h 1990623"/>
                <a:gd name="connsiteX1" fmla="*/ 1580872 w 4696558"/>
                <a:gd name="connsiteY1" fmla="*/ 162150 h 1990623"/>
                <a:gd name="connsiteX2" fmla="*/ 3126572 w 4696558"/>
                <a:gd name="connsiteY2" fmla="*/ 162150 h 1990623"/>
                <a:gd name="connsiteX3" fmla="*/ 4696558 w 4696558"/>
                <a:gd name="connsiteY3" fmla="*/ 1500765 h 1990623"/>
                <a:gd name="connsiteX4" fmla="*/ 3987563 w 4696558"/>
                <a:gd name="connsiteY4" fmla="*/ 1500766 h 1990623"/>
                <a:gd name="connsiteX5" fmla="*/ 2750788 w 4696558"/>
                <a:gd name="connsiteY5" fmla="*/ 813028 h 1990623"/>
                <a:gd name="connsiteX6" fmla="*/ 1956656 w 4696558"/>
                <a:gd name="connsiteY6" fmla="*/ 813028 h 1990623"/>
                <a:gd name="connsiteX7" fmla="*/ 719881 w 4696558"/>
                <a:gd name="connsiteY7" fmla="*/ 1500767 h 1990623"/>
                <a:gd name="connsiteX8" fmla="*/ 0 w 4696558"/>
                <a:gd name="connsiteY8" fmla="*/ 1990623 h 1990623"/>
                <a:gd name="connsiteX0" fmla="*/ 0 w 4696558"/>
                <a:gd name="connsiteY0" fmla="*/ 1990623 h 1990623"/>
                <a:gd name="connsiteX1" fmla="*/ 1580872 w 4696558"/>
                <a:gd name="connsiteY1" fmla="*/ 162150 h 1990623"/>
                <a:gd name="connsiteX2" fmla="*/ 3126572 w 4696558"/>
                <a:gd name="connsiteY2" fmla="*/ 162150 h 1990623"/>
                <a:gd name="connsiteX3" fmla="*/ 4696558 w 4696558"/>
                <a:gd name="connsiteY3" fmla="*/ 1500765 h 1990623"/>
                <a:gd name="connsiteX4" fmla="*/ 3987563 w 4696558"/>
                <a:gd name="connsiteY4" fmla="*/ 1500766 h 1990623"/>
                <a:gd name="connsiteX5" fmla="*/ 2750788 w 4696558"/>
                <a:gd name="connsiteY5" fmla="*/ 813028 h 1990623"/>
                <a:gd name="connsiteX6" fmla="*/ 1956656 w 4696558"/>
                <a:gd name="connsiteY6" fmla="*/ 813028 h 1990623"/>
                <a:gd name="connsiteX7" fmla="*/ 1373027 w 4696558"/>
                <a:gd name="connsiteY7" fmla="*/ 1914424 h 1990623"/>
                <a:gd name="connsiteX8" fmla="*/ 0 w 4696558"/>
                <a:gd name="connsiteY8" fmla="*/ 1990623 h 1990623"/>
                <a:gd name="connsiteX0" fmla="*/ 0 w 4696558"/>
                <a:gd name="connsiteY0" fmla="*/ 1990623 h 1990623"/>
                <a:gd name="connsiteX1" fmla="*/ 1580872 w 4696558"/>
                <a:gd name="connsiteY1" fmla="*/ 162150 h 1990623"/>
                <a:gd name="connsiteX2" fmla="*/ 3126572 w 4696558"/>
                <a:gd name="connsiteY2" fmla="*/ 162150 h 1990623"/>
                <a:gd name="connsiteX3" fmla="*/ 4696558 w 4696558"/>
                <a:gd name="connsiteY3" fmla="*/ 1500765 h 1990623"/>
                <a:gd name="connsiteX4" fmla="*/ 3987563 w 4696558"/>
                <a:gd name="connsiteY4" fmla="*/ 1500766 h 1990623"/>
                <a:gd name="connsiteX5" fmla="*/ 2750788 w 4696558"/>
                <a:gd name="connsiteY5" fmla="*/ 813028 h 1990623"/>
                <a:gd name="connsiteX6" fmla="*/ 2032859 w 4696558"/>
                <a:gd name="connsiteY6" fmla="*/ 627970 h 1990623"/>
                <a:gd name="connsiteX7" fmla="*/ 1373027 w 4696558"/>
                <a:gd name="connsiteY7" fmla="*/ 1914424 h 1990623"/>
                <a:gd name="connsiteX8" fmla="*/ 0 w 4696558"/>
                <a:gd name="connsiteY8" fmla="*/ 1990623 h 1990623"/>
                <a:gd name="connsiteX0" fmla="*/ 0 w 4696558"/>
                <a:gd name="connsiteY0" fmla="*/ 1990623 h 1990623"/>
                <a:gd name="connsiteX1" fmla="*/ 1580872 w 4696558"/>
                <a:gd name="connsiteY1" fmla="*/ 162150 h 1990623"/>
                <a:gd name="connsiteX2" fmla="*/ 3126572 w 4696558"/>
                <a:gd name="connsiteY2" fmla="*/ 162150 h 1990623"/>
                <a:gd name="connsiteX3" fmla="*/ 4696558 w 4696558"/>
                <a:gd name="connsiteY3" fmla="*/ 1500765 h 1990623"/>
                <a:gd name="connsiteX4" fmla="*/ 3987563 w 4696558"/>
                <a:gd name="connsiteY4" fmla="*/ 1500766 h 1990623"/>
                <a:gd name="connsiteX5" fmla="*/ 3491018 w 4696558"/>
                <a:gd name="connsiteY5" fmla="*/ 562657 h 1990623"/>
                <a:gd name="connsiteX6" fmla="*/ 2032859 w 4696558"/>
                <a:gd name="connsiteY6" fmla="*/ 627970 h 1990623"/>
                <a:gd name="connsiteX7" fmla="*/ 1373027 w 4696558"/>
                <a:gd name="connsiteY7" fmla="*/ 1914424 h 1990623"/>
                <a:gd name="connsiteX8" fmla="*/ 0 w 4696558"/>
                <a:gd name="connsiteY8" fmla="*/ 1990623 h 1990623"/>
                <a:gd name="connsiteX0" fmla="*/ 0 w 4696558"/>
                <a:gd name="connsiteY0" fmla="*/ 1990623 h 1990623"/>
                <a:gd name="connsiteX1" fmla="*/ 1580872 w 4696558"/>
                <a:gd name="connsiteY1" fmla="*/ 162150 h 1990623"/>
                <a:gd name="connsiteX2" fmla="*/ 3126572 w 4696558"/>
                <a:gd name="connsiteY2" fmla="*/ 162150 h 1990623"/>
                <a:gd name="connsiteX3" fmla="*/ 4696558 w 4696558"/>
                <a:gd name="connsiteY3" fmla="*/ 1500765 h 1990623"/>
                <a:gd name="connsiteX4" fmla="*/ 4129079 w 4696558"/>
                <a:gd name="connsiteY4" fmla="*/ 1947080 h 1990623"/>
                <a:gd name="connsiteX5" fmla="*/ 3491018 w 4696558"/>
                <a:gd name="connsiteY5" fmla="*/ 562657 h 1990623"/>
                <a:gd name="connsiteX6" fmla="*/ 2032859 w 4696558"/>
                <a:gd name="connsiteY6" fmla="*/ 627970 h 1990623"/>
                <a:gd name="connsiteX7" fmla="*/ 1373027 w 4696558"/>
                <a:gd name="connsiteY7" fmla="*/ 1914424 h 1990623"/>
                <a:gd name="connsiteX8" fmla="*/ 0 w 4696558"/>
                <a:gd name="connsiteY8" fmla="*/ 1990623 h 1990623"/>
                <a:gd name="connsiteX0" fmla="*/ 0 w 4674790"/>
                <a:gd name="connsiteY0" fmla="*/ 2055673 h 2055673"/>
                <a:gd name="connsiteX1" fmla="*/ 1580872 w 4674790"/>
                <a:gd name="connsiteY1" fmla="*/ 227200 h 2055673"/>
                <a:gd name="connsiteX2" fmla="*/ 3126572 w 4674790"/>
                <a:gd name="connsiteY2" fmla="*/ 227200 h 2055673"/>
                <a:gd name="connsiteX3" fmla="*/ 4674790 w 4674790"/>
                <a:gd name="connsiteY3" fmla="*/ 2033901 h 2055673"/>
                <a:gd name="connsiteX4" fmla="*/ 4129079 w 4674790"/>
                <a:gd name="connsiteY4" fmla="*/ 2012130 h 2055673"/>
                <a:gd name="connsiteX5" fmla="*/ 3491018 w 4674790"/>
                <a:gd name="connsiteY5" fmla="*/ 627707 h 2055673"/>
                <a:gd name="connsiteX6" fmla="*/ 2032859 w 4674790"/>
                <a:gd name="connsiteY6" fmla="*/ 693020 h 2055673"/>
                <a:gd name="connsiteX7" fmla="*/ 1373027 w 4674790"/>
                <a:gd name="connsiteY7" fmla="*/ 1979474 h 2055673"/>
                <a:gd name="connsiteX8" fmla="*/ 0 w 4674790"/>
                <a:gd name="connsiteY8" fmla="*/ 2055673 h 2055673"/>
                <a:gd name="connsiteX0" fmla="*/ 0 w 4696565"/>
                <a:gd name="connsiteY0" fmla="*/ 2150669 h 3554925"/>
                <a:gd name="connsiteX1" fmla="*/ 1580872 w 4696565"/>
                <a:gd name="connsiteY1" fmla="*/ 322196 h 3554925"/>
                <a:gd name="connsiteX2" fmla="*/ 3126572 w 4696565"/>
                <a:gd name="connsiteY2" fmla="*/ 322196 h 3554925"/>
                <a:gd name="connsiteX3" fmla="*/ 4696565 w 4696565"/>
                <a:gd name="connsiteY3" fmla="*/ 3554925 h 3554925"/>
                <a:gd name="connsiteX4" fmla="*/ 4129079 w 4696565"/>
                <a:gd name="connsiteY4" fmla="*/ 2107126 h 3554925"/>
                <a:gd name="connsiteX5" fmla="*/ 3491018 w 4696565"/>
                <a:gd name="connsiteY5" fmla="*/ 722703 h 3554925"/>
                <a:gd name="connsiteX6" fmla="*/ 2032859 w 4696565"/>
                <a:gd name="connsiteY6" fmla="*/ 788016 h 3554925"/>
                <a:gd name="connsiteX7" fmla="*/ 1373027 w 4696565"/>
                <a:gd name="connsiteY7" fmla="*/ 2074470 h 3554925"/>
                <a:gd name="connsiteX8" fmla="*/ 0 w 4696565"/>
                <a:gd name="connsiteY8" fmla="*/ 2150669 h 3554925"/>
                <a:gd name="connsiteX0" fmla="*/ 0 w 4696565"/>
                <a:gd name="connsiteY0" fmla="*/ 2150669 h 3576697"/>
                <a:gd name="connsiteX1" fmla="*/ 1580872 w 4696565"/>
                <a:gd name="connsiteY1" fmla="*/ 322196 h 3576697"/>
                <a:gd name="connsiteX2" fmla="*/ 3126572 w 4696565"/>
                <a:gd name="connsiteY2" fmla="*/ 322196 h 3576697"/>
                <a:gd name="connsiteX3" fmla="*/ 4696565 w 4696565"/>
                <a:gd name="connsiteY3" fmla="*/ 3554925 h 3576697"/>
                <a:gd name="connsiteX4" fmla="*/ 4477421 w 4696565"/>
                <a:gd name="connsiteY4" fmla="*/ 3576697 h 3576697"/>
                <a:gd name="connsiteX5" fmla="*/ 3491018 w 4696565"/>
                <a:gd name="connsiteY5" fmla="*/ 722703 h 3576697"/>
                <a:gd name="connsiteX6" fmla="*/ 2032859 w 4696565"/>
                <a:gd name="connsiteY6" fmla="*/ 788016 h 3576697"/>
                <a:gd name="connsiteX7" fmla="*/ 1373027 w 4696565"/>
                <a:gd name="connsiteY7" fmla="*/ 2074470 h 3576697"/>
                <a:gd name="connsiteX8" fmla="*/ 0 w 4696565"/>
                <a:gd name="connsiteY8" fmla="*/ 2150669 h 3576697"/>
                <a:gd name="connsiteX0" fmla="*/ 0 w 4696565"/>
                <a:gd name="connsiteY0" fmla="*/ 2150669 h 3576697"/>
                <a:gd name="connsiteX1" fmla="*/ 1580872 w 4696565"/>
                <a:gd name="connsiteY1" fmla="*/ 322196 h 3576697"/>
                <a:gd name="connsiteX2" fmla="*/ 3126572 w 4696565"/>
                <a:gd name="connsiteY2" fmla="*/ 322196 h 3576697"/>
                <a:gd name="connsiteX3" fmla="*/ 4696565 w 4696565"/>
                <a:gd name="connsiteY3" fmla="*/ 3554925 h 3576697"/>
                <a:gd name="connsiteX4" fmla="*/ 4477421 w 4696565"/>
                <a:gd name="connsiteY4" fmla="*/ 3576697 h 3576697"/>
                <a:gd name="connsiteX5" fmla="*/ 3632532 w 4696565"/>
                <a:gd name="connsiteY5" fmla="*/ 1582674 h 3576697"/>
                <a:gd name="connsiteX6" fmla="*/ 2032859 w 4696565"/>
                <a:gd name="connsiteY6" fmla="*/ 788016 h 3576697"/>
                <a:gd name="connsiteX7" fmla="*/ 1373027 w 4696565"/>
                <a:gd name="connsiteY7" fmla="*/ 2074470 h 3576697"/>
                <a:gd name="connsiteX8" fmla="*/ 0 w 4696565"/>
                <a:gd name="connsiteY8" fmla="*/ 2150669 h 3576697"/>
                <a:gd name="connsiteX0" fmla="*/ 0 w 4696565"/>
                <a:gd name="connsiteY0" fmla="*/ 2150669 h 3576697"/>
                <a:gd name="connsiteX1" fmla="*/ 1580872 w 4696565"/>
                <a:gd name="connsiteY1" fmla="*/ 322196 h 3576697"/>
                <a:gd name="connsiteX2" fmla="*/ 3126572 w 4696565"/>
                <a:gd name="connsiteY2" fmla="*/ 322196 h 3576697"/>
                <a:gd name="connsiteX3" fmla="*/ 4696565 w 4696565"/>
                <a:gd name="connsiteY3" fmla="*/ 3554925 h 3576697"/>
                <a:gd name="connsiteX4" fmla="*/ 4477421 w 4696565"/>
                <a:gd name="connsiteY4" fmla="*/ 3576697 h 3576697"/>
                <a:gd name="connsiteX5" fmla="*/ 3632532 w 4696565"/>
                <a:gd name="connsiteY5" fmla="*/ 1582674 h 3576697"/>
                <a:gd name="connsiteX6" fmla="*/ 2032859 w 4696565"/>
                <a:gd name="connsiteY6" fmla="*/ 1212559 h 3576697"/>
                <a:gd name="connsiteX7" fmla="*/ 1373027 w 4696565"/>
                <a:gd name="connsiteY7" fmla="*/ 2074470 h 3576697"/>
                <a:gd name="connsiteX8" fmla="*/ 0 w 4696565"/>
                <a:gd name="connsiteY8" fmla="*/ 2150669 h 3576697"/>
                <a:gd name="connsiteX0" fmla="*/ 0 w 5131994"/>
                <a:gd name="connsiteY0" fmla="*/ 3740939 h 3740939"/>
                <a:gd name="connsiteX1" fmla="*/ 2016301 w 5131994"/>
                <a:gd name="connsiteY1" fmla="*/ 410237 h 3740939"/>
                <a:gd name="connsiteX2" fmla="*/ 3562001 w 5131994"/>
                <a:gd name="connsiteY2" fmla="*/ 410237 h 3740939"/>
                <a:gd name="connsiteX3" fmla="*/ 5131994 w 5131994"/>
                <a:gd name="connsiteY3" fmla="*/ 3642966 h 3740939"/>
                <a:gd name="connsiteX4" fmla="*/ 4912850 w 5131994"/>
                <a:gd name="connsiteY4" fmla="*/ 3664738 h 3740939"/>
                <a:gd name="connsiteX5" fmla="*/ 4067961 w 5131994"/>
                <a:gd name="connsiteY5" fmla="*/ 1670715 h 3740939"/>
                <a:gd name="connsiteX6" fmla="*/ 2468288 w 5131994"/>
                <a:gd name="connsiteY6" fmla="*/ 1300600 h 3740939"/>
                <a:gd name="connsiteX7" fmla="*/ 1808456 w 5131994"/>
                <a:gd name="connsiteY7" fmla="*/ 2162511 h 3740939"/>
                <a:gd name="connsiteX8" fmla="*/ 0 w 5131994"/>
                <a:gd name="connsiteY8" fmla="*/ 3740939 h 3740939"/>
                <a:gd name="connsiteX0" fmla="*/ 0 w 5175534"/>
                <a:gd name="connsiteY0" fmla="*/ 3740939 h 3740939"/>
                <a:gd name="connsiteX1" fmla="*/ 2059841 w 5175534"/>
                <a:gd name="connsiteY1" fmla="*/ 410237 h 3740939"/>
                <a:gd name="connsiteX2" fmla="*/ 3605541 w 5175534"/>
                <a:gd name="connsiteY2" fmla="*/ 410237 h 3740939"/>
                <a:gd name="connsiteX3" fmla="*/ 5175534 w 5175534"/>
                <a:gd name="connsiteY3" fmla="*/ 3642966 h 3740939"/>
                <a:gd name="connsiteX4" fmla="*/ 4956390 w 5175534"/>
                <a:gd name="connsiteY4" fmla="*/ 3664738 h 3740939"/>
                <a:gd name="connsiteX5" fmla="*/ 4111501 w 5175534"/>
                <a:gd name="connsiteY5" fmla="*/ 1670715 h 3740939"/>
                <a:gd name="connsiteX6" fmla="*/ 2511828 w 5175534"/>
                <a:gd name="connsiteY6" fmla="*/ 1300600 h 3740939"/>
                <a:gd name="connsiteX7" fmla="*/ 1851996 w 5175534"/>
                <a:gd name="connsiteY7" fmla="*/ 2162511 h 3740939"/>
                <a:gd name="connsiteX8" fmla="*/ 0 w 5175534"/>
                <a:gd name="connsiteY8" fmla="*/ 3740939 h 3740939"/>
                <a:gd name="connsiteX0" fmla="*/ 0 w 5175534"/>
                <a:gd name="connsiteY0" fmla="*/ 3740939 h 3740940"/>
                <a:gd name="connsiteX1" fmla="*/ 2059841 w 5175534"/>
                <a:gd name="connsiteY1" fmla="*/ 410237 h 3740940"/>
                <a:gd name="connsiteX2" fmla="*/ 3605541 w 5175534"/>
                <a:gd name="connsiteY2" fmla="*/ 410237 h 3740940"/>
                <a:gd name="connsiteX3" fmla="*/ 5175534 w 5175534"/>
                <a:gd name="connsiteY3" fmla="*/ 3642966 h 3740940"/>
                <a:gd name="connsiteX4" fmla="*/ 4956390 w 5175534"/>
                <a:gd name="connsiteY4" fmla="*/ 3664738 h 3740940"/>
                <a:gd name="connsiteX5" fmla="*/ 4111501 w 5175534"/>
                <a:gd name="connsiteY5" fmla="*/ 1670715 h 3740940"/>
                <a:gd name="connsiteX6" fmla="*/ 2511828 w 5175534"/>
                <a:gd name="connsiteY6" fmla="*/ 1300600 h 3740940"/>
                <a:gd name="connsiteX7" fmla="*/ 317112 w 5175534"/>
                <a:gd name="connsiteY7" fmla="*/ 3740940 h 3740940"/>
                <a:gd name="connsiteX8" fmla="*/ 0 w 5175534"/>
                <a:gd name="connsiteY8" fmla="*/ 3740939 h 3740940"/>
                <a:gd name="connsiteX0" fmla="*/ 0 w 5175534"/>
                <a:gd name="connsiteY0" fmla="*/ 3740939 h 3740940"/>
                <a:gd name="connsiteX1" fmla="*/ 2059841 w 5175534"/>
                <a:gd name="connsiteY1" fmla="*/ 410237 h 3740940"/>
                <a:gd name="connsiteX2" fmla="*/ 3605541 w 5175534"/>
                <a:gd name="connsiteY2" fmla="*/ 410237 h 3740940"/>
                <a:gd name="connsiteX3" fmla="*/ 5175534 w 5175534"/>
                <a:gd name="connsiteY3" fmla="*/ 3642966 h 3740940"/>
                <a:gd name="connsiteX4" fmla="*/ 4956390 w 5175534"/>
                <a:gd name="connsiteY4" fmla="*/ 3664738 h 3740940"/>
                <a:gd name="connsiteX5" fmla="*/ 4111501 w 5175534"/>
                <a:gd name="connsiteY5" fmla="*/ 1670715 h 3740940"/>
                <a:gd name="connsiteX6" fmla="*/ 1281742 w 5175534"/>
                <a:gd name="connsiteY6" fmla="*/ 1431228 h 3740940"/>
                <a:gd name="connsiteX7" fmla="*/ 317112 w 5175534"/>
                <a:gd name="connsiteY7" fmla="*/ 3740940 h 3740940"/>
                <a:gd name="connsiteX8" fmla="*/ 0 w 5175534"/>
                <a:gd name="connsiteY8" fmla="*/ 3740939 h 3740940"/>
                <a:gd name="connsiteX0" fmla="*/ 0 w 5175534"/>
                <a:gd name="connsiteY0" fmla="*/ 3739501 h 3739502"/>
                <a:gd name="connsiteX1" fmla="*/ 2059841 w 5175534"/>
                <a:gd name="connsiteY1" fmla="*/ 408799 h 3739502"/>
                <a:gd name="connsiteX2" fmla="*/ 3009469 w 5175534"/>
                <a:gd name="connsiteY2" fmla="*/ 54658 h 3739502"/>
                <a:gd name="connsiteX3" fmla="*/ 3605541 w 5175534"/>
                <a:gd name="connsiteY3" fmla="*/ 408799 h 3739502"/>
                <a:gd name="connsiteX4" fmla="*/ 5175534 w 5175534"/>
                <a:gd name="connsiteY4" fmla="*/ 3641528 h 3739502"/>
                <a:gd name="connsiteX5" fmla="*/ 4956390 w 5175534"/>
                <a:gd name="connsiteY5" fmla="*/ 3663300 h 3739502"/>
                <a:gd name="connsiteX6" fmla="*/ 4111501 w 5175534"/>
                <a:gd name="connsiteY6" fmla="*/ 1669277 h 3739502"/>
                <a:gd name="connsiteX7" fmla="*/ 1281742 w 5175534"/>
                <a:gd name="connsiteY7" fmla="*/ 1429790 h 3739502"/>
                <a:gd name="connsiteX8" fmla="*/ 317112 w 5175534"/>
                <a:gd name="connsiteY8" fmla="*/ 3739502 h 3739502"/>
                <a:gd name="connsiteX9" fmla="*/ 0 w 5175534"/>
                <a:gd name="connsiteY9" fmla="*/ 3739501 h 3739502"/>
                <a:gd name="connsiteX0" fmla="*/ 7425 w 5182959"/>
                <a:gd name="connsiteY0" fmla="*/ 3733990 h 3733991"/>
                <a:gd name="connsiteX1" fmla="*/ 412637 w 5182959"/>
                <a:gd name="connsiteY1" fmla="*/ 1404774 h 3733991"/>
                <a:gd name="connsiteX2" fmla="*/ 3016894 w 5182959"/>
                <a:gd name="connsiteY2" fmla="*/ 49147 h 3733991"/>
                <a:gd name="connsiteX3" fmla="*/ 3612966 w 5182959"/>
                <a:gd name="connsiteY3" fmla="*/ 403288 h 3733991"/>
                <a:gd name="connsiteX4" fmla="*/ 5182959 w 5182959"/>
                <a:gd name="connsiteY4" fmla="*/ 3636017 h 3733991"/>
                <a:gd name="connsiteX5" fmla="*/ 4963815 w 5182959"/>
                <a:gd name="connsiteY5" fmla="*/ 3657789 h 3733991"/>
                <a:gd name="connsiteX6" fmla="*/ 4118926 w 5182959"/>
                <a:gd name="connsiteY6" fmla="*/ 1663766 h 3733991"/>
                <a:gd name="connsiteX7" fmla="*/ 1289167 w 5182959"/>
                <a:gd name="connsiteY7" fmla="*/ 1424279 h 3733991"/>
                <a:gd name="connsiteX8" fmla="*/ 324537 w 5182959"/>
                <a:gd name="connsiteY8" fmla="*/ 3733991 h 3733991"/>
                <a:gd name="connsiteX9" fmla="*/ 7425 w 5182959"/>
                <a:gd name="connsiteY9" fmla="*/ 3733990 h 3733991"/>
                <a:gd name="connsiteX0" fmla="*/ 2717 w 5178251"/>
                <a:gd name="connsiteY0" fmla="*/ 3439798 h 3439799"/>
                <a:gd name="connsiteX1" fmla="*/ 407929 w 5178251"/>
                <a:gd name="connsiteY1" fmla="*/ 1110582 h 3439799"/>
                <a:gd name="connsiteX2" fmla="*/ 2805358 w 5178251"/>
                <a:gd name="connsiteY2" fmla="*/ 702012 h 3439799"/>
                <a:gd name="connsiteX3" fmla="*/ 3608258 w 5178251"/>
                <a:gd name="connsiteY3" fmla="*/ 109096 h 3439799"/>
                <a:gd name="connsiteX4" fmla="*/ 5178251 w 5178251"/>
                <a:gd name="connsiteY4" fmla="*/ 3341825 h 3439799"/>
                <a:gd name="connsiteX5" fmla="*/ 4959107 w 5178251"/>
                <a:gd name="connsiteY5" fmla="*/ 3363597 h 3439799"/>
                <a:gd name="connsiteX6" fmla="*/ 4114218 w 5178251"/>
                <a:gd name="connsiteY6" fmla="*/ 1369574 h 3439799"/>
                <a:gd name="connsiteX7" fmla="*/ 1284459 w 5178251"/>
                <a:gd name="connsiteY7" fmla="*/ 1130087 h 3439799"/>
                <a:gd name="connsiteX8" fmla="*/ 319829 w 5178251"/>
                <a:gd name="connsiteY8" fmla="*/ 3439799 h 3439799"/>
                <a:gd name="connsiteX9" fmla="*/ 2717 w 5178251"/>
                <a:gd name="connsiteY9" fmla="*/ 3439798 h 3439799"/>
                <a:gd name="connsiteX0" fmla="*/ 2717 w 5178251"/>
                <a:gd name="connsiteY0" fmla="*/ 2739215 h 2739216"/>
                <a:gd name="connsiteX1" fmla="*/ 407929 w 5178251"/>
                <a:gd name="connsiteY1" fmla="*/ 409999 h 2739216"/>
                <a:gd name="connsiteX2" fmla="*/ 2805358 w 5178251"/>
                <a:gd name="connsiteY2" fmla="*/ 1429 h 2739216"/>
                <a:gd name="connsiteX3" fmla="*/ 4359373 w 5178251"/>
                <a:gd name="connsiteY3" fmla="*/ 682142 h 2739216"/>
                <a:gd name="connsiteX4" fmla="*/ 5178251 w 5178251"/>
                <a:gd name="connsiteY4" fmla="*/ 2641242 h 2739216"/>
                <a:gd name="connsiteX5" fmla="*/ 4959107 w 5178251"/>
                <a:gd name="connsiteY5" fmla="*/ 2663014 h 2739216"/>
                <a:gd name="connsiteX6" fmla="*/ 4114218 w 5178251"/>
                <a:gd name="connsiteY6" fmla="*/ 668991 h 2739216"/>
                <a:gd name="connsiteX7" fmla="*/ 1284459 w 5178251"/>
                <a:gd name="connsiteY7" fmla="*/ 429504 h 2739216"/>
                <a:gd name="connsiteX8" fmla="*/ 319829 w 5178251"/>
                <a:gd name="connsiteY8" fmla="*/ 2739216 h 2739216"/>
                <a:gd name="connsiteX9" fmla="*/ 2717 w 5178251"/>
                <a:gd name="connsiteY9" fmla="*/ 2739215 h 2739216"/>
                <a:gd name="connsiteX0" fmla="*/ 0 w 5175534"/>
                <a:gd name="connsiteY0" fmla="*/ 2739215 h 2739216"/>
                <a:gd name="connsiteX1" fmla="*/ 742671 w 5175534"/>
                <a:gd name="connsiteY1" fmla="*/ 409999 h 2739216"/>
                <a:gd name="connsiteX2" fmla="*/ 2802641 w 5175534"/>
                <a:gd name="connsiteY2" fmla="*/ 1429 h 2739216"/>
                <a:gd name="connsiteX3" fmla="*/ 4356656 w 5175534"/>
                <a:gd name="connsiteY3" fmla="*/ 682142 h 2739216"/>
                <a:gd name="connsiteX4" fmla="*/ 5175534 w 5175534"/>
                <a:gd name="connsiteY4" fmla="*/ 2641242 h 2739216"/>
                <a:gd name="connsiteX5" fmla="*/ 4956390 w 5175534"/>
                <a:gd name="connsiteY5" fmla="*/ 2663014 h 2739216"/>
                <a:gd name="connsiteX6" fmla="*/ 4111501 w 5175534"/>
                <a:gd name="connsiteY6" fmla="*/ 668991 h 2739216"/>
                <a:gd name="connsiteX7" fmla="*/ 1281742 w 5175534"/>
                <a:gd name="connsiteY7" fmla="*/ 429504 h 2739216"/>
                <a:gd name="connsiteX8" fmla="*/ 317112 w 5175534"/>
                <a:gd name="connsiteY8" fmla="*/ 2739216 h 2739216"/>
                <a:gd name="connsiteX9" fmla="*/ 0 w 5175534"/>
                <a:gd name="connsiteY9" fmla="*/ 2739215 h 2739216"/>
                <a:gd name="connsiteX0" fmla="*/ 0 w 5175534"/>
                <a:gd name="connsiteY0" fmla="*/ 2649688 h 2649689"/>
                <a:gd name="connsiteX1" fmla="*/ 742671 w 5175534"/>
                <a:gd name="connsiteY1" fmla="*/ 320472 h 2649689"/>
                <a:gd name="connsiteX2" fmla="*/ 2813527 w 5175534"/>
                <a:gd name="connsiteY2" fmla="*/ 20759 h 2649689"/>
                <a:gd name="connsiteX3" fmla="*/ 4356656 w 5175534"/>
                <a:gd name="connsiteY3" fmla="*/ 592615 h 2649689"/>
                <a:gd name="connsiteX4" fmla="*/ 5175534 w 5175534"/>
                <a:gd name="connsiteY4" fmla="*/ 2551715 h 2649689"/>
                <a:gd name="connsiteX5" fmla="*/ 4956390 w 5175534"/>
                <a:gd name="connsiteY5" fmla="*/ 2573487 h 2649689"/>
                <a:gd name="connsiteX6" fmla="*/ 4111501 w 5175534"/>
                <a:gd name="connsiteY6" fmla="*/ 579464 h 2649689"/>
                <a:gd name="connsiteX7" fmla="*/ 1281742 w 5175534"/>
                <a:gd name="connsiteY7" fmla="*/ 339977 h 2649689"/>
                <a:gd name="connsiteX8" fmla="*/ 317112 w 5175534"/>
                <a:gd name="connsiteY8" fmla="*/ 2649689 h 2649689"/>
                <a:gd name="connsiteX9" fmla="*/ 0 w 5175534"/>
                <a:gd name="connsiteY9" fmla="*/ 2649688 h 2649689"/>
                <a:gd name="connsiteX0" fmla="*/ 0 w 5175534"/>
                <a:gd name="connsiteY0" fmla="*/ 2649688 h 2649689"/>
                <a:gd name="connsiteX1" fmla="*/ 742671 w 5175534"/>
                <a:gd name="connsiteY1" fmla="*/ 320472 h 2649689"/>
                <a:gd name="connsiteX2" fmla="*/ 2813527 w 5175534"/>
                <a:gd name="connsiteY2" fmla="*/ 20759 h 2649689"/>
                <a:gd name="connsiteX3" fmla="*/ 4454631 w 5175534"/>
                <a:gd name="connsiteY3" fmla="*/ 516415 h 2649689"/>
                <a:gd name="connsiteX4" fmla="*/ 5175534 w 5175534"/>
                <a:gd name="connsiteY4" fmla="*/ 2551715 h 2649689"/>
                <a:gd name="connsiteX5" fmla="*/ 4956390 w 5175534"/>
                <a:gd name="connsiteY5" fmla="*/ 2573487 h 2649689"/>
                <a:gd name="connsiteX6" fmla="*/ 4111501 w 5175534"/>
                <a:gd name="connsiteY6" fmla="*/ 579464 h 2649689"/>
                <a:gd name="connsiteX7" fmla="*/ 1281742 w 5175534"/>
                <a:gd name="connsiteY7" fmla="*/ 339977 h 2649689"/>
                <a:gd name="connsiteX8" fmla="*/ 317112 w 5175534"/>
                <a:gd name="connsiteY8" fmla="*/ 2649689 h 2649689"/>
                <a:gd name="connsiteX9" fmla="*/ 0 w 5175534"/>
                <a:gd name="connsiteY9" fmla="*/ 2649688 h 2649689"/>
                <a:gd name="connsiteX0" fmla="*/ 0 w 5175534"/>
                <a:gd name="connsiteY0" fmla="*/ 2649688 h 2649689"/>
                <a:gd name="connsiteX1" fmla="*/ 742671 w 5175534"/>
                <a:gd name="connsiteY1" fmla="*/ 320472 h 2649689"/>
                <a:gd name="connsiteX2" fmla="*/ 2813527 w 5175534"/>
                <a:gd name="connsiteY2" fmla="*/ 20759 h 2649689"/>
                <a:gd name="connsiteX3" fmla="*/ 4454631 w 5175534"/>
                <a:gd name="connsiteY3" fmla="*/ 516415 h 2649689"/>
                <a:gd name="connsiteX4" fmla="*/ 5175534 w 5175534"/>
                <a:gd name="connsiteY4" fmla="*/ 2551715 h 2649689"/>
                <a:gd name="connsiteX5" fmla="*/ 4956390 w 5175534"/>
                <a:gd name="connsiteY5" fmla="*/ 2573487 h 2649689"/>
                <a:gd name="connsiteX6" fmla="*/ 4111501 w 5175534"/>
                <a:gd name="connsiteY6" fmla="*/ 579464 h 2649689"/>
                <a:gd name="connsiteX7" fmla="*/ 955171 w 5175534"/>
                <a:gd name="connsiteY7" fmla="*/ 442758 h 2649689"/>
                <a:gd name="connsiteX8" fmla="*/ 317112 w 5175534"/>
                <a:gd name="connsiteY8" fmla="*/ 2649689 h 2649689"/>
                <a:gd name="connsiteX9" fmla="*/ 0 w 5175534"/>
                <a:gd name="connsiteY9" fmla="*/ 2649688 h 2649689"/>
                <a:gd name="connsiteX0" fmla="*/ 0 w 5175534"/>
                <a:gd name="connsiteY0" fmla="*/ 2649688 h 2649689"/>
                <a:gd name="connsiteX1" fmla="*/ 742671 w 5175534"/>
                <a:gd name="connsiteY1" fmla="*/ 320472 h 2649689"/>
                <a:gd name="connsiteX2" fmla="*/ 2813527 w 5175534"/>
                <a:gd name="connsiteY2" fmla="*/ 20759 h 2649689"/>
                <a:gd name="connsiteX3" fmla="*/ 4454631 w 5175534"/>
                <a:gd name="connsiteY3" fmla="*/ 516415 h 2649689"/>
                <a:gd name="connsiteX4" fmla="*/ 5175534 w 5175534"/>
                <a:gd name="connsiteY4" fmla="*/ 2551715 h 2649689"/>
                <a:gd name="connsiteX5" fmla="*/ 4956390 w 5175534"/>
                <a:gd name="connsiteY5" fmla="*/ 2573487 h 2649689"/>
                <a:gd name="connsiteX6" fmla="*/ 4111501 w 5175534"/>
                <a:gd name="connsiteY6" fmla="*/ 579464 h 2649689"/>
                <a:gd name="connsiteX7" fmla="*/ 715685 w 5175534"/>
                <a:gd name="connsiteY7" fmla="*/ 411924 h 2649689"/>
                <a:gd name="connsiteX8" fmla="*/ 317112 w 5175534"/>
                <a:gd name="connsiteY8" fmla="*/ 2649689 h 2649689"/>
                <a:gd name="connsiteX9" fmla="*/ 0 w 5175534"/>
                <a:gd name="connsiteY9" fmla="*/ 2649688 h 2649689"/>
                <a:gd name="connsiteX0" fmla="*/ 13261 w 5188795"/>
                <a:gd name="connsiteY0" fmla="*/ 2684495 h 2684496"/>
                <a:gd name="connsiteX1" fmla="*/ 364047 w 5188795"/>
                <a:gd name="connsiteY1" fmla="*/ 273054 h 2684496"/>
                <a:gd name="connsiteX2" fmla="*/ 2826788 w 5188795"/>
                <a:gd name="connsiteY2" fmla="*/ 55566 h 2684496"/>
                <a:gd name="connsiteX3" fmla="*/ 4467892 w 5188795"/>
                <a:gd name="connsiteY3" fmla="*/ 551222 h 2684496"/>
                <a:gd name="connsiteX4" fmla="*/ 5188795 w 5188795"/>
                <a:gd name="connsiteY4" fmla="*/ 2586522 h 2684496"/>
                <a:gd name="connsiteX5" fmla="*/ 4969651 w 5188795"/>
                <a:gd name="connsiteY5" fmla="*/ 2608294 h 2684496"/>
                <a:gd name="connsiteX6" fmla="*/ 4124762 w 5188795"/>
                <a:gd name="connsiteY6" fmla="*/ 614271 h 2684496"/>
                <a:gd name="connsiteX7" fmla="*/ 728946 w 5188795"/>
                <a:gd name="connsiteY7" fmla="*/ 446731 h 2684496"/>
                <a:gd name="connsiteX8" fmla="*/ 330373 w 5188795"/>
                <a:gd name="connsiteY8" fmla="*/ 2684496 h 2684496"/>
                <a:gd name="connsiteX9" fmla="*/ 13261 w 5188795"/>
                <a:gd name="connsiteY9" fmla="*/ 2684495 h 2684496"/>
                <a:gd name="connsiteX0" fmla="*/ 13261 w 5188795"/>
                <a:gd name="connsiteY0" fmla="*/ 2684495 h 2684496"/>
                <a:gd name="connsiteX1" fmla="*/ 364047 w 5188795"/>
                <a:gd name="connsiteY1" fmla="*/ 273054 h 2684496"/>
                <a:gd name="connsiteX2" fmla="*/ 2826788 w 5188795"/>
                <a:gd name="connsiteY2" fmla="*/ 55566 h 2684496"/>
                <a:gd name="connsiteX3" fmla="*/ 4467892 w 5188795"/>
                <a:gd name="connsiteY3" fmla="*/ 551222 h 2684496"/>
                <a:gd name="connsiteX4" fmla="*/ 5188795 w 5188795"/>
                <a:gd name="connsiteY4" fmla="*/ 2586522 h 2684496"/>
                <a:gd name="connsiteX5" fmla="*/ 4969651 w 5188795"/>
                <a:gd name="connsiteY5" fmla="*/ 2608294 h 2684496"/>
                <a:gd name="connsiteX6" fmla="*/ 4124762 w 5188795"/>
                <a:gd name="connsiteY6" fmla="*/ 614271 h 2684496"/>
                <a:gd name="connsiteX7" fmla="*/ 881346 w 5188795"/>
                <a:gd name="connsiteY7" fmla="*/ 518677 h 2684496"/>
                <a:gd name="connsiteX8" fmla="*/ 330373 w 5188795"/>
                <a:gd name="connsiteY8" fmla="*/ 2684496 h 2684496"/>
                <a:gd name="connsiteX9" fmla="*/ 13261 w 5188795"/>
                <a:gd name="connsiteY9" fmla="*/ 2684495 h 2684496"/>
                <a:gd name="connsiteX0" fmla="*/ 966 w 5176500"/>
                <a:gd name="connsiteY0" fmla="*/ 2628929 h 2628930"/>
                <a:gd name="connsiteX1" fmla="*/ 427952 w 5176500"/>
                <a:gd name="connsiteY1" fmla="*/ 453884 h 2628930"/>
                <a:gd name="connsiteX2" fmla="*/ 2814493 w 5176500"/>
                <a:gd name="connsiteY2" fmla="*/ 0 h 2628930"/>
                <a:gd name="connsiteX3" fmla="*/ 4455597 w 5176500"/>
                <a:gd name="connsiteY3" fmla="*/ 495656 h 2628930"/>
                <a:gd name="connsiteX4" fmla="*/ 5176500 w 5176500"/>
                <a:gd name="connsiteY4" fmla="*/ 2530956 h 2628930"/>
                <a:gd name="connsiteX5" fmla="*/ 4957356 w 5176500"/>
                <a:gd name="connsiteY5" fmla="*/ 2552728 h 2628930"/>
                <a:gd name="connsiteX6" fmla="*/ 4112467 w 5176500"/>
                <a:gd name="connsiteY6" fmla="*/ 558705 h 2628930"/>
                <a:gd name="connsiteX7" fmla="*/ 869051 w 5176500"/>
                <a:gd name="connsiteY7" fmla="*/ 463111 h 2628930"/>
                <a:gd name="connsiteX8" fmla="*/ 318078 w 5176500"/>
                <a:gd name="connsiteY8" fmla="*/ 2628930 h 2628930"/>
                <a:gd name="connsiteX9" fmla="*/ 966 w 5176500"/>
                <a:gd name="connsiteY9" fmla="*/ 2628929 h 2628930"/>
                <a:gd name="connsiteX0" fmla="*/ 863 w 5176397"/>
                <a:gd name="connsiteY0" fmla="*/ 2488845 h 2488846"/>
                <a:gd name="connsiteX1" fmla="*/ 427849 w 5176397"/>
                <a:gd name="connsiteY1" fmla="*/ 313800 h 2488846"/>
                <a:gd name="connsiteX2" fmla="*/ 2803504 w 5176397"/>
                <a:gd name="connsiteY2" fmla="*/ 14087 h 2488846"/>
                <a:gd name="connsiteX3" fmla="*/ 4455494 w 5176397"/>
                <a:gd name="connsiteY3" fmla="*/ 355572 h 2488846"/>
                <a:gd name="connsiteX4" fmla="*/ 5176397 w 5176397"/>
                <a:gd name="connsiteY4" fmla="*/ 2390872 h 2488846"/>
                <a:gd name="connsiteX5" fmla="*/ 4957253 w 5176397"/>
                <a:gd name="connsiteY5" fmla="*/ 2412644 h 2488846"/>
                <a:gd name="connsiteX6" fmla="*/ 4112364 w 5176397"/>
                <a:gd name="connsiteY6" fmla="*/ 418621 h 2488846"/>
                <a:gd name="connsiteX7" fmla="*/ 868948 w 5176397"/>
                <a:gd name="connsiteY7" fmla="*/ 323027 h 2488846"/>
                <a:gd name="connsiteX8" fmla="*/ 317975 w 5176397"/>
                <a:gd name="connsiteY8" fmla="*/ 2488846 h 2488846"/>
                <a:gd name="connsiteX9" fmla="*/ 863 w 5176397"/>
                <a:gd name="connsiteY9" fmla="*/ 2488845 h 2488846"/>
                <a:gd name="connsiteX0" fmla="*/ 863 w 5176397"/>
                <a:gd name="connsiteY0" fmla="*/ 2488845 h 2494868"/>
                <a:gd name="connsiteX1" fmla="*/ 427849 w 5176397"/>
                <a:gd name="connsiteY1" fmla="*/ 313800 h 2494868"/>
                <a:gd name="connsiteX2" fmla="*/ 2803504 w 5176397"/>
                <a:gd name="connsiteY2" fmla="*/ 14087 h 2494868"/>
                <a:gd name="connsiteX3" fmla="*/ 4455494 w 5176397"/>
                <a:gd name="connsiteY3" fmla="*/ 355572 h 2494868"/>
                <a:gd name="connsiteX4" fmla="*/ 5176397 w 5176397"/>
                <a:gd name="connsiteY4" fmla="*/ 2390872 h 2494868"/>
                <a:gd name="connsiteX5" fmla="*/ 4837513 w 5176397"/>
                <a:gd name="connsiteY5" fmla="*/ 2494868 h 2494868"/>
                <a:gd name="connsiteX6" fmla="*/ 4112364 w 5176397"/>
                <a:gd name="connsiteY6" fmla="*/ 418621 h 2494868"/>
                <a:gd name="connsiteX7" fmla="*/ 868948 w 5176397"/>
                <a:gd name="connsiteY7" fmla="*/ 323027 h 2494868"/>
                <a:gd name="connsiteX8" fmla="*/ 317975 w 5176397"/>
                <a:gd name="connsiteY8" fmla="*/ 2488846 h 2494868"/>
                <a:gd name="connsiteX9" fmla="*/ 863 w 5176397"/>
                <a:gd name="connsiteY9" fmla="*/ 2488845 h 2494868"/>
                <a:gd name="connsiteX0" fmla="*/ 863 w 5089314"/>
                <a:gd name="connsiteY0" fmla="*/ 2488845 h 2494868"/>
                <a:gd name="connsiteX1" fmla="*/ 427849 w 5089314"/>
                <a:gd name="connsiteY1" fmla="*/ 313800 h 2494868"/>
                <a:gd name="connsiteX2" fmla="*/ 2803504 w 5089314"/>
                <a:gd name="connsiteY2" fmla="*/ 14087 h 2494868"/>
                <a:gd name="connsiteX3" fmla="*/ 4455494 w 5089314"/>
                <a:gd name="connsiteY3" fmla="*/ 355572 h 2494868"/>
                <a:gd name="connsiteX4" fmla="*/ 5089314 w 5089314"/>
                <a:gd name="connsiteY4" fmla="*/ 2493651 h 2494868"/>
                <a:gd name="connsiteX5" fmla="*/ 4837513 w 5089314"/>
                <a:gd name="connsiteY5" fmla="*/ 2494868 h 2494868"/>
                <a:gd name="connsiteX6" fmla="*/ 4112364 w 5089314"/>
                <a:gd name="connsiteY6" fmla="*/ 418621 h 2494868"/>
                <a:gd name="connsiteX7" fmla="*/ 868948 w 5089314"/>
                <a:gd name="connsiteY7" fmla="*/ 323027 h 2494868"/>
                <a:gd name="connsiteX8" fmla="*/ 317975 w 5089314"/>
                <a:gd name="connsiteY8" fmla="*/ 2488846 h 2494868"/>
                <a:gd name="connsiteX9" fmla="*/ 863 w 5089314"/>
                <a:gd name="connsiteY9" fmla="*/ 2488845 h 2494868"/>
                <a:gd name="connsiteX0" fmla="*/ 863 w 5089314"/>
                <a:gd name="connsiteY0" fmla="*/ 2488845 h 2494868"/>
                <a:gd name="connsiteX1" fmla="*/ 427849 w 5089314"/>
                <a:gd name="connsiteY1" fmla="*/ 313800 h 2494868"/>
                <a:gd name="connsiteX2" fmla="*/ 2803504 w 5089314"/>
                <a:gd name="connsiteY2" fmla="*/ 14087 h 2494868"/>
                <a:gd name="connsiteX3" fmla="*/ 4455494 w 5089314"/>
                <a:gd name="connsiteY3" fmla="*/ 355572 h 2494868"/>
                <a:gd name="connsiteX4" fmla="*/ 5089314 w 5089314"/>
                <a:gd name="connsiteY4" fmla="*/ 2493651 h 2494868"/>
                <a:gd name="connsiteX5" fmla="*/ 4837513 w 5089314"/>
                <a:gd name="connsiteY5" fmla="*/ 2494868 h 2494868"/>
                <a:gd name="connsiteX6" fmla="*/ 4112364 w 5089314"/>
                <a:gd name="connsiteY6" fmla="*/ 418621 h 2494868"/>
                <a:gd name="connsiteX7" fmla="*/ 1032234 w 5089314"/>
                <a:gd name="connsiteY7" fmla="*/ 312750 h 2494868"/>
                <a:gd name="connsiteX8" fmla="*/ 317975 w 5089314"/>
                <a:gd name="connsiteY8" fmla="*/ 2488846 h 2494868"/>
                <a:gd name="connsiteX9" fmla="*/ 863 w 5089314"/>
                <a:gd name="connsiteY9" fmla="*/ 2488845 h 2494868"/>
                <a:gd name="connsiteX0" fmla="*/ 863 w 5089314"/>
                <a:gd name="connsiteY0" fmla="*/ 2488845 h 2494868"/>
                <a:gd name="connsiteX1" fmla="*/ 427849 w 5089314"/>
                <a:gd name="connsiteY1" fmla="*/ 313800 h 2494868"/>
                <a:gd name="connsiteX2" fmla="*/ 2803504 w 5089314"/>
                <a:gd name="connsiteY2" fmla="*/ 14087 h 2494868"/>
                <a:gd name="connsiteX3" fmla="*/ 4455494 w 5089314"/>
                <a:gd name="connsiteY3" fmla="*/ 355572 h 2494868"/>
                <a:gd name="connsiteX4" fmla="*/ 5089314 w 5089314"/>
                <a:gd name="connsiteY4" fmla="*/ 2493651 h 2494868"/>
                <a:gd name="connsiteX5" fmla="*/ 4837513 w 5089314"/>
                <a:gd name="connsiteY5" fmla="*/ 2494868 h 2494868"/>
                <a:gd name="connsiteX6" fmla="*/ 4112364 w 5089314"/>
                <a:gd name="connsiteY6" fmla="*/ 418621 h 2494868"/>
                <a:gd name="connsiteX7" fmla="*/ 1032234 w 5089314"/>
                <a:gd name="connsiteY7" fmla="*/ 220248 h 2494868"/>
                <a:gd name="connsiteX8" fmla="*/ 317975 w 5089314"/>
                <a:gd name="connsiteY8" fmla="*/ 2488846 h 2494868"/>
                <a:gd name="connsiteX9" fmla="*/ 863 w 5089314"/>
                <a:gd name="connsiteY9" fmla="*/ 2488845 h 2494868"/>
                <a:gd name="connsiteX0" fmla="*/ 0 w 5088451"/>
                <a:gd name="connsiteY0" fmla="*/ 2598114 h 2604137"/>
                <a:gd name="connsiteX1" fmla="*/ 426986 w 5088451"/>
                <a:gd name="connsiteY1" fmla="*/ 423069 h 2604137"/>
                <a:gd name="connsiteX2" fmla="*/ 2334556 w 5088451"/>
                <a:gd name="connsiteY2" fmla="*/ 19 h 2604137"/>
                <a:gd name="connsiteX3" fmla="*/ 4454631 w 5088451"/>
                <a:gd name="connsiteY3" fmla="*/ 464841 h 2604137"/>
                <a:gd name="connsiteX4" fmla="*/ 5088451 w 5088451"/>
                <a:gd name="connsiteY4" fmla="*/ 2602920 h 2604137"/>
                <a:gd name="connsiteX5" fmla="*/ 4836650 w 5088451"/>
                <a:gd name="connsiteY5" fmla="*/ 2604137 h 2604137"/>
                <a:gd name="connsiteX6" fmla="*/ 4111501 w 5088451"/>
                <a:gd name="connsiteY6" fmla="*/ 527890 h 2604137"/>
                <a:gd name="connsiteX7" fmla="*/ 1031371 w 5088451"/>
                <a:gd name="connsiteY7" fmla="*/ 329517 h 2604137"/>
                <a:gd name="connsiteX8" fmla="*/ 317112 w 5088451"/>
                <a:gd name="connsiteY8" fmla="*/ 2598115 h 2604137"/>
                <a:gd name="connsiteX9" fmla="*/ 0 w 5088451"/>
                <a:gd name="connsiteY9" fmla="*/ 2598114 h 2604137"/>
                <a:gd name="connsiteX0" fmla="*/ 25 w 5088476"/>
                <a:gd name="connsiteY0" fmla="*/ 2587934 h 2593957"/>
                <a:gd name="connsiteX1" fmla="*/ 427011 w 5088476"/>
                <a:gd name="connsiteY1" fmla="*/ 412889 h 2593957"/>
                <a:gd name="connsiteX2" fmla="*/ 2628496 w 5088476"/>
                <a:gd name="connsiteY2" fmla="*/ 117 h 2593957"/>
                <a:gd name="connsiteX3" fmla="*/ 4454656 w 5088476"/>
                <a:gd name="connsiteY3" fmla="*/ 454661 h 2593957"/>
                <a:gd name="connsiteX4" fmla="*/ 5088476 w 5088476"/>
                <a:gd name="connsiteY4" fmla="*/ 2592740 h 2593957"/>
                <a:gd name="connsiteX5" fmla="*/ 4836675 w 5088476"/>
                <a:gd name="connsiteY5" fmla="*/ 2593957 h 2593957"/>
                <a:gd name="connsiteX6" fmla="*/ 4111526 w 5088476"/>
                <a:gd name="connsiteY6" fmla="*/ 517710 h 2593957"/>
                <a:gd name="connsiteX7" fmla="*/ 1031396 w 5088476"/>
                <a:gd name="connsiteY7" fmla="*/ 319337 h 2593957"/>
                <a:gd name="connsiteX8" fmla="*/ 317137 w 5088476"/>
                <a:gd name="connsiteY8" fmla="*/ 2587935 h 2593957"/>
                <a:gd name="connsiteX9" fmla="*/ 25 w 5088476"/>
                <a:gd name="connsiteY9" fmla="*/ 2587934 h 2593957"/>
                <a:gd name="connsiteX0" fmla="*/ 25 w 5088476"/>
                <a:gd name="connsiteY0" fmla="*/ 2587934 h 2593957"/>
                <a:gd name="connsiteX1" fmla="*/ 427011 w 5088476"/>
                <a:gd name="connsiteY1" fmla="*/ 412889 h 2593957"/>
                <a:gd name="connsiteX2" fmla="*/ 2628496 w 5088476"/>
                <a:gd name="connsiteY2" fmla="*/ 117 h 2593957"/>
                <a:gd name="connsiteX3" fmla="*/ 4454656 w 5088476"/>
                <a:gd name="connsiteY3" fmla="*/ 454661 h 2593957"/>
                <a:gd name="connsiteX4" fmla="*/ 5088476 w 5088476"/>
                <a:gd name="connsiteY4" fmla="*/ 2592740 h 2593957"/>
                <a:gd name="connsiteX5" fmla="*/ 4836675 w 5088476"/>
                <a:gd name="connsiteY5" fmla="*/ 2593957 h 2593957"/>
                <a:gd name="connsiteX6" fmla="*/ 4111526 w 5088476"/>
                <a:gd name="connsiteY6" fmla="*/ 517710 h 2593957"/>
                <a:gd name="connsiteX7" fmla="*/ 1020513 w 5088476"/>
                <a:gd name="connsiteY7" fmla="*/ 319336 h 2593957"/>
                <a:gd name="connsiteX8" fmla="*/ 317137 w 5088476"/>
                <a:gd name="connsiteY8" fmla="*/ 2587935 h 2593957"/>
                <a:gd name="connsiteX9" fmla="*/ 25 w 5088476"/>
                <a:gd name="connsiteY9" fmla="*/ 2587934 h 259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476" h="2593957">
                  <a:moveTo>
                    <a:pt x="25" y="2587934"/>
                  </a:moveTo>
                  <a:cubicBezTo>
                    <a:pt x="25" y="1985108"/>
                    <a:pt x="-11067" y="844192"/>
                    <a:pt x="427011" y="412889"/>
                  </a:cubicBezTo>
                  <a:cubicBezTo>
                    <a:pt x="865089" y="-18414"/>
                    <a:pt x="2370879" y="117"/>
                    <a:pt x="2628496" y="117"/>
                  </a:cubicBezTo>
                  <a:cubicBezTo>
                    <a:pt x="2886113" y="117"/>
                    <a:pt x="4044659" y="22557"/>
                    <a:pt x="4454656" y="454661"/>
                  </a:cubicBezTo>
                  <a:cubicBezTo>
                    <a:pt x="4864653" y="886765"/>
                    <a:pt x="5088476" y="1989914"/>
                    <a:pt x="5088476" y="2592740"/>
                  </a:cubicBezTo>
                  <a:lnTo>
                    <a:pt x="4836675" y="2593957"/>
                  </a:lnTo>
                  <a:cubicBezTo>
                    <a:pt x="4836675" y="2268756"/>
                    <a:pt x="4747553" y="896813"/>
                    <a:pt x="4111526" y="517710"/>
                  </a:cubicBezTo>
                  <a:cubicBezTo>
                    <a:pt x="3475499" y="138607"/>
                    <a:pt x="1183855" y="301578"/>
                    <a:pt x="1020513" y="319336"/>
                  </a:cubicBezTo>
                  <a:cubicBezTo>
                    <a:pt x="293571" y="398368"/>
                    <a:pt x="317137" y="2262734"/>
                    <a:pt x="317137" y="2587935"/>
                  </a:cubicBezTo>
                  <a:lnTo>
                    <a:pt x="25" y="2587934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5400000">
              <a:off x="4093388" y="3992836"/>
              <a:ext cx="22455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Objetos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biodiversidade</a:t>
              </a:r>
              <a:endParaRPr lang="en-US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087075" y="1556792"/>
            <a:ext cx="405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2. Comece </a:t>
            </a:r>
            <a:r>
              <a:rPr lang="pt-BR" sz="2000" dirty="0"/>
              <a:t>com uma lista de estratégias existentes categorizadas</a:t>
            </a:r>
            <a:endParaRPr lang="de-DE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061646" y="4005064"/>
            <a:ext cx="3808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4. Desenvolva </a:t>
            </a:r>
            <a:r>
              <a:rPr lang="pt-BR" sz="2000" dirty="0"/>
              <a:t>posteriormente os resultados lógicos da cadeia ao considerar o impacto que estratégias indiretamente exercem nos objetos de conservação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5087075" y="2210088"/>
            <a:ext cx="3782687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dirty="0" smtClean="0"/>
              <a:t>3. </a:t>
            </a:r>
            <a:r>
              <a:rPr lang="pt-BR" sz="2000" dirty="0"/>
              <a:t>Inicie discussões ao considerar os impactos que as estratégias terão diretamente nos estresses, ameaças e fatores contribuintes </a:t>
            </a:r>
            <a:r>
              <a:rPr lang="pt-BR" sz="2000" dirty="0" smtClean="0"/>
              <a:t>tanto </a:t>
            </a:r>
            <a:r>
              <a:rPr lang="pt-BR" sz="2000" dirty="0"/>
              <a:t>quanto as interações </a:t>
            </a:r>
            <a:r>
              <a:rPr lang="pt-BR" sz="2000" dirty="0" smtClean="0"/>
              <a:t>entre as </a:t>
            </a:r>
            <a:r>
              <a:rPr lang="pt-BR" sz="2000" dirty="0"/>
              <a:t>estratégias</a:t>
            </a:r>
            <a:endParaRPr lang="de-DE" sz="2000" dirty="0"/>
          </a:p>
          <a:p>
            <a:pPr algn="just"/>
            <a:endParaRPr lang="en-US" sz="1900" dirty="0"/>
          </a:p>
        </p:txBody>
      </p:sp>
      <p:sp>
        <p:nvSpPr>
          <p:cNvPr id="18" name="Right Arrow 22"/>
          <p:cNvSpPr/>
          <p:nvPr/>
        </p:nvSpPr>
        <p:spPr>
          <a:xfrm>
            <a:off x="1331640" y="3647381"/>
            <a:ext cx="1111766" cy="86409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Estratégias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existentes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87074" y="5589240"/>
            <a:ext cx="3949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Passos 2-4 devem ser realizados por especialistas se a oficina não permite isso em tempo</a:t>
            </a:r>
            <a:endParaRPr lang="de-DE" sz="2000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74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/>
      <p:bldP spid="1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560839" cy="1972816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pt-BR" dirty="0"/>
              <a:t>Usando as formas de inserção abaixo, adicione setas de cores apropriadas e </a:t>
            </a:r>
            <a:r>
              <a:rPr lang="pt-BR" dirty="0" smtClean="0"/>
              <a:t>dimensione-as </a:t>
            </a:r>
            <a:r>
              <a:rPr lang="pt-BR" dirty="0"/>
              <a:t>de acordo com os seguintes </a:t>
            </a:r>
            <a:r>
              <a:rPr lang="pt-BR" dirty="0" smtClean="0"/>
              <a:t>guias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n-US" sz="1200" dirty="0" smtClean="0"/>
          </a:p>
          <a:p>
            <a:r>
              <a:rPr lang="pt-BR" b="1" dirty="0"/>
              <a:t>Ou</a:t>
            </a:r>
            <a:r>
              <a:rPr lang="pt-BR" dirty="0"/>
              <a:t>: Desenhe no papel plástico acima/ segundo modelo/ classificações</a:t>
            </a:r>
            <a:endParaRPr lang="de-DE" dirty="0"/>
          </a:p>
          <a:p>
            <a:r>
              <a:rPr lang="pt-BR" b="1" dirty="0"/>
              <a:t>Ou:</a:t>
            </a:r>
            <a:r>
              <a:rPr lang="pt-BR" dirty="0"/>
              <a:t> Usando um programa de computador, tal como Visio ou </a:t>
            </a:r>
            <a:r>
              <a:rPr lang="pt-BR" dirty="0" err="1"/>
              <a:t>Powerpoint</a:t>
            </a:r>
            <a:r>
              <a:rPr lang="pt-BR" dirty="0"/>
              <a:t> </a:t>
            </a:r>
            <a:endParaRPr lang="de-DE" dirty="0"/>
          </a:p>
          <a:p>
            <a:pPr algn="just"/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61425"/>
              </p:ext>
            </p:extLst>
          </p:nvPr>
        </p:nvGraphicFramePr>
        <p:xfrm>
          <a:off x="3275855" y="3789040"/>
          <a:ext cx="5616625" cy="237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5"/>
              </a:tblGrid>
              <a:tr h="419716">
                <a:tc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716">
                <a:tc>
                  <a:txBody>
                    <a:bodyPr/>
                    <a:lstStyle/>
                    <a:p>
                      <a:pPr algn="just"/>
                      <a:r>
                        <a:rPr lang="en-US" sz="2000" baseline="0" dirty="0" smtClean="0"/>
                        <a:t>Seta </a:t>
                      </a:r>
                      <a:r>
                        <a:rPr lang="en-US" sz="2000" baseline="0" dirty="0" err="1" smtClean="0"/>
                        <a:t>verde</a:t>
                      </a:r>
                      <a:r>
                        <a:rPr lang="en-US" sz="2000" baseline="0" dirty="0" smtClean="0"/>
                        <a:t>: </a:t>
                      </a:r>
                      <a:r>
                        <a:rPr lang="en-US" sz="2000" baseline="0" dirty="0" err="1" smtClean="0"/>
                        <a:t>Impacto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positivo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redução</a:t>
                      </a:r>
                      <a:r>
                        <a:rPr lang="en-US" sz="2000" dirty="0" smtClean="0"/>
                        <a:t> de </a:t>
                      </a:r>
                      <a:r>
                        <a:rPr lang="en-US" sz="2000" dirty="0" err="1" smtClean="0"/>
                        <a:t>problemas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716">
                <a:tc>
                  <a:txBody>
                    <a:bodyPr/>
                    <a:lstStyle/>
                    <a:p>
                      <a:pPr marL="1435100" indent="-1435100" algn="just"/>
                      <a:r>
                        <a:rPr lang="en-US" sz="2000" baseline="0" dirty="0" smtClean="0"/>
                        <a:t>Seta </a:t>
                      </a:r>
                      <a:r>
                        <a:rPr lang="en-US" sz="2000" baseline="0" dirty="0" err="1" smtClean="0"/>
                        <a:t>vermelha</a:t>
                      </a:r>
                      <a:r>
                        <a:rPr lang="en-US" sz="2000" baseline="0" dirty="0" smtClean="0"/>
                        <a:t>: </a:t>
                      </a:r>
                      <a:r>
                        <a:rPr lang="en-US" sz="2000" baseline="0" dirty="0" err="1" smtClean="0"/>
                        <a:t>Impacto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positivo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cria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aumenta</a:t>
                      </a:r>
                      <a:r>
                        <a:rPr lang="en-US" sz="2000" baseline="0" dirty="0" smtClean="0"/>
                        <a:t> o </a:t>
                      </a:r>
                      <a:r>
                        <a:rPr lang="en-US" sz="2000" baseline="0" dirty="0" err="1" smtClean="0"/>
                        <a:t>problema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716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Seta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fina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Baixo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impacto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716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Seta </a:t>
                      </a:r>
                      <a:r>
                        <a:rPr lang="en-US" sz="2000" dirty="0" err="1" smtClean="0"/>
                        <a:t>grossa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Impacto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significante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1331640" y="4303442"/>
            <a:ext cx="1728197" cy="1861862"/>
            <a:chOff x="1043608" y="4882210"/>
            <a:chExt cx="1728197" cy="1525220"/>
          </a:xfrm>
        </p:grpSpPr>
        <p:sp>
          <p:nvSpPr>
            <p:cNvPr id="7" name="Pfeil nach unten 6"/>
            <p:cNvSpPr/>
            <p:nvPr/>
          </p:nvSpPr>
          <p:spPr>
            <a:xfrm rot="16200000">
              <a:off x="1802664" y="4123154"/>
              <a:ext cx="210083" cy="1728196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feil nach unten 7"/>
            <p:cNvSpPr/>
            <p:nvPr/>
          </p:nvSpPr>
          <p:spPr>
            <a:xfrm rot="16200000">
              <a:off x="1802665" y="4488574"/>
              <a:ext cx="210083" cy="1728196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feil nach unten 8"/>
            <p:cNvSpPr/>
            <p:nvPr/>
          </p:nvSpPr>
          <p:spPr>
            <a:xfrm rot="16200000">
              <a:off x="1855185" y="4997308"/>
              <a:ext cx="105042" cy="172819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feil nach unten 9"/>
            <p:cNvSpPr/>
            <p:nvPr/>
          </p:nvSpPr>
          <p:spPr>
            <a:xfrm rot="16200000">
              <a:off x="1727684" y="5363314"/>
              <a:ext cx="360040" cy="1728192"/>
            </a:xfrm>
            <a:prstGeom prst="down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01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8" y1="31548" x2="4914" y2="91851"/>
                        <a14:foregroundMark x1="4732" y1="4191" x2="27571" y2="3725"/>
                        <a14:foregroundMark x1="16515" y1="26426" x2="25569" y2="16298"/>
                        <a14:foregroundMark x1="17425" y1="27357" x2="25569" y2="27357"/>
                        <a14:foregroundMark x1="17061" y1="61700" x2="19427" y2="72875"/>
                        <a14:foregroundMark x1="910" y1="55180" x2="3640" y2="55646"/>
                        <a14:foregroundMark x1="728" y1="46915" x2="2366" y2="46449"/>
                        <a14:foregroundMark x1="728" y1="70081" x2="4550" y2="70081"/>
                        <a14:foregroundMark x1="26479" y1="61700" x2="29754" y2="61234"/>
                        <a14:foregroundMark x1="25751" y1="40396" x2="31210" y2="17695"/>
                        <a14:foregroundMark x1="40082" y1="48312" x2="42812" y2="55646"/>
                        <a14:foregroundMark x1="92857" y1="56577" x2="95769" y2="15832"/>
                        <a14:foregroundMark x1="80164" y1="2794" x2="97179" y2="6054"/>
                        <a14:foregroundMark x1="21201" y1="10710" x2="21201" y2="15134"/>
                        <a14:foregroundMark x1="21110" y1="10594" x2="29345" y2="10361"/>
                        <a14:foregroundMark x1="27343" y1="79511" x2="32803" y2="81024"/>
                        <a14:foregroundMark x1="43267" y1="83003" x2="99727" y2="83353"/>
                        <a14:foregroundMark x1="3731" y1="34109" x2="3685" y2="42608"/>
                        <a14:foregroundMark x1="4231" y1="29919" x2="16879" y2="30151"/>
                        <a14:foregroundMark x1="3867" y1="29802" x2="3776" y2="30268"/>
                        <a14:foregroundMark x1="15605" y1="15367" x2="15605" y2="26775"/>
                        <a14:foregroundMark x1="16015" y1="14901" x2="21201" y2="14668"/>
                        <a14:foregroundMark x1="728" y1="77066" x2="1729" y2="77532"/>
                        <a14:foregroundMark x1="3685" y1="81024" x2="3685" y2="94179"/>
                        <a14:foregroundMark x1="3776" y1="94179" x2="6506" y2="94296"/>
                        <a14:foregroundMark x1="3867" y1="94645" x2="4322" y2="94761"/>
                        <a14:foregroundMark x1="4550" y1="94761" x2="5914" y2="94645"/>
                        <a14:foregroundMark x1="24022" y1="97788" x2="35077" y2="8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2345" b="517"/>
          <a:stretch/>
        </p:blipFill>
        <p:spPr>
          <a:xfrm>
            <a:off x="3275856" y="2420888"/>
            <a:ext cx="5760640" cy="388709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5902" y="1412776"/>
            <a:ext cx="7427167" cy="153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267419" y="1652607"/>
            <a:ext cx="762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 err="1" smtClean="0"/>
              <a:t>Demonstrações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possíveis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Como as </a:t>
            </a:r>
            <a:r>
              <a:rPr lang="en-US" sz="2000" dirty="0" err="1" smtClean="0"/>
              <a:t>estratégias</a:t>
            </a:r>
            <a:r>
              <a:rPr lang="en-US" sz="2000" dirty="0" smtClean="0"/>
              <a:t>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ter</a:t>
            </a:r>
            <a:r>
              <a:rPr lang="en-US" sz="2000" dirty="0" smtClean="0"/>
              <a:t> um </a:t>
            </a:r>
            <a:r>
              <a:rPr lang="en-US" sz="2000" dirty="0" err="1" smtClean="0"/>
              <a:t>efeito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elementos</a:t>
            </a:r>
            <a:endParaRPr lang="en-US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295399" y="2348880"/>
            <a:ext cx="21964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Esse exemplo retrata que a estratégia “Introduz métodos de agricultura alternativos” tem um impacto </a:t>
            </a:r>
            <a:r>
              <a:rPr lang="pt-BR" sz="2000" b="1" dirty="0"/>
              <a:t>substancial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00B050"/>
                </a:solidFill>
              </a:rPr>
              <a:t>positivo</a:t>
            </a:r>
            <a:r>
              <a:rPr lang="pt-BR" sz="2000" dirty="0"/>
              <a:t> no estresse “Solos erodidos”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3995936" y="4005064"/>
            <a:ext cx="3888432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870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8" y1="31548" x2="4914" y2="91851"/>
                        <a14:foregroundMark x1="4732" y1="4191" x2="27571" y2="3725"/>
                        <a14:foregroundMark x1="16515" y1="26426" x2="25569" y2="16298"/>
                        <a14:foregroundMark x1="17425" y1="27357" x2="25569" y2="27357"/>
                        <a14:foregroundMark x1="17061" y1="61700" x2="19427" y2="72875"/>
                        <a14:foregroundMark x1="910" y1="55180" x2="3640" y2="55646"/>
                        <a14:foregroundMark x1="728" y1="46915" x2="2366" y2="46449"/>
                        <a14:foregroundMark x1="728" y1="70081" x2="4550" y2="70081"/>
                        <a14:foregroundMark x1="26479" y1="61700" x2="29754" y2="61234"/>
                        <a14:foregroundMark x1="25751" y1="40396" x2="31210" y2="17695"/>
                        <a14:foregroundMark x1="40082" y1="48312" x2="42812" y2="55646"/>
                        <a14:foregroundMark x1="92857" y1="56577" x2="95769" y2="15832"/>
                        <a14:foregroundMark x1="80164" y1="2794" x2="97179" y2="6054"/>
                        <a14:foregroundMark x1="21201" y1="10710" x2="21201" y2="15134"/>
                        <a14:foregroundMark x1="21110" y1="10594" x2="29345" y2="10361"/>
                        <a14:foregroundMark x1="27343" y1="79511" x2="32803" y2="81024"/>
                        <a14:foregroundMark x1="43267" y1="83003" x2="99727" y2="83353"/>
                        <a14:foregroundMark x1="3731" y1="34109" x2="3685" y2="42608"/>
                        <a14:foregroundMark x1="4231" y1="29919" x2="16879" y2="30151"/>
                        <a14:foregroundMark x1="3867" y1="29802" x2="3776" y2="30268"/>
                        <a14:foregroundMark x1="15605" y1="15367" x2="15605" y2="26775"/>
                        <a14:foregroundMark x1="16015" y1="14901" x2="21201" y2="14668"/>
                        <a14:foregroundMark x1="728" y1="77066" x2="1729" y2="77532"/>
                        <a14:foregroundMark x1="3685" y1="81024" x2="3685" y2="94179"/>
                        <a14:foregroundMark x1="3776" y1="94179" x2="6506" y2="94296"/>
                        <a14:foregroundMark x1="3867" y1="94645" x2="4322" y2="94761"/>
                        <a14:foregroundMark x1="4550" y1="94761" x2="5914" y2="94645"/>
                        <a14:foregroundMark x1="24022" y1="97788" x2="35077" y2="8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2345" b="517"/>
          <a:stretch/>
        </p:blipFill>
        <p:spPr>
          <a:xfrm>
            <a:off x="3275856" y="2420888"/>
            <a:ext cx="5760640" cy="388709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153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267419" y="1652607"/>
            <a:ext cx="776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 err="1"/>
              <a:t>Demonstrações</a:t>
            </a:r>
            <a:r>
              <a:rPr lang="en-US" sz="2000" u="sng" dirty="0"/>
              <a:t> </a:t>
            </a:r>
            <a:r>
              <a:rPr lang="en-US" sz="2000" u="sng" dirty="0" err="1"/>
              <a:t>possíveis</a:t>
            </a:r>
            <a:r>
              <a:rPr lang="en-US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Maneiras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afetam</a:t>
            </a:r>
            <a:r>
              <a:rPr lang="en-US" sz="2000" dirty="0" smtClean="0"/>
              <a:t> as </a:t>
            </a:r>
            <a:r>
              <a:rPr lang="en-US" sz="2000" dirty="0" err="1" smtClean="0"/>
              <a:t>estratégias</a:t>
            </a:r>
            <a:endParaRPr lang="en-US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259632" y="2348880"/>
            <a:ext cx="2160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Ex., Uma área protegida muito remota faz com </a:t>
            </a:r>
            <a:r>
              <a:rPr lang="pt-BR" sz="2000" dirty="0" smtClean="0"/>
              <a:t>que </a:t>
            </a:r>
            <a:r>
              <a:rPr lang="pt-BR" sz="2000" dirty="0"/>
              <a:t>seja muito difícil controlar </a:t>
            </a:r>
            <a:r>
              <a:rPr lang="pt-BR" sz="2000" dirty="0" smtClean="0"/>
              <a:t>a caça </a:t>
            </a:r>
            <a:r>
              <a:rPr lang="pt-BR" sz="2000" dirty="0"/>
              <a:t>e </a:t>
            </a:r>
            <a:r>
              <a:rPr lang="pt-BR" sz="2000" dirty="0" smtClean="0"/>
              <a:t>a extração </a:t>
            </a:r>
            <a:r>
              <a:rPr lang="pt-BR" sz="2000" dirty="0"/>
              <a:t>ilegal de madeira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= impacto </a:t>
            </a:r>
            <a:r>
              <a:rPr lang="pt-BR" sz="2000" b="1" dirty="0"/>
              <a:t>substancial</a:t>
            </a:r>
            <a:r>
              <a:rPr lang="pt-BR" sz="2000" dirty="0"/>
              <a:t> mas </a:t>
            </a:r>
            <a:r>
              <a:rPr lang="pt-BR" sz="2000" b="1" dirty="0">
                <a:solidFill>
                  <a:srgbClr val="FF0000"/>
                </a:solidFill>
              </a:rPr>
              <a:t>negativo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7" name="Sechseck 6"/>
          <p:cNvSpPr/>
          <p:nvPr/>
        </p:nvSpPr>
        <p:spPr>
          <a:xfrm>
            <a:off x="6702995" y="5572244"/>
            <a:ext cx="504056" cy="233019"/>
          </a:xfrm>
          <a:prstGeom prst="hexagon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50" dirty="0" smtClean="0">
                <a:solidFill>
                  <a:schemeClr val="tx1"/>
                </a:solidFill>
              </a:rPr>
              <a:t>Regulation (control) of poaching and illegal logging</a:t>
            </a:r>
            <a:endParaRPr lang="en-GB" sz="35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99012" y="5562000"/>
            <a:ext cx="2533228" cy="2665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8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8" y1="31548" x2="4914" y2="91851"/>
                        <a14:foregroundMark x1="4732" y1="4191" x2="27571" y2="3725"/>
                        <a14:foregroundMark x1="16515" y1="26426" x2="25569" y2="16298"/>
                        <a14:foregroundMark x1="17425" y1="27357" x2="25569" y2="27357"/>
                        <a14:foregroundMark x1="17061" y1="61700" x2="19427" y2="72875"/>
                        <a14:foregroundMark x1="910" y1="55180" x2="3640" y2="55646"/>
                        <a14:foregroundMark x1="728" y1="46915" x2="2366" y2="46449"/>
                        <a14:foregroundMark x1="728" y1="70081" x2="4550" y2="70081"/>
                        <a14:foregroundMark x1="26479" y1="61700" x2="29754" y2="61234"/>
                        <a14:foregroundMark x1="25751" y1="40396" x2="31210" y2="17695"/>
                        <a14:foregroundMark x1="40082" y1="48312" x2="42812" y2="55646"/>
                        <a14:foregroundMark x1="92857" y1="56577" x2="95769" y2="15832"/>
                        <a14:foregroundMark x1="80164" y1="2794" x2="97179" y2="6054"/>
                        <a14:foregroundMark x1="21201" y1="10710" x2="21201" y2="15134"/>
                        <a14:foregroundMark x1="21110" y1="10594" x2="29345" y2="10361"/>
                        <a14:foregroundMark x1="27343" y1="79511" x2="32803" y2="81024"/>
                        <a14:foregroundMark x1="43267" y1="83003" x2="99727" y2="83353"/>
                        <a14:foregroundMark x1="3731" y1="34109" x2="3685" y2="42608"/>
                        <a14:foregroundMark x1="4231" y1="29919" x2="16879" y2="30151"/>
                        <a14:foregroundMark x1="3867" y1="29802" x2="3776" y2="30268"/>
                        <a14:foregroundMark x1="15605" y1="15367" x2="15605" y2="26775"/>
                        <a14:foregroundMark x1="16015" y1="14901" x2="21201" y2="14668"/>
                        <a14:foregroundMark x1="728" y1="77066" x2="1729" y2="77532"/>
                        <a14:foregroundMark x1="3685" y1="81024" x2="3685" y2="94179"/>
                        <a14:foregroundMark x1="3776" y1="94179" x2="6506" y2="94296"/>
                        <a14:foregroundMark x1="3867" y1="94645" x2="4322" y2="94761"/>
                        <a14:foregroundMark x1="4550" y1="94761" x2="5914" y2="94645"/>
                        <a14:foregroundMark x1="24022" y1="97788" x2="35077" y2="8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2345" b="517"/>
          <a:stretch/>
        </p:blipFill>
        <p:spPr>
          <a:xfrm>
            <a:off x="3275856" y="2420888"/>
            <a:ext cx="5760640" cy="388709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1531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15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267419" y="1652607"/>
            <a:ext cx="776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 err="1" smtClean="0"/>
              <a:t>Demonstrações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possíveis</a:t>
            </a:r>
            <a:r>
              <a:rPr lang="en-US" sz="2000" dirty="0" smtClean="0"/>
              <a:t>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</a:t>
            </a:r>
            <a:r>
              <a:rPr lang="en-US" sz="2000" dirty="0" err="1" smtClean="0"/>
              <a:t>interações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estratégias</a:t>
            </a:r>
            <a:r>
              <a:rPr lang="en-US" sz="2000" dirty="0" smtClean="0"/>
              <a:t>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também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retratadas</a:t>
            </a:r>
            <a:endParaRPr lang="en-US" sz="20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259632" y="2348880"/>
            <a:ext cx="2016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Uma seta verde com fim duplo </a:t>
            </a:r>
            <a:r>
              <a:rPr lang="pt-BR" sz="2000" dirty="0" smtClean="0"/>
              <a:t>desses sinais </a:t>
            </a:r>
            <a:r>
              <a:rPr lang="pt-BR" sz="2000" dirty="0"/>
              <a:t>largos, </a:t>
            </a:r>
            <a:r>
              <a:rPr lang="pt-BR" sz="2000" b="1" dirty="0"/>
              <a:t>moderam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00B050"/>
                </a:solidFill>
              </a:rPr>
              <a:t>sinergias </a:t>
            </a:r>
            <a:r>
              <a:rPr lang="pt-BR" sz="2000" dirty="0"/>
              <a:t>entre essas estratégias</a:t>
            </a:r>
            <a:endParaRPr lang="de-DE" sz="2000" dirty="0"/>
          </a:p>
        </p:txBody>
      </p:sp>
      <p:sp>
        <p:nvSpPr>
          <p:cNvPr id="7" name="Sechseck 6"/>
          <p:cNvSpPr/>
          <p:nvPr/>
        </p:nvSpPr>
        <p:spPr>
          <a:xfrm>
            <a:off x="6945490" y="5572245"/>
            <a:ext cx="504056" cy="233019"/>
          </a:xfrm>
          <a:prstGeom prst="hexagon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50" dirty="0" smtClean="0">
                <a:solidFill>
                  <a:schemeClr val="tx1"/>
                </a:solidFill>
              </a:rPr>
              <a:t>Regulation (control) of poaching and illegal logging</a:t>
            </a:r>
            <a:endParaRPr lang="en-GB" sz="350" dirty="0">
              <a:solidFill>
                <a:schemeClr val="tx1"/>
              </a:solidFill>
            </a:endParaRPr>
          </a:p>
        </p:txBody>
      </p:sp>
      <p:sp>
        <p:nvSpPr>
          <p:cNvPr id="12" name="Sechseck 11"/>
          <p:cNvSpPr/>
          <p:nvPr/>
        </p:nvSpPr>
        <p:spPr>
          <a:xfrm>
            <a:off x="4572000" y="5339226"/>
            <a:ext cx="504056" cy="233019"/>
          </a:xfrm>
          <a:prstGeom prst="hexagon">
            <a:avLst/>
          </a:prstGeom>
          <a:solidFill>
            <a:srgbClr val="FFFF00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350" dirty="0" smtClean="0">
                <a:solidFill>
                  <a:schemeClr val="tx1"/>
                </a:solidFill>
              </a:rPr>
              <a:t>Income generation through non-timber forest products</a:t>
            </a:r>
            <a:endParaRPr lang="en-GB" sz="35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219915">
            <a:off x="5032994" y="5490000"/>
            <a:ext cx="1908000" cy="2017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13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GB" dirty="0" smtClean="0"/>
              <a:t>Como as </a:t>
            </a:r>
            <a:r>
              <a:rPr lang="en-GB" dirty="0" err="1" smtClean="0"/>
              <a:t>relações</a:t>
            </a:r>
            <a:r>
              <a:rPr lang="en-GB" dirty="0" smtClean="0"/>
              <a:t> </a:t>
            </a:r>
            <a:r>
              <a:rPr lang="en-GB" dirty="0" err="1" smtClean="0"/>
              <a:t>sistêmicas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visualizadas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en-US" dirty="0" err="1" smtClean="0"/>
              <a:t>Repita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para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estratégia</a:t>
            </a:r>
            <a:r>
              <a:rPr lang="en-US" dirty="0" smtClean="0"/>
              <a:t> no </a:t>
            </a:r>
            <a:r>
              <a:rPr lang="en-US" dirty="0" err="1" smtClean="0"/>
              <a:t>modelo</a:t>
            </a:r>
            <a:endParaRPr lang="en-US" dirty="0"/>
          </a:p>
          <a:p>
            <a:pPr marL="457200" indent="-457200" algn="just">
              <a:buFont typeface="+mj-lt"/>
              <a:buAutoNum type="arabicPeriod" startAt="6"/>
            </a:pPr>
            <a:r>
              <a:rPr lang="en-US" dirty="0" smtClean="0"/>
              <a:t>Use as </a:t>
            </a:r>
            <a:r>
              <a:rPr lang="en-US" dirty="0" err="1" smtClean="0"/>
              <a:t>idéias</a:t>
            </a:r>
            <a:r>
              <a:rPr lang="en-US" dirty="0" smtClean="0"/>
              <a:t> </a:t>
            </a:r>
            <a:r>
              <a:rPr lang="en-US" dirty="0" err="1" smtClean="0"/>
              <a:t>adiquiridas</a:t>
            </a:r>
            <a:r>
              <a:rPr lang="en-US" dirty="0" smtClean="0"/>
              <a:t> da </a:t>
            </a:r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relações</a:t>
            </a:r>
            <a:r>
              <a:rPr lang="en-US" dirty="0" smtClean="0"/>
              <a:t> para a </a:t>
            </a:r>
            <a:r>
              <a:rPr lang="en-US" dirty="0" err="1" smtClean="0"/>
              <a:t>revisão</a:t>
            </a:r>
            <a:r>
              <a:rPr lang="en-US" dirty="0" smtClean="0"/>
              <a:t> da </a:t>
            </a:r>
            <a:r>
              <a:rPr lang="en-US" dirty="0" err="1" smtClean="0"/>
              <a:t>avaliação</a:t>
            </a:r>
            <a:r>
              <a:rPr lang="en-US" dirty="0" smtClean="0"/>
              <a:t> das </a:t>
            </a:r>
            <a:r>
              <a:rPr lang="en-US" dirty="0" err="1" smtClean="0"/>
              <a:t>estratégias</a:t>
            </a:r>
            <a:endParaRPr lang="en-US" dirty="0"/>
          </a:p>
          <a:p>
            <a:pPr marL="457200" indent="-457200" algn="just">
              <a:buFont typeface="+mj-lt"/>
              <a:buAutoNum type="arabicPeriod" startAt="6"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278" y1="31548" x2="4914" y2="91851"/>
                        <a14:foregroundMark x1="4732" y1="4191" x2="27571" y2="3725"/>
                        <a14:foregroundMark x1="16515" y1="26426" x2="25569" y2="16298"/>
                        <a14:foregroundMark x1="17425" y1="27357" x2="25569" y2="27357"/>
                        <a14:foregroundMark x1="17061" y1="61700" x2="19427" y2="72875"/>
                        <a14:foregroundMark x1="910" y1="55180" x2="3640" y2="55646"/>
                        <a14:foregroundMark x1="728" y1="46915" x2="2366" y2="46449"/>
                        <a14:foregroundMark x1="728" y1="70081" x2="4550" y2="70081"/>
                        <a14:foregroundMark x1="26479" y1="61700" x2="29754" y2="61234"/>
                        <a14:foregroundMark x1="25751" y1="40396" x2="31210" y2="17695"/>
                        <a14:foregroundMark x1="40082" y1="48312" x2="42812" y2="55646"/>
                        <a14:foregroundMark x1="92857" y1="56577" x2="95769" y2="15832"/>
                        <a14:foregroundMark x1="80164" y1="2794" x2="97179" y2="6054"/>
                        <a14:foregroundMark x1="21201" y1="10710" x2="21201" y2="15134"/>
                        <a14:foregroundMark x1="21110" y1="10594" x2="29345" y2="10361"/>
                        <a14:foregroundMark x1="27343" y1="79511" x2="32803" y2="81024"/>
                        <a14:foregroundMark x1="43267" y1="83003" x2="99727" y2="83353"/>
                        <a14:foregroundMark x1="3731" y1="34109" x2="3685" y2="42608"/>
                        <a14:foregroundMark x1="4231" y1="29919" x2="16879" y2="30151"/>
                        <a14:foregroundMark x1="3867" y1="29802" x2="3776" y2="30268"/>
                        <a14:foregroundMark x1="15605" y1="15367" x2="15605" y2="26775"/>
                        <a14:foregroundMark x1="16015" y1="14901" x2="21201" y2="14668"/>
                        <a14:foregroundMark x1="728" y1="77066" x2="1729" y2="77532"/>
                        <a14:foregroundMark x1="3685" y1="81024" x2="3685" y2="94179"/>
                        <a14:foregroundMark x1="3776" y1="94179" x2="6506" y2="94296"/>
                        <a14:foregroundMark x1="3867" y1="94645" x2="4322" y2="94761"/>
                        <a14:foregroundMark x1="4550" y1="94761" x2="5914" y2="94645"/>
                        <a14:foregroundMark x1="24022" y1="97788" x2="35077" y2="8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2780928"/>
            <a:ext cx="5184576" cy="202746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35696" y="4775515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r="9838" b="14502"/>
          <a:stretch/>
        </p:blipFill>
        <p:spPr>
          <a:xfrm>
            <a:off x="5496616" y="4005064"/>
            <a:ext cx="3503876" cy="226721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381835" y="6299656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4" name="Nach oben gekrümmter Pfeil 3"/>
          <p:cNvSpPr/>
          <p:nvPr/>
        </p:nvSpPr>
        <p:spPr>
          <a:xfrm rot="1815080">
            <a:off x="3759667" y="5126610"/>
            <a:ext cx="1530052" cy="504056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51920" y="537321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?</a:t>
            </a:r>
            <a:endParaRPr lang="en-GB" sz="4400" b="1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1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Dicas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 </a:t>
            </a:r>
            <a:r>
              <a:rPr lang="en-US" dirty="0" err="1" smtClean="0"/>
              <a:t>tornar</a:t>
            </a:r>
            <a:r>
              <a:rPr lang="en-US" dirty="0" smtClean="0"/>
              <a:t>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extensivo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focado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“</a:t>
            </a:r>
            <a:r>
              <a:rPr lang="en-US" dirty="0" err="1" smtClean="0"/>
              <a:t>demais</a:t>
            </a:r>
            <a:r>
              <a:rPr lang="en-US" dirty="0" smtClean="0"/>
              <a:t>”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→ </a:t>
            </a:r>
            <a:r>
              <a:rPr lang="pt-BR" dirty="0"/>
              <a:t>É </a:t>
            </a:r>
            <a:r>
              <a:rPr lang="pt-BR" dirty="0" smtClean="0"/>
              <a:t>suposta a exemplificação das </a:t>
            </a:r>
            <a:r>
              <a:rPr lang="pt-BR" dirty="0"/>
              <a:t>maiores interrelações possíveis positivas e negativas as quais poderiam descrever </a:t>
            </a:r>
            <a:r>
              <a:rPr lang="pt-BR" dirty="0" smtClean="0"/>
              <a:t>quais e como as </a:t>
            </a:r>
            <a:r>
              <a:rPr lang="pt-BR" dirty="0"/>
              <a:t>estratégias </a:t>
            </a:r>
            <a:r>
              <a:rPr lang="pt-BR" dirty="0" smtClean="0"/>
              <a:t>são abordadas </a:t>
            </a:r>
            <a:r>
              <a:rPr lang="pt-BR" dirty="0"/>
              <a:t>a fim de </a:t>
            </a:r>
            <a:r>
              <a:rPr lang="pt-BR" dirty="0" smtClean="0"/>
              <a:t>serem melhoradas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dirty="0" smtClean="0"/>
              <a:t>→ </a:t>
            </a:r>
            <a:r>
              <a:rPr lang="pt-BR" dirty="0"/>
              <a:t>Isso também ajuda a classificar as necessidades imediatas de certas estratégias as quais deveriam ser primeiramente abordadas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1907704" y="5517232"/>
            <a:ext cx="1296144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Objetivos</a:t>
            </a:r>
            <a:r>
              <a:rPr lang="en-GB" sz="4000" dirty="0" smtClean="0"/>
              <a:t> de </a:t>
            </a:r>
            <a:r>
              <a:rPr lang="en-GB" sz="4000" dirty="0" err="1" smtClean="0"/>
              <a:t>aprendizado</a:t>
            </a:r>
            <a:endParaRPr lang="en-GB" sz="4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6712"/>
              </p:ext>
            </p:extLst>
          </p:nvPr>
        </p:nvGraphicFramePr>
        <p:xfrm>
          <a:off x="683568" y="1600200"/>
          <a:ext cx="7776864" cy="470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Sumário</a:t>
            </a:r>
            <a:endParaRPr lang="en-GB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7" cy="4680520"/>
          </a:xfrm>
        </p:spPr>
        <p:txBody>
          <a:bodyPr>
            <a:noAutofit/>
          </a:bodyPr>
          <a:lstStyle/>
          <a:p>
            <a:pPr marL="631825" indent="-631825" algn="just">
              <a:buNone/>
            </a:pPr>
            <a:r>
              <a:rPr lang="en-GB" b="1" dirty="0" smtClean="0"/>
              <a:t>O </a:t>
            </a:r>
            <a:r>
              <a:rPr lang="en-GB" b="1" dirty="0" err="1" smtClean="0"/>
              <a:t>que</a:t>
            </a:r>
            <a:r>
              <a:rPr lang="en-GB" b="1" dirty="0" smtClean="0"/>
              <a:t> é </a:t>
            </a:r>
            <a:r>
              <a:rPr lang="en-GB" dirty="0" smtClean="0"/>
              <a:t>a </a:t>
            </a:r>
            <a:r>
              <a:rPr lang="en-GB" dirty="0" err="1" smtClean="0"/>
              <a:t>visualização</a:t>
            </a:r>
            <a:r>
              <a:rPr lang="en-GB" dirty="0" smtClean="0"/>
              <a:t> das </a:t>
            </a:r>
            <a:r>
              <a:rPr lang="en-GB" dirty="0" err="1" smtClean="0"/>
              <a:t>relações</a:t>
            </a:r>
            <a:r>
              <a:rPr lang="en-GB" dirty="0" smtClean="0"/>
              <a:t> </a:t>
            </a:r>
            <a:r>
              <a:rPr lang="en-GB" dirty="0" err="1" smtClean="0"/>
              <a:t>sistêmicas</a:t>
            </a:r>
            <a:r>
              <a:rPr lang="en-GB" dirty="0" smtClean="0"/>
              <a:t> entre </a:t>
            </a:r>
            <a:r>
              <a:rPr lang="en-GB" dirty="0" err="1" smtClean="0"/>
              <a:t>elementos</a:t>
            </a:r>
            <a:r>
              <a:rPr lang="en-GB" dirty="0" smtClean="0"/>
              <a:t> do </a:t>
            </a:r>
            <a:r>
              <a:rPr lang="en-GB" dirty="0" err="1" smtClean="0"/>
              <a:t>modelo</a:t>
            </a:r>
            <a:r>
              <a:rPr lang="en-GB" dirty="0" smtClean="0"/>
              <a:t> </a:t>
            </a:r>
            <a:r>
              <a:rPr lang="en-GB" dirty="0" err="1" smtClean="0"/>
              <a:t>conceitual</a:t>
            </a:r>
            <a:r>
              <a:rPr lang="en-GB" dirty="0" smtClean="0"/>
              <a:t>?</a:t>
            </a:r>
          </a:p>
          <a:p>
            <a:pPr marL="0" indent="0" algn="just">
              <a:buNone/>
            </a:pPr>
            <a:endParaRPr lang="en-GB" b="1" dirty="0" smtClean="0"/>
          </a:p>
          <a:p>
            <a:pPr marL="0" indent="0" algn="just">
              <a:buNone/>
            </a:pP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visualizamos</a:t>
            </a:r>
            <a:r>
              <a:rPr lang="en-US" dirty="0" smtClean="0"/>
              <a:t> as </a:t>
            </a:r>
            <a:r>
              <a:rPr lang="en-US" dirty="0" err="1" smtClean="0"/>
              <a:t>relações</a:t>
            </a:r>
            <a:r>
              <a:rPr lang="en-US" dirty="0" smtClean="0"/>
              <a:t> </a:t>
            </a:r>
            <a:r>
              <a:rPr lang="en-US" dirty="0" err="1" smtClean="0"/>
              <a:t>sistêmicas</a:t>
            </a:r>
            <a:r>
              <a:rPr lang="en-US" dirty="0" smtClean="0"/>
              <a:t> entre o </a:t>
            </a:r>
            <a:r>
              <a:rPr lang="en-US" dirty="0" err="1" smtClean="0"/>
              <a:t>elementos</a:t>
            </a:r>
            <a:r>
              <a:rPr lang="en-US" dirty="0" smtClean="0"/>
              <a:t>?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sz="1050" b="1" dirty="0" smtClean="0"/>
          </a:p>
          <a:p>
            <a:pPr marL="0" indent="0" algn="just">
              <a:buNone/>
            </a:pPr>
            <a:r>
              <a:rPr lang="en-GB" b="1" dirty="0" smtClean="0"/>
              <a:t>Como </a:t>
            </a:r>
            <a:r>
              <a:rPr lang="en-GB" dirty="0" err="1" smtClean="0"/>
              <a:t>nós</a:t>
            </a:r>
            <a:r>
              <a:rPr lang="en-GB" dirty="0" smtClean="0"/>
              <a:t> </a:t>
            </a:r>
            <a:r>
              <a:rPr lang="en-GB" dirty="0" err="1" smtClean="0"/>
              <a:t>visualizamos</a:t>
            </a:r>
            <a:r>
              <a:rPr lang="en-GB" dirty="0" smtClean="0"/>
              <a:t> as </a:t>
            </a:r>
            <a:r>
              <a:rPr lang="en-GB" dirty="0" err="1" smtClean="0"/>
              <a:t>relações</a:t>
            </a:r>
            <a:r>
              <a:rPr lang="en-GB" dirty="0" smtClean="0"/>
              <a:t> </a:t>
            </a:r>
            <a:r>
              <a:rPr lang="en-GB" dirty="0" err="1" smtClean="0"/>
              <a:t>sistêmicas</a:t>
            </a:r>
            <a:r>
              <a:rPr lang="en-GB" dirty="0" smtClean="0"/>
              <a:t> entre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elementos</a:t>
            </a:r>
            <a:r>
              <a:rPr lang="en-GB" dirty="0" smtClean="0"/>
              <a:t>?</a:t>
            </a:r>
          </a:p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endParaRPr lang="en-GB" sz="800" dirty="0"/>
          </a:p>
          <a:p>
            <a:pPr marL="0" indent="0" algn="just">
              <a:buNone/>
            </a:pPr>
            <a:r>
              <a:rPr lang="en-GB" b="1" dirty="0" err="1" smtClean="0"/>
              <a:t>Dicas</a:t>
            </a:r>
            <a:r>
              <a:rPr lang="en-GB" b="1" dirty="0" smtClean="0"/>
              <a:t> </a:t>
            </a:r>
            <a:r>
              <a:rPr lang="en-GB" b="1" dirty="0" err="1" smtClean="0"/>
              <a:t>Práticas</a:t>
            </a:r>
            <a:endParaRPr lang="en-GB" b="1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1825" indent="-631825"/>
            <a:r>
              <a:rPr lang="en-GB" sz="2800" dirty="0" smtClean="0"/>
              <a:t>     O </a:t>
            </a:r>
            <a:r>
              <a:rPr lang="en-GB" sz="2800" dirty="0" err="1"/>
              <a:t>que</a:t>
            </a:r>
            <a:r>
              <a:rPr lang="en-GB" sz="2800" dirty="0"/>
              <a:t> é a </a:t>
            </a:r>
            <a:r>
              <a:rPr lang="en-GB" sz="2800" dirty="0" err="1"/>
              <a:t>visualização</a:t>
            </a:r>
            <a:r>
              <a:rPr lang="en-GB" sz="2800" dirty="0"/>
              <a:t> das </a:t>
            </a:r>
            <a:r>
              <a:rPr lang="en-GB" sz="2800" dirty="0" err="1"/>
              <a:t>relações</a:t>
            </a:r>
            <a:r>
              <a:rPr lang="en-GB" sz="2800" dirty="0"/>
              <a:t> </a:t>
            </a:r>
            <a:r>
              <a:rPr lang="en-GB" sz="2800" dirty="0" err="1"/>
              <a:t>sistêmicas</a:t>
            </a:r>
            <a:r>
              <a:rPr lang="en-GB" sz="2800" dirty="0"/>
              <a:t> entre </a:t>
            </a:r>
            <a:r>
              <a:rPr lang="en-GB" sz="2800" dirty="0" err="1"/>
              <a:t>elementos</a:t>
            </a:r>
            <a:r>
              <a:rPr lang="en-GB" sz="2800" dirty="0"/>
              <a:t> do </a:t>
            </a:r>
            <a:r>
              <a:rPr lang="en-GB" sz="2800" dirty="0" err="1"/>
              <a:t>modelo</a:t>
            </a:r>
            <a:r>
              <a:rPr lang="en-GB" sz="2800" dirty="0"/>
              <a:t> </a:t>
            </a:r>
            <a:r>
              <a:rPr lang="en-GB" sz="2800" dirty="0" err="1"/>
              <a:t>conceitual</a:t>
            </a:r>
            <a:r>
              <a:rPr lang="en-GB" sz="2800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1036712"/>
          </a:xfrm>
        </p:spPr>
        <p:txBody>
          <a:bodyPr/>
          <a:lstStyle/>
          <a:p>
            <a:r>
              <a:rPr lang="pt-BR" dirty="0"/>
              <a:t> </a:t>
            </a:r>
            <a:r>
              <a:rPr lang="pt-BR" dirty="0" smtClean="0"/>
              <a:t>A representação </a:t>
            </a:r>
            <a:r>
              <a:rPr lang="pt-BR" dirty="0"/>
              <a:t>das conexões sistêmicas existentes entre as estratégias já implementadas e os elementos identificados no modelo conceitual</a:t>
            </a:r>
            <a:endParaRPr lang="de-DE" dirty="0"/>
          </a:p>
          <a:p>
            <a:pPr algn="just"/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6" name="Content Placeholder 19"/>
          <p:cNvSpPr txBox="1">
            <a:spLocks/>
          </p:cNvSpPr>
          <p:nvPr/>
        </p:nvSpPr>
        <p:spPr>
          <a:xfrm>
            <a:off x="1259633" y="2636913"/>
            <a:ext cx="3384375" cy="2913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As relações sistêmicas são as interações atuais e pontuais das </a:t>
            </a: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 existentes</a:t>
            </a:r>
            <a:r>
              <a:rPr lang="pt-BR" dirty="0"/>
              <a:t> com outros elementos</a:t>
            </a:r>
            <a:endParaRPr lang="de-DE" dirty="0"/>
          </a:p>
          <a:p>
            <a:r>
              <a:rPr lang="pt-BR" dirty="0"/>
              <a:t>Isso cerca ambas interações </a:t>
            </a:r>
            <a:r>
              <a:rPr lang="pt-BR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positivas</a:t>
            </a:r>
            <a:r>
              <a:rPr lang="pt-BR" dirty="0"/>
              <a:t> 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negativas</a:t>
            </a:r>
            <a:r>
              <a:rPr lang="pt-BR" dirty="0"/>
              <a:t> entre </a:t>
            </a:r>
            <a:r>
              <a:rPr lang="pt-B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estratégias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estresses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ameaças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dirty="0">
                <a:solidFill>
                  <a:srgbClr val="AC8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contribuintes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dirty="0"/>
              <a:t>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de biodiversidade</a:t>
            </a:r>
            <a:endParaRPr lang="de-DE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056692"/>
              </p:ext>
            </p:extLst>
          </p:nvPr>
        </p:nvGraphicFramePr>
        <p:xfrm>
          <a:off x="4644008" y="2564904"/>
          <a:ext cx="44999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8"/>
          <p:cNvSpPr/>
          <p:nvPr/>
        </p:nvSpPr>
        <p:spPr>
          <a:xfrm>
            <a:off x="6269698" y="3861048"/>
            <a:ext cx="1254630" cy="115212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5000" b="-15000"/>
            </a:stretch>
          </a:blip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nós</a:t>
            </a:r>
            <a:r>
              <a:rPr lang="en-US" dirty="0"/>
              <a:t> </a:t>
            </a:r>
            <a:r>
              <a:rPr lang="en-US" dirty="0" err="1"/>
              <a:t>visualizamos</a:t>
            </a:r>
            <a:r>
              <a:rPr lang="en-US" dirty="0"/>
              <a:t> as </a:t>
            </a:r>
            <a:r>
              <a:rPr lang="en-US" dirty="0" err="1"/>
              <a:t>relações</a:t>
            </a:r>
            <a:r>
              <a:rPr lang="en-US" dirty="0"/>
              <a:t> </a:t>
            </a:r>
            <a:r>
              <a:rPr lang="en-US" dirty="0" err="1" smtClean="0"/>
              <a:t>sistêmicas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Entender as relações impactantes entre os diferentes elementos do modelo ajuda na compreensão do ambiente complexo onde as estratégias serão implementadas</a:t>
            </a:r>
            <a:endParaRPr lang="de-DE" dirty="0"/>
          </a:p>
          <a:p>
            <a:r>
              <a:rPr lang="pt-BR" dirty="0"/>
              <a:t>O destaque das interações entre elementos que podem causar consequências (positivas ou negativas!)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750" b="9838"/>
          <a:stretch/>
        </p:blipFill>
        <p:spPr>
          <a:xfrm>
            <a:off x="3635896" y="3356992"/>
            <a:ext cx="4934303" cy="29330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3297684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Com essa informação, estratégias que podem minimizar riscos ou fortalecer sinergias podem ser desenvolvidas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635896" y="630990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11" name="Textfeld 10"/>
          <p:cNvSpPr txBox="1"/>
          <p:nvPr/>
        </p:nvSpPr>
        <p:spPr>
          <a:xfrm>
            <a:off x="4716016" y="5640736"/>
            <a:ext cx="27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aqui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? →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…!</a:t>
            </a:r>
            <a:endParaRPr lang="en-GB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974401" y="4581128"/>
            <a:ext cx="27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aqui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? →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…!</a:t>
            </a:r>
            <a:endParaRPr lang="en-GB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11960" y="3491716"/>
            <a:ext cx="27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aqui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? →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…!</a:t>
            </a:r>
            <a:endParaRPr lang="en-GB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95936" y="4797152"/>
            <a:ext cx="27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aqui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? → </a:t>
            </a:r>
            <a:r>
              <a:rPr lang="en-GB" b="1" dirty="0" err="1" smtClean="0">
                <a:effectLst>
                  <a:innerShdw blurRad="114300">
                    <a:prstClr val="black"/>
                  </a:innerShdw>
                </a:effectLst>
              </a:rPr>
              <a:t>Porque</a:t>
            </a:r>
            <a:r>
              <a:rPr lang="en-GB" b="1" dirty="0" smtClean="0">
                <a:effectLst>
                  <a:innerShdw blurRad="114300">
                    <a:prstClr val="black"/>
                  </a:innerShdw>
                </a:effectLst>
              </a:rPr>
              <a:t>…!</a:t>
            </a:r>
            <a:endParaRPr lang="en-GB" b="1" dirty="0">
              <a:effectLst>
                <a:innerShdw blurRad="114300">
                  <a:prstClr val="black"/>
                </a:innerShdw>
              </a:effectLst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4067944" y="3699416"/>
            <a:ext cx="216024" cy="296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923928" y="4823494"/>
            <a:ext cx="171432" cy="158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5902393" y="4797152"/>
            <a:ext cx="171432" cy="74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129704" y="5733256"/>
            <a:ext cx="517764" cy="2306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Melhor cenário possível: Relações sistêmicas são mapeadas durante a oficina e então usadas na avaliação de estratégias</a:t>
            </a:r>
            <a:endParaRPr lang="de-DE" dirty="0"/>
          </a:p>
          <a:p>
            <a:pPr marL="631825" indent="-268288" algn="just">
              <a:buNone/>
            </a:pPr>
            <a:r>
              <a:rPr lang="en-US" dirty="0" smtClean="0"/>
              <a:t>→ </a:t>
            </a:r>
            <a:r>
              <a:rPr lang="pt-BR" dirty="0"/>
              <a:t>Devido a restrições do tempo, frequentemente não é </a:t>
            </a:r>
            <a:r>
              <a:rPr lang="pt-BR" dirty="0" smtClean="0"/>
              <a:t>possível</a:t>
            </a:r>
            <a:endParaRPr lang="en-US" dirty="0"/>
          </a:p>
          <a:p>
            <a:pPr marL="631825" indent="-268288" algn="just">
              <a:buNone/>
            </a:pPr>
            <a:r>
              <a:rPr lang="en-US" dirty="0" smtClean="0"/>
              <a:t>→ </a:t>
            </a:r>
            <a:r>
              <a:rPr lang="pt-BR" dirty="0"/>
              <a:t>Nesse caso, o passo deve ser seguido quando reconstrói-se a versão digitalizada do modelo conceitual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18" y="3501008"/>
            <a:ext cx="6160419" cy="27927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79712" y="62942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GB" sz="3200" dirty="0"/>
              <a:t>Como </a:t>
            </a:r>
            <a:r>
              <a:rPr lang="en-GB" sz="3200" dirty="0" err="1"/>
              <a:t>nós</a:t>
            </a:r>
            <a:r>
              <a:rPr lang="en-GB" sz="3200" dirty="0"/>
              <a:t> </a:t>
            </a:r>
            <a:r>
              <a:rPr lang="en-GB" sz="3200" dirty="0" err="1"/>
              <a:t>visualizamos</a:t>
            </a:r>
            <a:r>
              <a:rPr lang="en-GB" sz="3200" dirty="0"/>
              <a:t> as </a:t>
            </a:r>
            <a:r>
              <a:rPr lang="en-GB" sz="3200" dirty="0" err="1" smtClean="0"/>
              <a:t>relações</a:t>
            </a:r>
            <a:r>
              <a:rPr lang="en-GB" sz="3200" dirty="0" smtClean="0"/>
              <a:t> </a:t>
            </a:r>
            <a:r>
              <a:rPr lang="en-GB" sz="3200" dirty="0" err="1"/>
              <a:t>sistêmicas</a:t>
            </a:r>
            <a:r>
              <a:rPr lang="en-GB" sz="3200" dirty="0"/>
              <a:t> entre </a:t>
            </a:r>
            <a:r>
              <a:rPr lang="en-GB" sz="3200" dirty="0" err="1"/>
              <a:t>os</a:t>
            </a:r>
            <a:r>
              <a:rPr lang="en-GB" sz="3200" dirty="0"/>
              <a:t> </a:t>
            </a:r>
            <a:r>
              <a:rPr lang="en-GB" sz="3200" dirty="0" err="1"/>
              <a:t>elementos</a:t>
            </a:r>
            <a:r>
              <a:rPr lang="en-GB" sz="3200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3240359" cy="4752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Quando esse passo é realizado durante a oficina:</a:t>
            </a:r>
            <a:endParaRPr lang="de-DE" dirty="0"/>
          </a:p>
          <a:p>
            <a:pPr marL="0" indent="0" algn="just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Passe por cima um papel plástico no modelo conceitual</a:t>
            </a:r>
            <a:endParaRPr lang="de-DE" dirty="0"/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OU… </a:t>
            </a:r>
          </a:p>
          <a:p>
            <a:pPr marL="457200" indent="-457200" algn="just">
              <a:buFont typeface="+mj-lt"/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pic>
        <p:nvPicPr>
          <p:cNvPr id="2050" name="Picture 2" descr="G:\Fotos_MARISCO Workshops + EDA\UK\WrittleWorkshopMARISCO\pibischWrittleMARISCO_Jun12 ( 6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0808"/>
            <a:ext cx="3024336" cy="45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364088" y="623789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</a:t>
            </a:r>
            <a:r>
              <a:rPr lang="en-GB" sz="800" dirty="0" smtClean="0">
                <a:solidFill>
                  <a:srgbClr val="FF0000"/>
                </a:solidFill>
              </a:rPr>
              <a:t>2012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19 </a:t>
            </a:r>
            <a:r>
              <a:rPr lang="pt-BR" dirty="0"/>
              <a:t>Visualização das relações sistêmicas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12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BC36FB1-68E1-4D8B-92BA-0EAE1177B94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C5D443C-CC15-427C-ADC5-CF550FF180A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D7C63AB-FBA6-4134-8821-3EE25B4459A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1261</Words>
  <Application>Microsoft Office PowerPoint</Application>
  <PresentationFormat>Apresentação na tela (4:3)</PresentationFormat>
  <Paragraphs>151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Larissa-Design</vt:lpstr>
      <vt:lpstr>Visualização das relações sistêmicas </vt:lpstr>
      <vt:lpstr>Créditos e condições de uso </vt:lpstr>
      <vt:lpstr>Apresentação do PowerPoint</vt:lpstr>
      <vt:lpstr>Objetivos de aprendizado</vt:lpstr>
      <vt:lpstr>Sumário</vt:lpstr>
      <vt:lpstr>     O que é a visualização das relações sistêmicas entre elementos do modelo conceitual?</vt:lpstr>
      <vt:lpstr>Por que nós visualizamos as relações sistêmicas?</vt:lpstr>
      <vt:lpstr>Como nós visualizamos as relações sistêmicas entre os elementos?</vt:lpstr>
      <vt:lpstr>Como nós visualizamos as relações sistêmicas entre os elementos?</vt:lpstr>
      <vt:lpstr>Como nós visualizamos as relações sistêmicas entre os elementos?</vt:lpstr>
      <vt:lpstr>Como nós visualizamos as relações sistêmicas entre os elementos?</vt:lpstr>
      <vt:lpstr>Como nós visualizamos as relações sistêmicas entre os elementos?</vt:lpstr>
      <vt:lpstr>Como nós visualizamos as relações sistêmicas entre os elementos?</vt:lpstr>
      <vt:lpstr>Como nós visualizamos as relações sistêmicas entre os elementos?</vt:lpstr>
      <vt:lpstr>Como nós visualizamos as relações sistêmicas entre os elementos?</vt:lpstr>
      <vt:lpstr>Como as relações sistêmicas são visualizadas? 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204</cp:revision>
  <dcterms:created xsi:type="dcterms:W3CDTF">2014-11-12T07:15:06Z</dcterms:created>
  <dcterms:modified xsi:type="dcterms:W3CDTF">2015-05-26T06:55:09Z</dcterms:modified>
</cp:coreProperties>
</file>