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51"/>
  </p:notesMasterIdLst>
  <p:sldIdLst>
    <p:sldId id="257" r:id="rId5"/>
    <p:sldId id="297" r:id="rId6"/>
    <p:sldId id="262" r:id="rId7"/>
    <p:sldId id="307" r:id="rId8"/>
    <p:sldId id="315" r:id="rId9"/>
    <p:sldId id="351" r:id="rId10"/>
    <p:sldId id="352" r:id="rId11"/>
    <p:sldId id="353" r:id="rId12"/>
    <p:sldId id="354" r:id="rId13"/>
    <p:sldId id="355" r:id="rId14"/>
    <p:sldId id="376" r:id="rId15"/>
    <p:sldId id="343" r:id="rId16"/>
    <p:sldId id="344" r:id="rId17"/>
    <p:sldId id="333" r:id="rId18"/>
    <p:sldId id="347" r:id="rId19"/>
    <p:sldId id="346" r:id="rId20"/>
    <p:sldId id="348" r:id="rId21"/>
    <p:sldId id="342" r:id="rId22"/>
    <p:sldId id="374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75" r:id="rId34"/>
    <p:sldId id="321" r:id="rId35"/>
    <p:sldId id="320" r:id="rId36"/>
    <p:sldId id="340" r:id="rId37"/>
    <p:sldId id="368" r:id="rId38"/>
    <p:sldId id="336" r:id="rId39"/>
    <p:sldId id="369" r:id="rId40"/>
    <p:sldId id="334" r:id="rId41"/>
    <p:sldId id="370" r:id="rId42"/>
    <p:sldId id="338" r:id="rId43"/>
    <p:sldId id="371" r:id="rId44"/>
    <p:sldId id="335" r:id="rId45"/>
    <p:sldId id="372" r:id="rId46"/>
    <p:sldId id="337" r:id="rId47"/>
    <p:sldId id="373" r:id="rId48"/>
    <p:sldId id="302" r:id="rId49"/>
    <p:sldId id="261" r:id="rId5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2" autoAdjust="0"/>
    <p:restoredTop sz="94438" autoAdjust="0"/>
  </p:normalViewPr>
  <p:slideViewPr>
    <p:cSldViewPr>
      <p:cViewPr varScale="1">
        <p:scale>
          <a:sx n="65" d="100"/>
          <a:sy n="65" d="100"/>
        </p:scale>
        <p:origin x="-135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CBF5AE-C435-43CD-8FF1-456B9593F72F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1B518F3F-015C-4EAC-A5F2-94D2FF13037A}">
      <dgm:prSet custT="1"/>
      <dgm:spPr/>
      <dgm:t>
        <a:bodyPr/>
        <a:lstStyle/>
        <a:p>
          <a:pPr algn="just" rtl="0"/>
          <a:r>
            <a:rPr lang="pt-BR" sz="2000" dirty="0" smtClean="0"/>
            <a:t>Os participantes possuem um entendimento claro e são aptos para explicar o uso desse passo, pois esse oferece uma avaliação das estratégias devido a factibilidade e possível impacto, permitindo ajustes de estratégias e priorizações a fim de melhorar a efetividade e a solidez</a:t>
          </a:r>
          <a:endParaRPr lang="de-DE" sz="2000" dirty="0"/>
        </a:p>
      </dgm:t>
    </dgm:pt>
    <dgm:pt modelId="{6185259D-2130-45DF-AFEC-15E21239436F}" type="parTrans" cxnId="{CDDD824B-1CA3-4D92-8CE2-F09CE013D856}">
      <dgm:prSet/>
      <dgm:spPr/>
      <dgm:t>
        <a:bodyPr/>
        <a:lstStyle/>
        <a:p>
          <a:pPr algn="just"/>
          <a:endParaRPr lang="en-GB" sz="2800"/>
        </a:p>
      </dgm:t>
    </dgm:pt>
    <dgm:pt modelId="{2D4F744A-0381-4065-A2FA-E2768FFF13E0}" type="sibTrans" cxnId="{CDDD824B-1CA3-4D92-8CE2-F09CE013D856}">
      <dgm:prSet/>
      <dgm:spPr/>
      <dgm:t>
        <a:bodyPr/>
        <a:lstStyle/>
        <a:p>
          <a:pPr algn="just"/>
          <a:endParaRPr lang="en-GB" sz="2800"/>
        </a:p>
      </dgm:t>
    </dgm:pt>
    <dgm:pt modelId="{6B2CF2F3-6876-4935-838E-B0003E3E8AFC}">
      <dgm:prSet custT="1"/>
      <dgm:spPr/>
      <dgm:t>
        <a:bodyPr/>
        <a:lstStyle/>
        <a:p>
          <a:pPr algn="just" rtl="0"/>
          <a:r>
            <a:rPr lang="pt-BR" sz="2000" dirty="0" smtClean="0"/>
            <a:t>Além disso, a avaliação ajuda a evitar efeitos negativos pela implantação de estratégias que permanecem imprevistas sem as reflexões adequadas.</a:t>
          </a:r>
          <a:endParaRPr lang="de-DE" sz="2000" dirty="0"/>
        </a:p>
      </dgm:t>
    </dgm:pt>
    <dgm:pt modelId="{F8782706-D3CB-4C3E-92AB-D837598621AC}" type="parTrans" cxnId="{5ABF64D5-284D-43DF-84E6-B4DB7AC88E6F}">
      <dgm:prSet/>
      <dgm:spPr/>
      <dgm:t>
        <a:bodyPr/>
        <a:lstStyle/>
        <a:p>
          <a:pPr algn="just"/>
          <a:endParaRPr lang="en-GB" sz="2800"/>
        </a:p>
      </dgm:t>
    </dgm:pt>
    <dgm:pt modelId="{7F12DBB3-835F-4DDE-A5FF-2D02BE870FF1}" type="sibTrans" cxnId="{5ABF64D5-284D-43DF-84E6-B4DB7AC88E6F}">
      <dgm:prSet/>
      <dgm:spPr/>
      <dgm:t>
        <a:bodyPr/>
        <a:lstStyle/>
        <a:p>
          <a:pPr algn="just"/>
          <a:endParaRPr lang="en-GB" sz="2800"/>
        </a:p>
      </dgm:t>
    </dgm:pt>
    <dgm:pt modelId="{691E2F6C-92AF-4A15-8360-7BD55B800C32}">
      <dgm:prSet custT="1"/>
      <dgm:spPr/>
      <dgm:t>
        <a:bodyPr/>
        <a:lstStyle/>
        <a:p>
          <a:pPr algn="just" rtl="0"/>
          <a:r>
            <a:rPr lang="pt-BR" sz="2000" dirty="0" smtClean="0"/>
            <a:t>Os participantes possuem o conhecimento e habilidade para guiarem a avaliação e priorização de estratégias existentes coletadas, devido a critérios e categorias para factibilidade e impactos potenciais, e colecionar os resultados em um formato apropriado (ex. tabela)</a:t>
          </a:r>
          <a:endParaRPr lang="de-DE" sz="2000" dirty="0"/>
        </a:p>
      </dgm:t>
    </dgm:pt>
    <dgm:pt modelId="{79470106-C496-4C41-83C6-A3393098813E}" type="parTrans" cxnId="{F0721A2C-47E7-4C11-B8A9-6EF0971095B8}">
      <dgm:prSet/>
      <dgm:spPr/>
      <dgm:t>
        <a:bodyPr/>
        <a:lstStyle/>
        <a:p>
          <a:pPr algn="just"/>
          <a:endParaRPr lang="en-GB" sz="2800"/>
        </a:p>
      </dgm:t>
    </dgm:pt>
    <dgm:pt modelId="{7E429D97-A831-4863-8AA7-150B6F0E91CA}" type="sibTrans" cxnId="{F0721A2C-47E7-4C11-B8A9-6EF0971095B8}">
      <dgm:prSet/>
      <dgm:spPr/>
      <dgm:t>
        <a:bodyPr/>
        <a:lstStyle/>
        <a:p>
          <a:pPr algn="just"/>
          <a:endParaRPr lang="en-GB" sz="2800"/>
        </a:p>
      </dgm:t>
    </dgm:pt>
    <dgm:pt modelId="{7AB4B854-4566-45ED-BFDF-875ABCED27F8}">
      <dgm:prSet custT="1"/>
      <dgm:spPr/>
      <dgm:t>
        <a:bodyPr/>
        <a:lstStyle/>
        <a:p>
          <a:pPr algn="just" rtl="0"/>
          <a:r>
            <a:rPr lang="pt-BR" sz="2000" dirty="0" smtClean="0"/>
            <a:t>Para o passo 21: Os participantes possuem uma compreensão clara e são aptos para explicar que esse passo é importante para antecipar da melhor forma possível a efetividade potencial e factibilidade das novas estratégias complementares.</a:t>
          </a:r>
          <a:endParaRPr lang="de-DE" sz="2000" dirty="0"/>
        </a:p>
      </dgm:t>
    </dgm:pt>
    <dgm:pt modelId="{11E5FA52-6298-403B-A213-E3821E3C2296}" type="parTrans" cxnId="{BBCFFD1C-A2B1-4074-BE74-AF187747CCD3}">
      <dgm:prSet/>
      <dgm:spPr/>
      <dgm:t>
        <a:bodyPr/>
        <a:lstStyle/>
        <a:p>
          <a:pPr algn="just"/>
          <a:endParaRPr lang="en-GB" sz="2800"/>
        </a:p>
      </dgm:t>
    </dgm:pt>
    <dgm:pt modelId="{3A75828B-4D99-488F-BF5B-75A3F325E95C}" type="sibTrans" cxnId="{BBCFFD1C-A2B1-4074-BE74-AF187747CCD3}">
      <dgm:prSet/>
      <dgm:spPr/>
      <dgm:t>
        <a:bodyPr/>
        <a:lstStyle/>
        <a:p>
          <a:pPr algn="just"/>
          <a:endParaRPr lang="en-GB" sz="2800"/>
        </a:p>
      </dgm:t>
    </dgm:pt>
    <dgm:pt modelId="{B0E10E02-A2BF-44B7-B769-EE03970D039F}" type="pres">
      <dgm:prSet presAssocID="{2CCBF5AE-C435-43CD-8FF1-456B9593F7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B68803-47FF-4C22-929A-7F6EBD6F8D8A}" type="pres">
      <dgm:prSet presAssocID="{1B518F3F-015C-4EAC-A5F2-94D2FF13037A}" presName="parentText" presStyleLbl="node1" presStyleIdx="0" presStyleCnt="4" custLinFactY="-708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AC8D3B-4574-4A24-83F6-F397145CBBDE}" type="pres">
      <dgm:prSet presAssocID="{2D4F744A-0381-4065-A2FA-E2768FFF13E0}" presName="spacer" presStyleCnt="0"/>
      <dgm:spPr/>
    </dgm:pt>
    <dgm:pt modelId="{64662308-E1D1-45C7-99C4-5B019D857827}" type="pres">
      <dgm:prSet presAssocID="{6B2CF2F3-6876-4935-838E-B0003E3E8AFC}" presName="parentText" presStyleLbl="node1" presStyleIdx="1" presStyleCnt="4" custLinFactY="-366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DA2F15-22AE-437F-9326-6AFDE0A0174C}" type="pres">
      <dgm:prSet presAssocID="{7F12DBB3-835F-4DDE-A5FF-2D02BE870FF1}" presName="spacer" presStyleCnt="0"/>
      <dgm:spPr/>
    </dgm:pt>
    <dgm:pt modelId="{4C0BE445-4313-4274-A4B4-80374DDBE3B5}" type="pres">
      <dgm:prSet presAssocID="{691E2F6C-92AF-4A15-8360-7BD55B800C32}" presName="parentText" presStyleLbl="node1" presStyleIdx="2" presStyleCnt="4" custLinFactNeighborX="0" custLinFactNeighborY="5009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B5F2C4-C756-4F84-8C1A-4C7F0189123B}" type="pres">
      <dgm:prSet presAssocID="{7E429D97-A831-4863-8AA7-150B6F0E91CA}" presName="spacer" presStyleCnt="0"/>
      <dgm:spPr/>
    </dgm:pt>
    <dgm:pt modelId="{B2E55EBA-1E57-4066-8192-106675E84223}" type="pres">
      <dgm:prSet presAssocID="{7AB4B854-4566-45ED-BFDF-875ABCED27F8}" presName="parentText" presStyleLbl="node1" presStyleIdx="3" presStyleCnt="4" custLinFactY="963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DDD824B-1CA3-4D92-8CE2-F09CE013D856}" srcId="{2CCBF5AE-C435-43CD-8FF1-456B9593F72F}" destId="{1B518F3F-015C-4EAC-A5F2-94D2FF13037A}" srcOrd="0" destOrd="0" parTransId="{6185259D-2130-45DF-AFEC-15E21239436F}" sibTransId="{2D4F744A-0381-4065-A2FA-E2768FFF13E0}"/>
    <dgm:cxn modelId="{691F9ABC-2C25-4C34-B6C5-E98B9479B359}" type="presOf" srcId="{691E2F6C-92AF-4A15-8360-7BD55B800C32}" destId="{4C0BE445-4313-4274-A4B4-80374DDBE3B5}" srcOrd="0" destOrd="0" presId="urn:microsoft.com/office/officeart/2005/8/layout/vList2"/>
    <dgm:cxn modelId="{25CBCD3B-BBA6-401D-9FBA-FB7EDBC48354}" type="presOf" srcId="{1B518F3F-015C-4EAC-A5F2-94D2FF13037A}" destId="{94B68803-47FF-4C22-929A-7F6EBD6F8D8A}" srcOrd="0" destOrd="0" presId="urn:microsoft.com/office/officeart/2005/8/layout/vList2"/>
    <dgm:cxn modelId="{5DB31581-AEE3-485D-9183-8B4FAE514FC8}" type="presOf" srcId="{7AB4B854-4566-45ED-BFDF-875ABCED27F8}" destId="{B2E55EBA-1E57-4066-8192-106675E84223}" srcOrd="0" destOrd="0" presId="urn:microsoft.com/office/officeart/2005/8/layout/vList2"/>
    <dgm:cxn modelId="{21D09CBE-2F94-4E1F-94E9-BBEE0FF9E698}" type="presOf" srcId="{2CCBF5AE-C435-43CD-8FF1-456B9593F72F}" destId="{B0E10E02-A2BF-44B7-B769-EE03970D039F}" srcOrd="0" destOrd="0" presId="urn:microsoft.com/office/officeart/2005/8/layout/vList2"/>
    <dgm:cxn modelId="{BBCFFD1C-A2B1-4074-BE74-AF187747CCD3}" srcId="{2CCBF5AE-C435-43CD-8FF1-456B9593F72F}" destId="{7AB4B854-4566-45ED-BFDF-875ABCED27F8}" srcOrd="3" destOrd="0" parTransId="{11E5FA52-6298-403B-A213-E3821E3C2296}" sibTransId="{3A75828B-4D99-488F-BF5B-75A3F325E95C}"/>
    <dgm:cxn modelId="{5ABF64D5-284D-43DF-84E6-B4DB7AC88E6F}" srcId="{2CCBF5AE-C435-43CD-8FF1-456B9593F72F}" destId="{6B2CF2F3-6876-4935-838E-B0003E3E8AFC}" srcOrd="1" destOrd="0" parTransId="{F8782706-D3CB-4C3E-92AB-D837598621AC}" sibTransId="{7F12DBB3-835F-4DDE-A5FF-2D02BE870FF1}"/>
    <dgm:cxn modelId="{F0721A2C-47E7-4C11-B8A9-6EF0971095B8}" srcId="{2CCBF5AE-C435-43CD-8FF1-456B9593F72F}" destId="{691E2F6C-92AF-4A15-8360-7BD55B800C32}" srcOrd="2" destOrd="0" parTransId="{79470106-C496-4C41-83C6-A3393098813E}" sibTransId="{7E429D97-A831-4863-8AA7-150B6F0E91CA}"/>
    <dgm:cxn modelId="{41B26315-602A-4C68-8AA4-F4606AE56B98}" type="presOf" srcId="{6B2CF2F3-6876-4935-838E-B0003E3E8AFC}" destId="{64662308-E1D1-45C7-99C4-5B019D857827}" srcOrd="0" destOrd="0" presId="urn:microsoft.com/office/officeart/2005/8/layout/vList2"/>
    <dgm:cxn modelId="{FAD6A1C9-6CFC-49B9-A808-D7F9B47FFBA7}" type="presParOf" srcId="{B0E10E02-A2BF-44B7-B769-EE03970D039F}" destId="{94B68803-47FF-4C22-929A-7F6EBD6F8D8A}" srcOrd="0" destOrd="0" presId="urn:microsoft.com/office/officeart/2005/8/layout/vList2"/>
    <dgm:cxn modelId="{5EBE2FAB-448E-4186-9EA1-7F2409029398}" type="presParOf" srcId="{B0E10E02-A2BF-44B7-B769-EE03970D039F}" destId="{90AC8D3B-4574-4A24-83F6-F397145CBBDE}" srcOrd="1" destOrd="0" presId="urn:microsoft.com/office/officeart/2005/8/layout/vList2"/>
    <dgm:cxn modelId="{C1BC6ABD-A76B-4B85-91E4-D7EE20DB4365}" type="presParOf" srcId="{B0E10E02-A2BF-44B7-B769-EE03970D039F}" destId="{64662308-E1D1-45C7-99C4-5B019D857827}" srcOrd="2" destOrd="0" presId="urn:microsoft.com/office/officeart/2005/8/layout/vList2"/>
    <dgm:cxn modelId="{49208E86-05B7-4CF2-9125-27D802771596}" type="presParOf" srcId="{B0E10E02-A2BF-44B7-B769-EE03970D039F}" destId="{9BDA2F15-22AE-437F-9326-6AFDE0A0174C}" srcOrd="3" destOrd="0" presId="urn:microsoft.com/office/officeart/2005/8/layout/vList2"/>
    <dgm:cxn modelId="{1308B685-F80E-4F4D-8DCA-055E1CAC0FE4}" type="presParOf" srcId="{B0E10E02-A2BF-44B7-B769-EE03970D039F}" destId="{4C0BE445-4313-4274-A4B4-80374DDBE3B5}" srcOrd="4" destOrd="0" presId="urn:microsoft.com/office/officeart/2005/8/layout/vList2"/>
    <dgm:cxn modelId="{B2D6EBA1-890A-4C5B-A8AC-3D5C9FCDB82E}" type="presParOf" srcId="{B0E10E02-A2BF-44B7-B769-EE03970D039F}" destId="{01B5F2C4-C756-4F84-8C1A-4C7F0189123B}" srcOrd="5" destOrd="0" presId="urn:microsoft.com/office/officeart/2005/8/layout/vList2"/>
    <dgm:cxn modelId="{CDBD4F9D-BC6D-4913-A4D7-0CCF5DCFDB39}" type="presParOf" srcId="{B0E10E02-A2BF-44B7-B769-EE03970D039F}" destId="{B2E55EBA-1E57-4066-8192-106675E8422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1E4CC0-3AB4-4900-88CA-456853C15573}" type="doc">
      <dgm:prSet loTypeId="urn:microsoft.com/office/officeart/2005/8/layout/radial1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47BCE84-FA0F-46DA-BAB4-0C11FD405AF7}">
      <dgm:prSet phldrT="[Text]"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en-US" sz="1400" b="1" dirty="0" err="1" smtClean="0">
              <a:solidFill>
                <a:schemeClr val="tx1"/>
              </a:solidFill>
            </a:rPr>
            <a:t>Implantação</a:t>
          </a:r>
          <a:r>
            <a:rPr lang="en-US" sz="1400" b="1" dirty="0" smtClean="0">
              <a:solidFill>
                <a:schemeClr val="tx1"/>
              </a:solidFill>
            </a:rPr>
            <a:t> da </a:t>
          </a:r>
          <a:r>
            <a:rPr lang="en-US" sz="1400" b="1" dirty="0" err="1" smtClean="0">
              <a:solidFill>
                <a:schemeClr val="tx1"/>
              </a:solidFill>
            </a:rPr>
            <a:t>estratégia</a:t>
          </a:r>
          <a:endParaRPr lang="en-US" sz="1400" b="1" dirty="0">
            <a:solidFill>
              <a:schemeClr val="tx1"/>
            </a:solidFill>
          </a:endParaRPr>
        </a:p>
      </dgm:t>
    </dgm:pt>
    <dgm:pt modelId="{3A6270DC-797B-4150-8F92-AFFC8A7F6311}" type="parTrans" cxnId="{9EAA0443-2D5E-4E1F-823B-AE68C8BDDF8B}">
      <dgm:prSet/>
      <dgm:spPr/>
      <dgm:t>
        <a:bodyPr/>
        <a:lstStyle/>
        <a:p>
          <a:endParaRPr lang="en-US"/>
        </a:p>
      </dgm:t>
    </dgm:pt>
    <dgm:pt modelId="{45AF16D5-92F9-49B1-9628-611760D96850}" type="sibTrans" cxnId="{9EAA0443-2D5E-4E1F-823B-AE68C8BDDF8B}">
      <dgm:prSet/>
      <dgm:spPr/>
      <dgm:t>
        <a:bodyPr/>
        <a:lstStyle/>
        <a:p>
          <a:endParaRPr lang="en-US"/>
        </a:p>
      </dgm:t>
    </dgm:pt>
    <dgm:pt modelId="{38E56D9C-DDA6-4AF5-BB35-DAE41A6C6547}">
      <dgm:prSet phldrT="[Text]"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en-US" sz="1000" b="1" dirty="0" smtClean="0">
              <a:solidFill>
                <a:schemeClr val="tx1"/>
              </a:solidFill>
            </a:rPr>
            <a:t>Tempo</a:t>
          </a:r>
          <a:endParaRPr lang="en-US" sz="1000" b="1" dirty="0">
            <a:solidFill>
              <a:schemeClr val="tx1"/>
            </a:solidFill>
          </a:endParaRPr>
        </a:p>
      </dgm:t>
    </dgm:pt>
    <dgm:pt modelId="{A00C0BED-E9C5-415C-B6E3-B395EAB3855E}" type="parTrans" cxnId="{F78226F1-C740-4348-BB2A-EB1B9743ABD6}">
      <dgm:prSet/>
      <dgm:spPr/>
      <dgm:t>
        <a:bodyPr/>
        <a:lstStyle/>
        <a:p>
          <a:endParaRPr lang="en-US"/>
        </a:p>
      </dgm:t>
    </dgm:pt>
    <dgm:pt modelId="{010C1C41-D946-4AB8-8B52-F8010FC10D04}" type="sibTrans" cxnId="{F78226F1-C740-4348-BB2A-EB1B9743ABD6}">
      <dgm:prSet/>
      <dgm:spPr/>
      <dgm:t>
        <a:bodyPr/>
        <a:lstStyle/>
        <a:p>
          <a:endParaRPr lang="en-US"/>
        </a:p>
      </dgm:t>
    </dgm:pt>
    <dgm:pt modelId="{6F856EB0-E76F-44C4-834D-E20F1D8870C3}">
      <dgm:prSet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en-US" sz="1000" b="1" dirty="0" err="1" smtClean="0">
              <a:solidFill>
                <a:schemeClr val="tx1"/>
              </a:solidFill>
            </a:rPr>
            <a:t>Apoio</a:t>
          </a:r>
          <a:r>
            <a:rPr lang="en-US" sz="1000" b="1" dirty="0" smtClean="0">
              <a:solidFill>
                <a:schemeClr val="tx1"/>
              </a:solidFill>
            </a:rPr>
            <a:t> </a:t>
          </a:r>
          <a:r>
            <a:rPr lang="en-US" sz="1000" b="1" dirty="0" err="1" smtClean="0">
              <a:solidFill>
                <a:schemeClr val="tx1"/>
              </a:solidFill>
            </a:rPr>
            <a:t>financeiro</a:t>
          </a:r>
          <a:endParaRPr lang="en-US" sz="1000" b="1" dirty="0" smtClean="0">
            <a:solidFill>
              <a:schemeClr val="tx1"/>
            </a:solidFill>
          </a:endParaRPr>
        </a:p>
      </dgm:t>
    </dgm:pt>
    <dgm:pt modelId="{9C0AAC0B-5998-48EB-A7B2-992B439601CD}" type="parTrans" cxnId="{3957EF14-2910-442E-9C83-3067A1506C0B}">
      <dgm:prSet/>
      <dgm:spPr/>
      <dgm:t>
        <a:bodyPr/>
        <a:lstStyle/>
        <a:p>
          <a:endParaRPr lang="en-US"/>
        </a:p>
      </dgm:t>
    </dgm:pt>
    <dgm:pt modelId="{32C32BA8-017E-446D-8DAC-FFA242A61056}" type="sibTrans" cxnId="{3957EF14-2910-442E-9C83-3067A1506C0B}">
      <dgm:prSet/>
      <dgm:spPr/>
      <dgm:t>
        <a:bodyPr/>
        <a:lstStyle/>
        <a:p>
          <a:endParaRPr lang="en-US"/>
        </a:p>
      </dgm:t>
    </dgm:pt>
    <dgm:pt modelId="{6FBE90F2-D646-4661-9101-B2D66F868C24}">
      <dgm:prSet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en-US" sz="900" b="1" dirty="0" err="1" smtClean="0">
              <a:solidFill>
                <a:schemeClr val="tx1"/>
              </a:solidFill>
            </a:rPr>
            <a:t>Conhecimento</a:t>
          </a:r>
          <a:r>
            <a:rPr lang="en-US" sz="900" b="1" dirty="0" smtClean="0">
              <a:solidFill>
                <a:schemeClr val="tx1"/>
              </a:solidFill>
            </a:rPr>
            <a:t> </a:t>
          </a:r>
        </a:p>
      </dgm:t>
    </dgm:pt>
    <dgm:pt modelId="{EF7F27C9-B74A-4DD3-9748-DCC8C3F85983}" type="parTrans" cxnId="{D789BAD8-FD67-4106-9EF1-DDD2D5418A71}">
      <dgm:prSet/>
      <dgm:spPr/>
      <dgm:t>
        <a:bodyPr/>
        <a:lstStyle/>
        <a:p>
          <a:endParaRPr lang="en-US"/>
        </a:p>
      </dgm:t>
    </dgm:pt>
    <dgm:pt modelId="{646EDA00-A971-49DC-A566-603EA732406C}" type="sibTrans" cxnId="{D789BAD8-FD67-4106-9EF1-DDD2D5418A71}">
      <dgm:prSet/>
      <dgm:spPr/>
      <dgm:t>
        <a:bodyPr/>
        <a:lstStyle/>
        <a:p>
          <a:endParaRPr lang="en-US"/>
        </a:p>
      </dgm:t>
    </dgm:pt>
    <dgm:pt modelId="{C7DC3762-BA9C-4BCB-B408-BAB0F9AF3F4A}">
      <dgm:prSet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en-US" sz="1000" b="1" dirty="0" err="1" smtClean="0">
              <a:solidFill>
                <a:schemeClr val="tx1"/>
              </a:solidFill>
            </a:rPr>
            <a:t>Pessoal</a:t>
          </a:r>
          <a:r>
            <a:rPr lang="en-US" sz="1000" b="1" dirty="0" smtClean="0">
              <a:solidFill>
                <a:schemeClr val="tx1"/>
              </a:solidFill>
            </a:rPr>
            <a:t> </a:t>
          </a:r>
        </a:p>
      </dgm:t>
    </dgm:pt>
    <dgm:pt modelId="{2BA68D5E-8067-4765-B650-B2DDC37A6246}" type="parTrans" cxnId="{3A60747A-5692-4D74-9F69-DB25114B8751}">
      <dgm:prSet/>
      <dgm:spPr/>
      <dgm:t>
        <a:bodyPr/>
        <a:lstStyle/>
        <a:p>
          <a:endParaRPr lang="en-US"/>
        </a:p>
      </dgm:t>
    </dgm:pt>
    <dgm:pt modelId="{773923BC-B7D7-4668-A55E-01276E25FBAD}" type="sibTrans" cxnId="{3A60747A-5692-4D74-9F69-DB25114B8751}">
      <dgm:prSet/>
      <dgm:spPr/>
      <dgm:t>
        <a:bodyPr/>
        <a:lstStyle/>
        <a:p>
          <a:endParaRPr lang="en-US"/>
        </a:p>
      </dgm:t>
    </dgm:pt>
    <dgm:pt modelId="{1905A982-5E6D-48E4-AD0D-99D60CB01DE8}" type="pres">
      <dgm:prSet presAssocID="{C21E4CC0-3AB4-4900-88CA-456853C1557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F8F3B05-C9B6-4761-811D-CDB0077774EC}" type="pres">
      <dgm:prSet presAssocID="{247BCE84-FA0F-46DA-BAB4-0C11FD405AF7}" presName="centerShape" presStyleLbl="node0" presStyleIdx="0" presStyleCnt="1" custScaleX="275269" custScaleY="72287"/>
      <dgm:spPr/>
      <dgm:t>
        <a:bodyPr/>
        <a:lstStyle/>
        <a:p>
          <a:endParaRPr lang="en-GB"/>
        </a:p>
      </dgm:t>
    </dgm:pt>
    <dgm:pt modelId="{9C0957DB-E7C2-4898-8DD4-3CB9CF7AC9F7}" type="pres">
      <dgm:prSet presAssocID="{A00C0BED-E9C5-415C-B6E3-B395EAB3855E}" presName="Name9" presStyleLbl="parChTrans1D2" presStyleIdx="0" presStyleCnt="4"/>
      <dgm:spPr/>
      <dgm:t>
        <a:bodyPr/>
        <a:lstStyle/>
        <a:p>
          <a:endParaRPr lang="en-GB"/>
        </a:p>
      </dgm:t>
    </dgm:pt>
    <dgm:pt modelId="{C865B5B7-0A72-44C4-8DF9-3E87025CC772}" type="pres">
      <dgm:prSet presAssocID="{A00C0BED-E9C5-415C-B6E3-B395EAB3855E}" presName="connTx" presStyleLbl="parChTrans1D2" presStyleIdx="0" presStyleCnt="4"/>
      <dgm:spPr/>
      <dgm:t>
        <a:bodyPr/>
        <a:lstStyle/>
        <a:p>
          <a:endParaRPr lang="en-GB"/>
        </a:p>
      </dgm:t>
    </dgm:pt>
    <dgm:pt modelId="{EC1C5166-1F81-4B10-8E6C-85D698E8AF0A}" type="pres">
      <dgm:prSet presAssocID="{38E56D9C-DDA6-4AF5-BB35-DAE41A6C6547}" presName="node" presStyleLbl="node1" presStyleIdx="0" presStyleCnt="4" custScaleX="121000" custScaleY="121000" custRadScaleRad="120329" custRadScaleInc="-1009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CA4861-0E2F-41CA-9964-B1B6A146DFBB}" type="pres">
      <dgm:prSet presAssocID="{9C0AAC0B-5998-48EB-A7B2-992B439601CD}" presName="Name9" presStyleLbl="parChTrans1D2" presStyleIdx="1" presStyleCnt="4"/>
      <dgm:spPr/>
      <dgm:t>
        <a:bodyPr/>
        <a:lstStyle/>
        <a:p>
          <a:endParaRPr lang="en-GB"/>
        </a:p>
      </dgm:t>
    </dgm:pt>
    <dgm:pt modelId="{5474A8D8-433A-4305-BD7B-B675692655CA}" type="pres">
      <dgm:prSet presAssocID="{9C0AAC0B-5998-48EB-A7B2-992B439601CD}" presName="connTx" presStyleLbl="parChTrans1D2" presStyleIdx="1" presStyleCnt="4"/>
      <dgm:spPr/>
      <dgm:t>
        <a:bodyPr/>
        <a:lstStyle/>
        <a:p>
          <a:endParaRPr lang="en-GB"/>
        </a:p>
      </dgm:t>
    </dgm:pt>
    <dgm:pt modelId="{54568F26-F41F-42EC-BE04-5C82B9579382}" type="pres">
      <dgm:prSet presAssocID="{6F856EB0-E76F-44C4-834D-E20F1D8870C3}" presName="node" presStyleLbl="node1" presStyleIdx="1" presStyleCnt="4" custScaleX="121000" custScaleY="121000" custRadScaleRad="121305" custRadScaleInc="-993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A44BF4-BB12-44CB-B5A7-05DE759C3FB0}" type="pres">
      <dgm:prSet presAssocID="{EF7F27C9-B74A-4DD3-9748-DCC8C3F85983}" presName="Name9" presStyleLbl="parChTrans1D2" presStyleIdx="2" presStyleCnt="4"/>
      <dgm:spPr/>
      <dgm:t>
        <a:bodyPr/>
        <a:lstStyle/>
        <a:p>
          <a:endParaRPr lang="en-GB"/>
        </a:p>
      </dgm:t>
    </dgm:pt>
    <dgm:pt modelId="{B6AFB07F-7452-4D85-AA8B-C4607609426A}" type="pres">
      <dgm:prSet presAssocID="{EF7F27C9-B74A-4DD3-9748-DCC8C3F85983}" presName="connTx" presStyleLbl="parChTrans1D2" presStyleIdx="2" presStyleCnt="4"/>
      <dgm:spPr/>
      <dgm:t>
        <a:bodyPr/>
        <a:lstStyle/>
        <a:p>
          <a:endParaRPr lang="en-GB"/>
        </a:p>
      </dgm:t>
    </dgm:pt>
    <dgm:pt modelId="{4138F5BD-4F02-4797-8078-EA6749F6605C}" type="pres">
      <dgm:prSet presAssocID="{6FBE90F2-D646-4661-9101-B2D66F868C24}" presName="node" presStyleLbl="node1" presStyleIdx="2" presStyleCnt="4" custScaleX="121000" custScaleY="121000" custRadScaleRad="116538" custRadScaleInc="-957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753F3E-E9C4-423F-B491-C57F1980D3D9}" type="pres">
      <dgm:prSet presAssocID="{2BA68D5E-8067-4765-B650-B2DDC37A6246}" presName="Name9" presStyleLbl="parChTrans1D2" presStyleIdx="3" presStyleCnt="4"/>
      <dgm:spPr/>
      <dgm:t>
        <a:bodyPr/>
        <a:lstStyle/>
        <a:p>
          <a:endParaRPr lang="en-GB"/>
        </a:p>
      </dgm:t>
    </dgm:pt>
    <dgm:pt modelId="{BCF9898D-A3E9-4469-BB1F-798A1CE3EB3E}" type="pres">
      <dgm:prSet presAssocID="{2BA68D5E-8067-4765-B650-B2DDC37A6246}" presName="connTx" presStyleLbl="parChTrans1D2" presStyleIdx="3" presStyleCnt="4"/>
      <dgm:spPr/>
      <dgm:t>
        <a:bodyPr/>
        <a:lstStyle/>
        <a:p>
          <a:endParaRPr lang="en-GB"/>
        </a:p>
      </dgm:t>
    </dgm:pt>
    <dgm:pt modelId="{12045107-3F93-4A83-838D-63654AAFF4EC}" type="pres">
      <dgm:prSet presAssocID="{C7DC3762-BA9C-4BCB-B408-BAB0F9AF3F4A}" presName="node" presStyleLbl="node1" presStyleIdx="3" presStyleCnt="4" custScaleX="121000" custScaleY="121000" custRadScaleRad="122215" custRadScaleInc="-1009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4018E57-F390-4F9A-9E01-47ABF2B03879}" type="presOf" srcId="{A00C0BED-E9C5-415C-B6E3-B395EAB3855E}" destId="{C865B5B7-0A72-44C4-8DF9-3E87025CC772}" srcOrd="1" destOrd="0" presId="urn:microsoft.com/office/officeart/2005/8/layout/radial1"/>
    <dgm:cxn modelId="{A905700D-5A90-47B5-98AB-E5D916159A1C}" type="presOf" srcId="{C21E4CC0-3AB4-4900-88CA-456853C15573}" destId="{1905A982-5E6D-48E4-AD0D-99D60CB01DE8}" srcOrd="0" destOrd="0" presId="urn:microsoft.com/office/officeart/2005/8/layout/radial1"/>
    <dgm:cxn modelId="{D789BAD8-FD67-4106-9EF1-DDD2D5418A71}" srcId="{247BCE84-FA0F-46DA-BAB4-0C11FD405AF7}" destId="{6FBE90F2-D646-4661-9101-B2D66F868C24}" srcOrd="2" destOrd="0" parTransId="{EF7F27C9-B74A-4DD3-9748-DCC8C3F85983}" sibTransId="{646EDA00-A971-49DC-A566-603EA732406C}"/>
    <dgm:cxn modelId="{54B15E1E-A35B-4906-873B-24EC126F684E}" type="presOf" srcId="{38E56D9C-DDA6-4AF5-BB35-DAE41A6C6547}" destId="{EC1C5166-1F81-4B10-8E6C-85D698E8AF0A}" srcOrd="0" destOrd="0" presId="urn:microsoft.com/office/officeart/2005/8/layout/radial1"/>
    <dgm:cxn modelId="{7412E198-08EC-43E2-85EF-FE39EEC7E9A1}" type="presOf" srcId="{EF7F27C9-B74A-4DD3-9748-DCC8C3F85983}" destId="{99A44BF4-BB12-44CB-B5A7-05DE759C3FB0}" srcOrd="0" destOrd="0" presId="urn:microsoft.com/office/officeart/2005/8/layout/radial1"/>
    <dgm:cxn modelId="{322BC1BF-B231-47C0-90DC-B68D84C7707E}" type="presOf" srcId="{A00C0BED-E9C5-415C-B6E3-B395EAB3855E}" destId="{9C0957DB-E7C2-4898-8DD4-3CB9CF7AC9F7}" srcOrd="0" destOrd="0" presId="urn:microsoft.com/office/officeart/2005/8/layout/radial1"/>
    <dgm:cxn modelId="{00026E06-EFA9-498D-9C69-A16707954504}" type="presOf" srcId="{2BA68D5E-8067-4765-B650-B2DDC37A6246}" destId="{B0753F3E-E9C4-423F-B491-C57F1980D3D9}" srcOrd="0" destOrd="0" presId="urn:microsoft.com/office/officeart/2005/8/layout/radial1"/>
    <dgm:cxn modelId="{2A19360C-AEDC-4C4F-83AB-A8152570BADA}" type="presOf" srcId="{C7DC3762-BA9C-4BCB-B408-BAB0F9AF3F4A}" destId="{12045107-3F93-4A83-838D-63654AAFF4EC}" srcOrd="0" destOrd="0" presId="urn:microsoft.com/office/officeart/2005/8/layout/radial1"/>
    <dgm:cxn modelId="{8D8BEBEE-69E1-48EE-A889-D554AC8D2C25}" type="presOf" srcId="{6FBE90F2-D646-4661-9101-B2D66F868C24}" destId="{4138F5BD-4F02-4797-8078-EA6749F6605C}" srcOrd="0" destOrd="0" presId="urn:microsoft.com/office/officeart/2005/8/layout/radial1"/>
    <dgm:cxn modelId="{00C9A40B-4371-440D-9569-28A65CF79BF5}" type="presOf" srcId="{6F856EB0-E76F-44C4-834D-E20F1D8870C3}" destId="{54568F26-F41F-42EC-BE04-5C82B9579382}" srcOrd="0" destOrd="0" presId="urn:microsoft.com/office/officeart/2005/8/layout/radial1"/>
    <dgm:cxn modelId="{ACCF46E5-8AF0-44FA-8760-27D6F625CD7E}" type="presOf" srcId="{2BA68D5E-8067-4765-B650-B2DDC37A6246}" destId="{BCF9898D-A3E9-4469-BB1F-798A1CE3EB3E}" srcOrd="1" destOrd="0" presId="urn:microsoft.com/office/officeart/2005/8/layout/radial1"/>
    <dgm:cxn modelId="{3A0BF112-BB70-436D-B4B4-4DDB7334C48D}" type="presOf" srcId="{EF7F27C9-B74A-4DD3-9748-DCC8C3F85983}" destId="{B6AFB07F-7452-4D85-AA8B-C4607609426A}" srcOrd="1" destOrd="0" presId="urn:microsoft.com/office/officeart/2005/8/layout/radial1"/>
    <dgm:cxn modelId="{1408E505-2003-4A60-81D2-2A2E6528A66E}" type="presOf" srcId="{9C0AAC0B-5998-48EB-A7B2-992B439601CD}" destId="{5474A8D8-433A-4305-BD7B-B675692655CA}" srcOrd="1" destOrd="0" presId="urn:microsoft.com/office/officeart/2005/8/layout/radial1"/>
    <dgm:cxn modelId="{3A60747A-5692-4D74-9F69-DB25114B8751}" srcId="{247BCE84-FA0F-46DA-BAB4-0C11FD405AF7}" destId="{C7DC3762-BA9C-4BCB-B408-BAB0F9AF3F4A}" srcOrd="3" destOrd="0" parTransId="{2BA68D5E-8067-4765-B650-B2DDC37A6246}" sibTransId="{773923BC-B7D7-4668-A55E-01276E25FBAD}"/>
    <dgm:cxn modelId="{9EAA0443-2D5E-4E1F-823B-AE68C8BDDF8B}" srcId="{C21E4CC0-3AB4-4900-88CA-456853C15573}" destId="{247BCE84-FA0F-46DA-BAB4-0C11FD405AF7}" srcOrd="0" destOrd="0" parTransId="{3A6270DC-797B-4150-8F92-AFFC8A7F6311}" sibTransId="{45AF16D5-92F9-49B1-9628-611760D96850}"/>
    <dgm:cxn modelId="{1F03C366-B88D-46E2-9807-1D25042F1D0A}" type="presOf" srcId="{9C0AAC0B-5998-48EB-A7B2-992B439601CD}" destId="{FBCA4861-0E2F-41CA-9964-B1B6A146DFBB}" srcOrd="0" destOrd="0" presId="urn:microsoft.com/office/officeart/2005/8/layout/radial1"/>
    <dgm:cxn modelId="{4B0C345A-6938-46FA-8AA7-BA13BE5322EE}" type="presOf" srcId="{247BCE84-FA0F-46DA-BAB4-0C11FD405AF7}" destId="{AF8F3B05-C9B6-4761-811D-CDB0077774EC}" srcOrd="0" destOrd="0" presId="urn:microsoft.com/office/officeart/2005/8/layout/radial1"/>
    <dgm:cxn modelId="{3957EF14-2910-442E-9C83-3067A1506C0B}" srcId="{247BCE84-FA0F-46DA-BAB4-0C11FD405AF7}" destId="{6F856EB0-E76F-44C4-834D-E20F1D8870C3}" srcOrd="1" destOrd="0" parTransId="{9C0AAC0B-5998-48EB-A7B2-992B439601CD}" sibTransId="{32C32BA8-017E-446D-8DAC-FFA242A61056}"/>
    <dgm:cxn modelId="{F78226F1-C740-4348-BB2A-EB1B9743ABD6}" srcId="{247BCE84-FA0F-46DA-BAB4-0C11FD405AF7}" destId="{38E56D9C-DDA6-4AF5-BB35-DAE41A6C6547}" srcOrd="0" destOrd="0" parTransId="{A00C0BED-E9C5-415C-B6E3-B395EAB3855E}" sibTransId="{010C1C41-D946-4AB8-8B52-F8010FC10D04}"/>
    <dgm:cxn modelId="{CD10B5C5-ED3C-430A-9E7D-E6A89C16ED28}" type="presParOf" srcId="{1905A982-5E6D-48E4-AD0D-99D60CB01DE8}" destId="{AF8F3B05-C9B6-4761-811D-CDB0077774EC}" srcOrd="0" destOrd="0" presId="urn:microsoft.com/office/officeart/2005/8/layout/radial1"/>
    <dgm:cxn modelId="{FF3BED00-B45A-4ADA-8A85-10318363A135}" type="presParOf" srcId="{1905A982-5E6D-48E4-AD0D-99D60CB01DE8}" destId="{9C0957DB-E7C2-4898-8DD4-3CB9CF7AC9F7}" srcOrd="1" destOrd="0" presId="urn:microsoft.com/office/officeart/2005/8/layout/radial1"/>
    <dgm:cxn modelId="{B341F522-9221-4A9E-BB2D-49F8A4577340}" type="presParOf" srcId="{9C0957DB-E7C2-4898-8DD4-3CB9CF7AC9F7}" destId="{C865B5B7-0A72-44C4-8DF9-3E87025CC772}" srcOrd="0" destOrd="0" presId="urn:microsoft.com/office/officeart/2005/8/layout/radial1"/>
    <dgm:cxn modelId="{3373DE6F-A55B-4DBE-9EF3-5D96CCDEE61D}" type="presParOf" srcId="{1905A982-5E6D-48E4-AD0D-99D60CB01DE8}" destId="{EC1C5166-1F81-4B10-8E6C-85D698E8AF0A}" srcOrd="2" destOrd="0" presId="urn:microsoft.com/office/officeart/2005/8/layout/radial1"/>
    <dgm:cxn modelId="{E63A6D7D-2290-4A03-A921-436B5A2085B7}" type="presParOf" srcId="{1905A982-5E6D-48E4-AD0D-99D60CB01DE8}" destId="{FBCA4861-0E2F-41CA-9964-B1B6A146DFBB}" srcOrd="3" destOrd="0" presId="urn:microsoft.com/office/officeart/2005/8/layout/radial1"/>
    <dgm:cxn modelId="{B5884FFE-5190-43EB-93E4-C54E514C5C0B}" type="presParOf" srcId="{FBCA4861-0E2F-41CA-9964-B1B6A146DFBB}" destId="{5474A8D8-433A-4305-BD7B-B675692655CA}" srcOrd="0" destOrd="0" presId="urn:microsoft.com/office/officeart/2005/8/layout/radial1"/>
    <dgm:cxn modelId="{E0B62B22-DFC7-4AE1-BC47-28EEA95DCC32}" type="presParOf" srcId="{1905A982-5E6D-48E4-AD0D-99D60CB01DE8}" destId="{54568F26-F41F-42EC-BE04-5C82B9579382}" srcOrd="4" destOrd="0" presId="urn:microsoft.com/office/officeart/2005/8/layout/radial1"/>
    <dgm:cxn modelId="{E05E5D5E-31EA-4F48-8E51-17133D450C22}" type="presParOf" srcId="{1905A982-5E6D-48E4-AD0D-99D60CB01DE8}" destId="{99A44BF4-BB12-44CB-B5A7-05DE759C3FB0}" srcOrd="5" destOrd="0" presId="urn:microsoft.com/office/officeart/2005/8/layout/radial1"/>
    <dgm:cxn modelId="{023C7D57-D1A5-4989-8AC6-2285BC3D2301}" type="presParOf" srcId="{99A44BF4-BB12-44CB-B5A7-05DE759C3FB0}" destId="{B6AFB07F-7452-4D85-AA8B-C4607609426A}" srcOrd="0" destOrd="0" presId="urn:microsoft.com/office/officeart/2005/8/layout/radial1"/>
    <dgm:cxn modelId="{15EE3D95-CC65-45D7-9BDE-8D045DC4C3DD}" type="presParOf" srcId="{1905A982-5E6D-48E4-AD0D-99D60CB01DE8}" destId="{4138F5BD-4F02-4797-8078-EA6749F6605C}" srcOrd="6" destOrd="0" presId="urn:microsoft.com/office/officeart/2005/8/layout/radial1"/>
    <dgm:cxn modelId="{D7BED873-9E7F-4C4E-BE05-79630DF0ECDA}" type="presParOf" srcId="{1905A982-5E6D-48E4-AD0D-99D60CB01DE8}" destId="{B0753F3E-E9C4-423F-B491-C57F1980D3D9}" srcOrd="7" destOrd="0" presId="urn:microsoft.com/office/officeart/2005/8/layout/radial1"/>
    <dgm:cxn modelId="{131FAB44-8F5B-4E2D-865E-748F08C9D653}" type="presParOf" srcId="{B0753F3E-E9C4-423F-B491-C57F1980D3D9}" destId="{BCF9898D-A3E9-4469-BB1F-798A1CE3EB3E}" srcOrd="0" destOrd="0" presId="urn:microsoft.com/office/officeart/2005/8/layout/radial1"/>
    <dgm:cxn modelId="{19ABEFCE-05ED-44FF-81F2-4AB5DB5949A6}" type="presParOf" srcId="{1905A982-5E6D-48E4-AD0D-99D60CB01DE8}" destId="{12045107-3F93-4A83-838D-63654AAFF4EC}" srcOrd="8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68803-47FF-4C22-929A-7F6EBD6F8D8A}">
      <dsp:nvSpPr>
        <dsp:cNvPr id="0" name=""/>
        <dsp:cNvSpPr/>
      </dsp:nvSpPr>
      <dsp:spPr>
        <a:xfrm>
          <a:off x="0" y="0"/>
          <a:ext cx="8147246" cy="11862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Os participantes possuem um entendimento claro e são aptos para explicar o uso desse passo, pois esse oferece uma avaliação das estratégias devido a factibilidade e possível impacto, permitindo ajustes de estratégias e priorizações a fim de melhorar a efetividade e a solidez</a:t>
          </a:r>
          <a:endParaRPr lang="de-DE" sz="2000" kern="1200" dirty="0"/>
        </a:p>
      </dsp:txBody>
      <dsp:txXfrm>
        <a:off x="57908" y="57908"/>
        <a:ext cx="8031430" cy="1070431"/>
      </dsp:txXfrm>
    </dsp:sp>
    <dsp:sp modelId="{64662308-E1D1-45C7-99C4-5B019D857827}">
      <dsp:nvSpPr>
        <dsp:cNvPr id="0" name=""/>
        <dsp:cNvSpPr/>
      </dsp:nvSpPr>
      <dsp:spPr>
        <a:xfrm>
          <a:off x="0" y="1182024"/>
          <a:ext cx="8147246" cy="11862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Além disso, a avaliação ajuda a evitar efeitos negativos pela implantação de estratégias que permanecem imprevistas sem as reflexões adequadas.</a:t>
          </a:r>
          <a:endParaRPr lang="de-DE" sz="2000" kern="1200" dirty="0"/>
        </a:p>
      </dsp:txBody>
      <dsp:txXfrm>
        <a:off x="57908" y="1239932"/>
        <a:ext cx="8031430" cy="1070431"/>
      </dsp:txXfrm>
    </dsp:sp>
    <dsp:sp modelId="{4C0BE445-4313-4274-A4B4-80374DDBE3B5}">
      <dsp:nvSpPr>
        <dsp:cNvPr id="0" name=""/>
        <dsp:cNvSpPr/>
      </dsp:nvSpPr>
      <dsp:spPr>
        <a:xfrm>
          <a:off x="0" y="2402542"/>
          <a:ext cx="8147246" cy="11862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Os participantes possuem o conhecimento e habilidade para guiarem a avaliação e priorização de estratégias existentes coletadas, devido a critérios e categorias para factibilidade e impactos potenciais, e colecionar os resultados em um formato apropriado (ex. tabela)</a:t>
          </a:r>
          <a:endParaRPr lang="de-DE" sz="2000" kern="1200" dirty="0"/>
        </a:p>
      </dsp:txBody>
      <dsp:txXfrm>
        <a:off x="57908" y="2460450"/>
        <a:ext cx="8031430" cy="1070431"/>
      </dsp:txXfrm>
    </dsp:sp>
    <dsp:sp modelId="{B2E55EBA-1E57-4066-8192-106675E84223}">
      <dsp:nvSpPr>
        <dsp:cNvPr id="0" name=""/>
        <dsp:cNvSpPr/>
      </dsp:nvSpPr>
      <dsp:spPr>
        <a:xfrm>
          <a:off x="0" y="3594880"/>
          <a:ext cx="8147246" cy="11862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Para o passo 21: Os participantes possuem uma compreensão clara e são aptos para explicar que esse passo é importante para antecipar da melhor forma possível a efetividade potencial e factibilidade das novas estratégias complementares.</a:t>
          </a:r>
          <a:endParaRPr lang="de-DE" sz="2000" kern="1200" dirty="0"/>
        </a:p>
      </dsp:txBody>
      <dsp:txXfrm>
        <a:off x="57908" y="3652788"/>
        <a:ext cx="8031430" cy="10704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F3B05-C9B6-4761-811D-CDB0077774EC}">
      <dsp:nvSpPr>
        <dsp:cNvPr id="0" name=""/>
        <dsp:cNvSpPr/>
      </dsp:nvSpPr>
      <dsp:spPr>
        <a:xfrm>
          <a:off x="1161128" y="1208705"/>
          <a:ext cx="2286255" cy="6003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tx1"/>
              </a:solidFill>
            </a:rPr>
            <a:t>Implantação</a:t>
          </a:r>
          <a:r>
            <a:rPr lang="en-US" sz="1400" b="1" kern="1200" dirty="0" smtClean="0">
              <a:solidFill>
                <a:schemeClr val="tx1"/>
              </a:solidFill>
            </a:rPr>
            <a:t> da </a:t>
          </a:r>
          <a:r>
            <a:rPr lang="en-US" sz="1400" b="1" kern="1200" dirty="0" err="1" smtClean="0">
              <a:solidFill>
                <a:schemeClr val="tx1"/>
              </a:solidFill>
            </a:rPr>
            <a:t>estratégia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495942" y="1296629"/>
        <a:ext cx="1616627" cy="424533"/>
      </dsp:txXfrm>
    </dsp:sp>
    <dsp:sp modelId="{9C0957DB-E7C2-4898-8DD4-3CB9CF7AC9F7}">
      <dsp:nvSpPr>
        <dsp:cNvPr id="0" name=""/>
        <dsp:cNvSpPr/>
      </dsp:nvSpPr>
      <dsp:spPr>
        <a:xfrm rot="13473054">
          <a:off x="1679609" y="1067443"/>
          <a:ext cx="385390" cy="32439"/>
        </a:xfrm>
        <a:custGeom>
          <a:avLst/>
          <a:gdLst/>
          <a:ahLst/>
          <a:cxnLst/>
          <a:rect l="0" t="0" r="0" b="0"/>
          <a:pathLst>
            <a:path>
              <a:moveTo>
                <a:pt x="0" y="16219"/>
              </a:moveTo>
              <a:lnTo>
                <a:pt x="385390" y="16219"/>
              </a:lnTo>
            </a:path>
          </a:pathLst>
        </a:custGeom>
        <a:noFill/>
        <a:ln w="2540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862669" y="1074028"/>
        <a:ext cx="19269" cy="19269"/>
      </dsp:txXfrm>
    </dsp:sp>
    <dsp:sp modelId="{EC1C5166-1F81-4B10-8E6C-85D698E8AF0A}">
      <dsp:nvSpPr>
        <dsp:cNvPr id="0" name=""/>
        <dsp:cNvSpPr/>
      </dsp:nvSpPr>
      <dsp:spPr>
        <a:xfrm>
          <a:off x="874415" y="93480"/>
          <a:ext cx="1004969" cy="10049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Tempo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1021589" y="240654"/>
        <a:ext cx="710621" cy="710621"/>
      </dsp:txXfrm>
    </dsp:sp>
    <dsp:sp modelId="{FBCA4861-0E2F-41CA-9964-B1B6A146DFBB}">
      <dsp:nvSpPr>
        <dsp:cNvPr id="0" name=""/>
        <dsp:cNvSpPr/>
      </dsp:nvSpPr>
      <dsp:spPr>
        <a:xfrm rot="18916578">
          <a:off x="2539762" y="1062814"/>
          <a:ext cx="397042" cy="32439"/>
        </a:xfrm>
        <a:custGeom>
          <a:avLst/>
          <a:gdLst/>
          <a:ahLst/>
          <a:cxnLst/>
          <a:rect l="0" t="0" r="0" b="0"/>
          <a:pathLst>
            <a:path>
              <a:moveTo>
                <a:pt x="0" y="16219"/>
              </a:moveTo>
              <a:lnTo>
                <a:pt x="397042" y="16219"/>
              </a:lnTo>
            </a:path>
          </a:pathLst>
        </a:custGeom>
        <a:noFill/>
        <a:ln w="2540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28357" y="1069108"/>
        <a:ext cx="19852" cy="19852"/>
      </dsp:txXfrm>
    </dsp:sp>
    <dsp:sp modelId="{54568F26-F41F-42EC-BE04-5C82B9579382}">
      <dsp:nvSpPr>
        <dsp:cNvPr id="0" name=""/>
        <dsp:cNvSpPr/>
      </dsp:nvSpPr>
      <dsp:spPr>
        <a:xfrm>
          <a:off x="2733869" y="83260"/>
          <a:ext cx="1004969" cy="10049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>
              <a:solidFill>
                <a:schemeClr val="tx1"/>
              </a:solidFill>
            </a:rPr>
            <a:t>Apoio</a:t>
          </a:r>
          <a:r>
            <a:rPr lang="en-US" sz="1000" b="1" kern="1200" dirty="0" smtClean="0">
              <a:solidFill>
                <a:schemeClr val="tx1"/>
              </a:solidFill>
            </a:rPr>
            <a:t> </a:t>
          </a:r>
          <a:r>
            <a:rPr lang="en-US" sz="1000" b="1" kern="1200" dirty="0" err="1" smtClean="0">
              <a:solidFill>
                <a:schemeClr val="tx1"/>
              </a:solidFill>
            </a:rPr>
            <a:t>financeiro</a:t>
          </a:r>
          <a:endParaRPr lang="en-US" sz="1000" b="1" kern="1200" dirty="0" smtClean="0">
            <a:solidFill>
              <a:schemeClr val="tx1"/>
            </a:solidFill>
          </a:endParaRPr>
        </a:p>
      </dsp:txBody>
      <dsp:txXfrm>
        <a:off x="2881043" y="230434"/>
        <a:ext cx="710621" cy="710621"/>
      </dsp:txXfrm>
    </dsp:sp>
    <dsp:sp modelId="{99A44BF4-BB12-44CB-B5A7-05DE759C3FB0}">
      <dsp:nvSpPr>
        <dsp:cNvPr id="0" name=""/>
        <dsp:cNvSpPr/>
      </dsp:nvSpPr>
      <dsp:spPr>
        <a:xfrm rot="2816100">
          <a:off x="2519840" y="1915274"/>
          <a:ext cx="358785" cy="32439"/>
        </a:xfrm>
        <a:custGeom>
          <a:avLst/>
          <a:gdLst/>
          <a:ahLst/>
          <a:cxnLst/>
          <a:rect l="0" t="0" r="0" b="0"/>
          <a:pathLst>
            <a:path>
              <a:moveTo>
                <a:pt x="0" y="16219"/>
              </a:moveTo>
              <a:lnTo>
                <a:pt x="358785" y="16219"/>
              </a:lnTo>
            </a:path>
          </a:pathLst>
        </a:custGeom>
        <a:noFill/>
        <a:ln w="2540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90263" y="1922525"/>
        <a:ext cx="17939" cy="17939"/>
      </dsp:txXfrm>
    </dsp:sp>
    <dsp:sp modelId="{4138F5BD-4F02-4797-8078-EA6749F6605C}">
      <dsp:nvSpPr>
        <dsp:cNvPr id="0" name=""/>
        <dsp:cNvSpPr/>
      </dsp:nvSpPr>
      <dsp:spPr>
        <a:xfrm>
          <a:off x="2662353" y="1927176"/>
          <a:ext cx="1004969" cy="10049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err="1" smtClean="0">
              <a:solidFill>
                <a:schemeClr val="tx1"/>
              </a:solidFill>
            </a:rPr>
            <a:t>Conhecimento</a:t>
          </a:r>
          <a:r>
            <a:rPr lang="en-US" sz="900" b="1" kern="1200" dirty="0" smtClean="0">
              <a:solidFill>
                <a:schemeClr val="tx1"/>
              </a:solidFill>
            </a:rPr>
            <a:t> </a:t>
          </a:r>
        </a:p>
      </dsp:txBody>
      <dsp:txXfrm>
        <a:off x="2809527" y="2074350"/>
        <a:ext cx="710621" cy="710621"/>
      </dsp:txXfrm>
    </dsp:sp>
    <dsp:sp modelId="{B0753F3E-E9C4-423F-B491-C57F1980D3D9}">
      <dsp:nvSpPr>
        <dsp:cNvPr id="0" name=""/>
        <dsp:cNvSpPr/>
      </dsp:nvSpPr>
      <dsp:spPr>
        <a:xfrm rot="8073459">
          <a:off x="1668093" y="1929861"/>
          <a:ext cx="411352" cy="32439"/>
        </a:xfrm>
        <a:custGeom>
          <a:avLst/>
          <a:gdLst/>
          <a:ahLst/>
          <a:cxnLst/>
          <a:rect l="0" t="0" r="0" b="0"/>
          <a:pathLst>
            <a:path>
              <a:moveTo>
                <a:pt x="0" y="16219"/>
              </a:moveTo>
              <a:lnTo>
                <a:pt x="411352" y="16219"/>
              </a:lnTo>
            </a:path>
          </a:pathLst>
        </a:custGeom>
        <a:noFill/>
        <a:ln w="2540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863485" y="1935797"/>
        <a:ext cx="20567" cy="20567"/>
      </dsp:txXfrm>
    </dsp:sp>
    <dsp:sp modelId="{12045107-3F93-4A83-838D-63654AAFF4EC}">
      <dsp:nvSpPr>
        <dsp:cNvPr id="0" name=""/>
        <dsp:cNvSpPr/>
      </dsp:nvSpPr>
      <dsp:spPr>
        <a:xfrm>
          <a:off x="874420" y="1948193"/>
          <a:ext cx="1004969" cy="10049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>
              <a:solidFill>
                <a:schemeClr val="tx1"/>
              </a:solidFill>
            </a:rPr>
            <a:t>Pessoal</a:t>
          </a:r>
          <a:r>
            <a:rPr lang="en-US" sz="1000" b="1" kern="1200" dirty="0" smtClean="0">
              <a:solidFill>
                <a:schemeClr val="tx1"/>
              </a:solidFill>
            </a:rPr>
            <a:t> </a:t>
          </a:r>
        </a:p>
      </dsp:txBody>
      <dsp:txXfrm>
        <a:off x="1021594" y="2095367"/>
        <a:ext cx="710621" cy="710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4853F-6AC4-4CBD-A471-414BE87BCDDC}" type="datetimeFigureOut">
              <a:rPr lang="en-GB" smtClean="0"/>
              <a:t>26/05/2015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6C3B8-4F73-4408-8F2E-82893D1C657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81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C3B8-4F73-4408-8F2E-82893D1C657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9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Pictures: </a:t>
            </a:r>
            <a:r>
              <a:rPr lang="en-GB" dirty="0" err="1" smtClean="0"/>
              <a:t>Prof.</a:t>
            </a:r>
            <a:r>
              <a:rPr lang="en-GB" dirty="0" smtClean="0"/>
              <a:t> </a:t>
            </a:r>
            <a:r>
              <a:rPr lang="en-GB" dirty="0" err="1" smtClean="0"/>
              <a:t>Dr.</a:t>
            </a:r>
            <a:r>
              <a:rPr lang="en-GB" dirty="0" smtClean="0"/>
              <a:t> Pierre </a:t>
            </a:r>
            <a:r>
              <a:rPr lang="en-GB" dirty="0" err="1" smtClean="0"/>
              <a:t>Ibisch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C3B8-4F73-4408-8F2E-82893D1C657B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742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Pictures: </a:t>
            </a:r>
            <a:r>
              <a:rPr lang="en-GB" dirty="0" err="1" smtClean="0"/>
              <a:t>Prof.</a:t>
            </a:r>
            <a:r>
              <a:rPr lang="en-GB" dirty="0" smtClean="0"/>
              <a:t> </a:t>
            </a:r>
            <a:r>
              <a:rPr lang="en-GB" dirty="0" err="1" smtClean="0"/>
              <a:t>Dr.</a:t>
            </a:r>
            <a:r>
              <a:rPr lang="en-GB" dirty="0" smtClean="0"/>
              <a:t> Pierre </a:t>
            </a:r>
            <a:r>
              <a:rPr lang="en-GB" dirty="0" err="1" smtClean="0"/>
              <a:t>Ibisch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C3B8-4F73-4408-8F2E-82893D1C657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742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Pictures: </a:t>
            </a:r>
            <a:r>
              <a:rPr lang="en-GB" dirty="0" err="1" smtClean="0"/>
              <a:t>Prof.</a:t>
            </a:r>
            <a:r>
              <a:rPr lang="en-GB" dirty="0" smtClean="0"/>
              <a:t> </a:t>
            </a:r>
            <a:r>
              <a:rPr lang="en-GB" dirty="0" err="1" smtClean="0"/>
              <a:t>Dr.</a:t>
            </a:r>
            <a:r>
              <a:rPr lang="en-GB" dirty="0" smtClean="0"/>
              <a:t> Pierre </a:t>
            </a:r>
            <a:r>
              <a:rPr lang="en-GB" dirty="0" err="1" smtClean="0"/>
              <a:t>Ibisch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C3B8-4F73-4408-8F2E-82893D1C657B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041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Pictures: </a:t>
            </a:r>
            <a:r>
              <a:rPr lang="en-GB" dirty="0" err="1" smtClean="0"/>
              <a:t>Prof.</a:t>
            </a:r>
            <a:r>
              <a:rPr lang="en-GB" dirty="0" smtClean="0"/>
              <a:t> </a:t>
            </a:r>
            <a:r>
              <a:rPr lang="en-GB" dirty="0" err="1" smtClean="0"/>
              <a:t>Dr.</a:t>
            </a:r>
            <a:r>
              <a:rPr lang="en-GB" dirty="0" smtClean="0"/>
              <a:t> Pierre </a:t>
            </a:r>
            <a:r>
              <a:rPr lang="en-GB" dirty="0" err="1" smtClean="0"/>
              <a:t>Ibisch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C3B8-4F73-4408-8F2E-82893D1C657B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631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Pictures: </a:t>
            </a:r>
            <a:r>
              <a:rPr lang="en-GB" dirty="0" err="1" smtClean="0"/>
              <a:t>Prof.</a:t>
            </a:r>
            <a:r>
              <a:rPr lang="en-GB" dirty="0" smtClean="0"/>
              <a:t> </a:t>
            </a:r>
            <a:r>
              <a:rPr lang="en-GB" dirty="0" err="1" smtClean="0"/>
              <a:t>Dr.</a:t>
            </a:r>
            <a:r>
              <a:rPr lang="en-GB" dirty="0" smtClean="0"/>
              <a:t> Pierre </a:t>
            </a:r>
            <a:r>
              <a:rPr lang="en-GB" dirty="0" err="1" smtClean="0"/>
              <a:t>Ibisch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C3B8-4F73-4408-8F2E-82893D1C657B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452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Pictures: </a:t>
            </a:r>
            <a:r>
              <a:rPr lang="en-GB" dirty="0" err="1" smtClean="0"/>
              <a:t>Prof.</a:t>
            </a:r>
            <a:r>
              <a:rPr lang="en-GB" dirty="0" smtClean="0"/>
              <a:t> </a:t>
            </a:r>
            <a:r>
              <a:rPr lang="en-GB" dirty="0" err="1" smtClean="0"/>
              <a:t>Dr.</a:t>
            </a:r>
            <a:r>
              <a:rPr lang="en-GB" dirty="0" smtClean="0"/>
              <a:t> Pierre </a:t>
            </a:r>
            <a:r>
              <a:rPr lang="en-GB" dirty="0" err="1" smtClean="0"/>
              <a:t>Ibisch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C3B8-4F73-4408-8F2E-82893D1C657B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76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Pictures: </a:t>
            </a:r>
            <a:r>
              <a:rPr lang="en-GB" dirty="0" err="1" smtClean="0"/>
              <a:t>Prof.</a:t>
            </a:r>
            <a:r>
              <a:rPr lang="en-GB" dirty="0" smtClean="0"/>
              <a:t> </a:t>
            </a:r>
            <a:r>
              <a:rPr lang="en-GB" dirty="0" err="1" smtClean="0"/>
              <a:t>Dr.</a:t>
            </a:r>
            <a:r>
              <a:rPr lang="en-GB" dirty="0" smtClean="0"/>
              <a:t> Pierre </a:t>
            </a:r>
            <a:r>
              <a:rPr lang="en-GB" dirty="0" err="1" smtClean="0"/>
              <a:t>Ibisch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C3B8-4F73-4408-8F2E-82893D1C657B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04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http://www.climateactionreserve.org/blog/2012/08/31/environmental-cartoons-by-joel-pett/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C3B8-4F73-4408-8F2E-82893D1C657B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91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CCA0-1DBA-4F9D-A610-6CDCE2826094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18. Assessment and prioritization of existing strategies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556792"/>
            <a:ext cx="375215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59632" y="2204864"/>
            <a:ext cx="3752156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20072" y="1556792"/>
            <a:ext cx="375374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220072" y="2204864"/>
            <a:ext cx="3753743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066A-2B80-4D6F-A018-A2E2490B7DF5}" type="datetime1">
              <a:rPr lang="de-DE" smtClean="0"/>
              <a:t>26.05.2015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18. Assessment and prioritization of existing strategies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39FD-07C5-45C3-A39C-0D9477E54FA0}" type="datetime1">
              <a:rPr lang="de-DE" smtClean="0"/>
              <a:t>26.05.2015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18. Assessment and prioritization of existing strategies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0BE5-5FBA-4843-B60A-F8552A1E5FAC}" type="datetime1">
              <a:rPr lang="de-DE" smtClean="0"/>
              <a:t>26.05.2015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18. Assessment and prioritization of existing strategies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DA86-A3AE-480D-9F50-22C0E00C2DF8}" type="datetime1">
              <a:rPr lang="de-DE" smtClean="0"/>
              <a:t>26.05.2015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18. Assessment and prioritization of existing strategies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DC36-A7CF-4C0C-9D90-9EFF41875954}" type="datetime1">
              <a:rPr lang="de-DE" smtClean="0"/>
              <a:t>26.05.2015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18. Assessment and prioritization of existing strategies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83FF-570E-47B2-94E2-64EE02C5EAA2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18. Assessment and prioritization of existing strategies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EB70-2A6F-46B3-8940-15FAEFAFED80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18. Assessment and prioritization of existing strategies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EE38-4E9A-45E1-BCB5-2AB4CB6E54BF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18. Assessment and prioritization of existing strategies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72C-1DCA-4D7F-B069-F442EF641018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18. Assessment and prioritization of existing strategies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256027" y="2642543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355931" y="1748812"/>
            <a:ext cx="377333" cy="327345"/>
            <a:chOff x="252905" y="1778908"/>
            <a:chExt cx="377333" cy="327345"/>
          </a:xfrm>
          <a:noFill/>
        </p:grpSpPr>
        <p:sp>
          <p:nvSpPr>
            <p:cNvPr id="9" name="Ellipse 8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rapezoid 9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ogen 10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uppieren 11"/>
          <p:cNvGrpSpPr/>
          <p:nvPr userDrawn="1"/>
        </p:nvGrpSpPr>
        <p:grpSpPr>
          <a:xfrm>
            <a:off x="339734" y="4018502"/>
            <a:ext cx="396070" cy="435203"/>
            <a:chOff x="201399" y="4006186"/>
            <a:chExt cx="396070" cy="435203"/>
          </a:xfrm>
          <a:noFill/>
        </p:grpSpPr>
        <p:sp>
          <p:nvSpPr>
            <p:cNvPr id="13" name="Form 12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orm 13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orm 14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16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" y="521955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290-0ED9-471A-B06B-888B20A41CDD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18. Assessment and prioritization of existing strategies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pic>
        <p:nvPicPr>
          <p:cNvPr id="17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pieren 17"/>
          <p:cNvGrpSpPr/>
          <p:nvPr userDrawn="1"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19" name="Form 1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 1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orm 2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2" name="Textfeld 21"/>
          <p:cNvSpPr txBox="1"/>
          <p:nvPr userDrawn="1"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uppieren 26"/>
          <p:cNvGrpSpPr/>
          <p:nvPr userDrawn="1"/>
        </p:nvGrpSpPr>
        <p:grpSpPr>
          <a:xfrm>
            <a:off x="355931" y="1748812"/>
            <a:ext cx="377333" cy="327345"/>
            <a:chOff x="252905" y="1778908"/>
            <a:chExt cx="377333" cy="327345"/>
          </a:xfrm>
          <a:noFill/>
        </p:grpSpPr>
        <p:sp>
          <p:nvSpPr>
            <p:cNvPr id="28" name="Ellipse 27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rapezoid 28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Bogen 29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BCF5-3351-4963-99B6-1A8B28BAFB8A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18. Assessment and prioritization of existing strategies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pic>
        <p:nvPicPr>
          <p:cNvPr id="7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 userDrawn="1"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9" name="Form 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 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 1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3" name="Gruppieren 12"/>
          <p:cNvGrpSpPr/>
          <p:nvPr userDrawn="1"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feld 16"/>
          <p:cNvSpPr txBox="1"/>
          <p:nvPr userDrawn="1"/>
        </p:nvSpPr>
        <p:spPr>
          <a:xfrm>
            <a:off x="256027" y="2642543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73C5B-9B2C-4703-A3DB-E4938FD8A25F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18. Assessment and prioritization of existing strategies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pic>
        <p:nvPicPr>
          <p:cNvPr id="7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 userDrawn="1"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uppieren 16"/>
          <p:cNvGrpSpPr/>
          <p:nvPr userDrawn="1"/>
        </p:nvGrpSpPr>
        <p:grpSpPr>
          <a:xfrm>
            <a:off x="339734" y="4018502"/>
            <a:ext cx="396070" cy="435203"/>
            <a:chOff x="201399" y="4006186"/>
            <a:chExt cx="396070" cy="435203"/>
          </a:xfrm>
          <a:noFill/>
        </p:grpSpPr>
        <p:sp>
          <p:nvSpPr>
            <p:cNvPr id="18" name="Form 17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orm 18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 19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3C0D-0452-4896-B7CE-92C4ADEEEC4A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18. Assessment and prioritization of existing strategies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9" name="Form 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 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 1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2" name="Textfeld 11"/>
          <p:cNvSpPr txBox="1"/>
          <p:nvPr userDrawn="1"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" y="521955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1F43-7518-435E-B34E-54652F910D2C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18. Assessment and prioritization of existing strategies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87624" y="1628800"/>
            <a:ext cx="3816424" cy="4525963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8064" y="1628800"/>
            <a:ext cx="3894584" cy="4525963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4A9E-86B9-4DE4-841F-A143461E265A}" type="datetime1">
              <a:rPr lang="de-DE" smtClean="0"/>
              <a:t>26.05.2015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18. Assessment and prioritization of existing strategies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7" b="11662"/>
          <a:stretch/>
        </p:blipFill>
        <p:spPr bwMode="auto">
          <a:xfrm rot="10800000">
            <a:off x="-11929" y="-1"/>
            <a:ext cx="9155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hteck 17"/>
          <p:cNvSpPr/>
          <p:nvPr userDrawn="1"/>
        </p:nvSpPr>
        <p:spPr>
          <a:xfrm>
            <a:off x="-11928" y="7289"/>
            <a:ext cx="9161722" cy="6858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C:\Users\cle483\Desktop\Centre for Econics\Logo centre.bmp"/>
          <p:cNvPicPr>
            <a:picLocks noChangeAspect="1" noChangeArrowheads="1"/>
          </p:cNvPicPr>
          <p:nvPr userDrawn="1"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85343"/>
            <a:ext cx="1295400" cy="91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cle483\Desktop\Centre for Econics\Logo MARISCO.jpg"/>
          <p:cNvPicPr>
            <a:picLocks noChangeAspect="1" noChangeArrowheads="1"/>
          </p:cNvPicPr>
          <p:nvPr userDrawn="1"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1718" y="342900"/>
            <a:ext cx="1172281" cy="91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929" y="-1"/>
            <a:ext cx="9161721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600200"/>
            <a:ext cx="742716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20" y="6515100"/>
            <a:ext cx="9258313" cy="35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-11927" y="6515100"/>
            <a:ext cx="55148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‹nº›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15616" y="6515100"/>
            <a:ext cx="1080120" cy="350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DB555C-B835-4AC5-B403-DF5CDF1EDD08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79912" y="6515100"/>
            <a:ext cx="5364087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18. Assessment and prioritization of existing strategies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Fotos_MARISCO Workshops + EDA\Colombia\Double workshops GOPA_Sept_Okt14\2nd workshop Bogota\DSC077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16" y="2262081"/>
            <a:ext cx="4235524" cy="282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el 18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936104"/>
          </a:xfrm>
        </p:spPr>
        <p:txBody>
          <a:bodyPr>
            <a:normAutofit fontScale="90000"/>
          </a:bodyPr>
          <a:lstStyle/>
          <a:p>
            <a:r>
              <a:rPr lang="pt-BR" dirty="0"/>
              <a:t>Avaliação e priorização das estratégias existentes </a:t>
            </a:r>
            <a:endParaRPr lang="en-GB" sz="4000" dirty="0"/>
          </a:p>
        </p:txBody>
      </p:sp>
      <p:sp>
        <p:nvSpPr>
          <p:cNvPr id="6" name="Textfeld 5"/>
          <p:cNvSpPr txBox="1"/>
          <p:nvPr/>
        </p:nvSpPr>
        <p:spPr>
          <a:xfrm>
            <a:off x="2496716" y="5085764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2014</a:t>
            </a:r>
            <a:endParaRPr lang="en-GB" sz="800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0" y="5229200"/>
            <a:ext cx="9144000" cy="1126976"/>
          </a:xfrm>
        </p:spPr>
        <p:txBody>
          <a:bodyPr>
            <a:normAutofit/>
          </a:bodyPr>
          <a:lstStyle/>
          <a:p>
            <a:r>
              <a:rPr lang="en-GB" sz="1800" dirty="0" err="1" smtClean="0">
                <a:solidFill>
                  <a:schemeClr val="tx1"/>
                </a:solidFill>
              </a:rPr>
              <a:t>Fase</a:t>
            </a:r>
            <a:r>
              <a:rPr lang="en-GB" sz="1800" dirty="0" smtClean="0">
                <a:solidFill>
                  <a:schemeClr val="tx1"/>
                </a:solidFill>
              </a:rPr>
              <a:t> III</a:t>
            </a:r>
          </a:p>
          <a:p>
            <a:r>
              <a:rPr lang="pt-BR" sz="1800" dirty="0">
                <a:solidFill>
                  <a:schemeClr val="tx1"/>
                </a:solidFill>
              </a:rPr>
              <a:t>Avaliação abrangente, priorização e formulação da </a:t>
            </a:r>
            <a:r>
              <a:rPr lang="pt-BR" sz="1800" dirty="0" smtClean="0">
                <a:solidFill>
                  <a:schemeClr val="tx1"/>
                </a:solidFill>
              </a:rPr>
              <a:t>estratégia</a:t>
            </a:r>
          </a:p>
          <a:p>
            <a:r>
              <a:rPr lang="en-GB" sz="1800" dirty="0" err="1" smtClean="0">
                <a:solidFill>
                  <a:schemeClr val="tx1"/>
                </a:solidFill>
              </a:rPr>
              <a:t>Passo</a:t>
            </a:r>
            <a:r>
              <a:rPr lang="en-GB" sz="1800" dirty="0" smtClean="0">
                <a:solidFill>
                  <a:schemeClr val="tx1"/>
                </a:solidFill>
              </a:rPr>
              <a:t> 18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2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514350" indent="-514350" algn="just">
              <a:buFont typeface="+mj-lt"/>
              <a:buAutoNum type="romanUcPeriod" startAt="2"/>
            </a:pPr>
            <a:r>
              <a:rPr lang="en-US" dirty="0" err="1" smtClean="0"/>
              <a:t>Impactos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857250" lvl="1" indent="-457200" algn="just">
              <a:buFont typeface="+mj-lt"/>
              <a:buAutoNum type="alphaLcParenR"/>
            </a:pPr>
            <a:r>
              <a:rPr lang="en-US" dirty="0" err="1" smtClean="0"/>
              <a:t>Geração</a:t>
            </a:r>
            <a:r>
              <a:rPr lang="en-US" dirty="0" smtClean="0"/>
              <a:t> de </a:t>
            </a:r>
            <a:r>
              <a:rPr lang="en-US" dirty="0" err="1" smtClean="0"/>
              <a:t>conflitos</a:t>
            </a:r>
            <a:r>
              <a:rPr lang="en-US" dirty="0" smtClean="0"/>
              <a:t> </a:t>
            </a:r>
            <a:r>
              <a:rPr lang="en-US" dirty="0" err="1" smtClean="0"/>
              <a:t>sociais</a:t>
            </a:r>
            <a:r>
              <a:rPr lang="en-US" dirty="0" smtClean="0"/>
              <a:t>, </a:t>
            </a:r>
            <a:r>
              <a:rPr lang="en-US" dirty="0" err="1" smtClean="0"/>
              <a:t>políticos</a:t>
            </a:r>
            <a:r>
              <a:rPr lang="en-US" dirty="0" smtClean="0"/>
              <a:t> e </a:t>
            </a:r>
            <a:r>
              <a:rPr lang="en-US" dirty="0" err="1" smtClean="0"/>
              <a:t>institucionais</a:t>
            </a:r>
            <a:endParaRPr lang="en-US" dirty="0"/>
          </a:p>
          <a:p>
            <a:pPr marL="857250" lvl="1" indent="-457200" algn="just">
              <a:buFont typeface="+mj-lt"/>
              <a:buAutoNum type="alphaLcParenR"/>
            </a:pPr>
            <a:r>
              <a:rPr lang="en-US" dirty="0" err="1" smtClean="0"/>
              <a:t>Geração</a:t>
            </a:r>
            <a:r>
              <a:rPr lang="en-US" dirty="0" smtClean="0"/>
              <a:t> de </a:t>
            </a:r>
            <a:r>
              <a:rPr lang="en-US" dirty="0" err="1" smtClean="0"/>
              <a:t>novos</a:t>
            </a:r>
            <a:r>
              <a:rPr lang="en-US" dirty="0" smtClean="0"/>
              <a:t> </a:t>
            </a:r>
            <a:r>
              <a:rPr lang="en-US" dirty="0" err="1" smtClean="0"/>
              <a:t>riscos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aumentam</a:t>
            </a:r>
            <a:r>
              <a:rPr lang="en-US" dirty="0" smtClean="0"/>
              <a:t> a </a:t>
            </a:r>
            <a:r>
              <a:rPr lang="en-US" dirty="0" err="1" smtClean="0"/>
              <a:t>vulnerabilidade</a:t>
            </a:r>
            <a:r>
              <a:rPr lang="en-US" dirty="0" smtClean="0"/>
              <a:t> dos </a:t>
            </a:r>
            <a:r>
              <a:rPr lang="en-US" dirty="0" err="1" smtClean="0"/>
              <a:t>objetos</a:t>
            </a:r>
            <a:r>
              <a:rPr lang="en-US" dirty="0" smtClean="0"/>
              <a:t> de </a:t>
            </a:r>
            <a:r>
              <a:rPr lang="en-US" dirty="0" err="1" smtClean="0"/>
              <a:t>conservação</a:t>
            </a:r>
            <a:endParaRPr lang="en-US" dirty="0"/>
          </a:p>
          <a:p>
            <a:pPr marL="857250" lvl="1" indent="-457200" algn="just">
              <a:buFont typeface="+mj-lt"/>
              <a:buAutoNum type="alphaLcParenR"/>
            </a:pPr>
            <a:r>
              <a:rPr lang="en-US" dirty="0" err="1" smtClean="0"/>
              <a:t>Sinergias</a:t>
            </a:r>
            <a:r>
              <a:rPr lang="en-US" dirty="0" smtClean="0"/>
              <a:t> com </a:t>
            </a:r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estratégias</a:t>
            </a:r>
            <a:endParaRPr lang="en-US" dirty="0"/>
          </a:p>
          <a:p>
            <a:pPr marL="857250" lvl="1" indent="-457200" algn="just">
              <a:buFont typeface="+mj-lt"/>
              <a:buAutoNum type="alphaLcParenR"/>
            </a:pPr>
            <a:r>
              <a:rPr lang="en-US" dirty="0" err="1" smtClean="0"/>
              <a:t>Conflitos</a:t>
            </a:r>
            <a:r>
              <a:rPr lang="en-US" dirty="0" smtClean="0"/>
              <a:t> com </a:t>
            </a:r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estratégias</a:t>
            </a:r>
            <a:endParaRPr lang="en-US" dirty="0"/>
          </a:p>
          <a:p>
            <a:pPr marL="857250" lvl="1" indent="-457200" algn="just">
              <a:buFont typeface="+mj-lt"/>
              <a:buAutoNum type="alphaLcParenR"/>
            </a:pPr>
            <a:r>
              <a:rPr lang="en-US" dirty="0" err="1" smtClean="0"/>
              <a:t>Eficácia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redução</a:t>
            </a:r>
            <a:r>
              <a:rPr lang="en-US" dirty="0" smtClean="0"/>
              <a:t> de </a:t>
            </a:r>
            <a:r>
              <a:rPr lang="en-US" dirty="0" err="1" smtClean="0"/>
              <a:t>ameaças</a:t>
            </a:r>
            <a:endParaRPr lang="en-US" dirty="0" smtClean="0"/>
          </a:p>
          <a:p>
            <a:pPr marL="857250" lvl="1" indent="-457200" algn="just">
              <a:buFont typeface="+mj-lt"/>
              <a:buAutoNum type="alphaLcParenR"/>
            </a:pPr>
            <a:r>
              <a:rPr lang="en-US" dirty="0" err="1" smtClean="0"/>
              <a:t>Incrementos</a:t>
            </a:r>
            <a:r>
              <a:rPr lang="en-US" dirty="0" smtClean="0"/>
              <a:t> </a:t>
            </a:r>
            <a:r>
              <a:rPr lang="en-US" dirty="0" err="1" smtClean="0"/>
              <a:t>diretos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funcionalidade</a:t>
            </a:r>
            <a:r>
              <a:rPr lang="en-US" dirty="0" smtClean="0"/>
              <a:t> da </a:t>
            </a:r>
            <a:r>
              <a:rPr lang="en-US" dirty="0" err="1" smtClean="0"/>
              <a:t>biodiversidade</a:t>
            </a:r>
            <a:endParaRPr lang="en-US" dirty="0"/>
          </a:p>
          <a:p>
            <a:pPr marL="857250" lvl="1" indent="-457200" algn="just">
              <a:buFont typeface="+mj-lt"/>
              <a:buAutoNum type="alphaLcParenR"/>
            </a:pPr>
            <a:r>
              <a:rPr lang="en-US" dirty="0" err="1" smtClean="0"/>
              <a:t>Nível</a:t>
            </a:r>
            <a:r>
              <a:rPr lang="en-US" dirty="0" smtClean="0"/>
              <a:t> de </a:t>
            </a:r>
            <a:r>
              <a:rPr lang="en-US" dirty="0" err="1" smtClean="0"/>
              <a:t>arrependimento</a:t>
            </a:r>
            <a:r>
              <a:rPr lang="en-US" dirty="0" smtClean="0"/>
              <a:t> </a:t>
            </a:r>
            <a:r>
              <a:rPr lang="en-US" dirty="0" err="1" smtClean="0"/>
              <a:t>pessoal</a:t>
            </a:r>
            <a:endParaRPr lang="en-US" dirty="0"/>
          </a:p>
          <a:p>
            <a:pPr marL="0" indent="0" algn="just">
              <a:buNone/>
            </a:pPr>
            <a:endParaRPr lang="en-GB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10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74738"/>
          </a:xfrm>
        </p:spPr>
        <p:txBody>
          <a:bodyPr/>
          <a:lstStyle/>
          <a:p>
            <a:r>
              <a:rPr lang="pt-BR" sz="3600" dirty="0"/>
              <a:t>Como </a:t>
            </a:r>
            <a:r>
              <a:rPr lang="pt-BR" sz="3600" dirty="0" smtClean="0"/>
              <a:t>as </a:t>
            </a:r>
            <a:r>
              <a:rPr lang="pt-BR" sz="3600" dirty="0"/>
              <a:t>estratégias </a:t>
            </a:r>
            <a:r>
              <a:rPr lang="pt-BR" sz="3600" dirty="0" smtClean="0"/>
              <a:t>existentes são avaliadas e priorizadas?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1450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000" b="1" dirty="0" smtClean="0"/>
              <a:t>1) O </a:t>
            </a:r>
            <a:r>
              <a:rPr lang="en-GB" sz="4000" b="1" dirty="0" err="1" smtClean="0"/>
              <a:t>processo</a:t>
            </a:r>
            <a:r>
              <a:rPr lang="en-GB" sz="4000" b="1" dirty="0" smtClean="0"/>
              <a:t> de </a:t>
            </a:r>
            <a:r>
              <a:rPr lang="en-GB" sz="4000" b="1" dirty="0" err="1" smtClean="0"/>
              <a:t>avaliação</a:t>
            </a:r>
            <a:r>
              <a:rPr lang="en-GB" sz="4000" b="1" dirty="0" smtClean="0"/>
              <a:t> e </a:t>
            </a:r>
            <a:r>
              <a:rPr lang="en-GB" sz="4000" b="1" dirty="0" err="1" smtClean="0"/>
              <a:t>priorização</a:t>
            </a:r>
            <a:r>
              <a:rPr lang="en-GB" sz="4000" b="1" dirty="0" smtClean="0"/>
              <a:t> das </a:t>
            </a:r>
            <a:r>
              <a:rPr lang="en-GB" sz="4000" b="1" dirty="0" err="1" smtClean="0"/>
              <a:t>estratégias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existentes</a:t>
            </a:r>
            <a:endParaRPr lang="en-GB" sz="4000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11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74738"/>
          </a:xfrm>
        </p:spPr>
        <p:txBody>
          <a:bodyPr/>
          <a:lstStyle/>
          <a:p>
            <a:r>
              <a:rPr lang="pt-BR" sz="3600" dirty="0"/>
              <a:t>Como </a:t>
            </a:r>
            <a:r>
              <a:rPr lang="pt-BR" sz="3600" dirty="0" smtClean="0"/>
              <a:t>as </a:t>
            </a:r>
            <a:r>
              <a:rPr lang="pt-BR" sz="3600" dirty="0"/>
              <a:t>estratégias </a:t>
            </a:r>
            <a:r>
              <a:rPr lang="pt-BR" sz="3600" dirty="0" smtClean="0"/>
              <a:t>existentes são avaliadas e priorizadas?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472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51620" y="1639341"/>
            <a:ext cx="7344816" cy="4525963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n-US" dirty="0" smtClean="0"/>
              <a:t>1.</a:t>
            </a:r>
          </a:p>
          <a:p>
            <a:pPr algn="just" fontAlgn="base"/>
            <a:r>
              <a:rPr lang="en-US" dirty="0" err="1" smtClean="0"/>
              <a:t>Alinhe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parede</a:t>
            </a:r>
            <a:r>
              <a:rPr lang="en-US" dirty="0" smtClean="0"/>
              <a:t> com </a:t>
            </a:r>
            <a:r>
              <a:rPr lang="en-US" dirty="0" err="1" smtClean="0"/>
              <a:t>aproximadamente</a:t>
            </a:r>
            <a:r>
              <a:rPr lang="en-US" dirty="0" smtClean="0"/>
              <a:t> 3m de </a:t>
            </a:r>
            <a:r>
              <a:rPr lang="en-US" dirty="0" err="1" smtClean="0"/>
              <a:t>altura</a:t>
            </a:r>
            <a:r>
              <a:rPr lang="en-US" dirty="0" smtClean="0"/>
              <a:t> x 3 m de </a:t>
            </a:r>
            <a:r>
              <a:rPr lang="en-US" dirty="0" err="1" smtClean="0"/>
              <a:t>largura</a:t>
            </a:r>
            <a:r>
              <a:rPr lang="en-US" dirty="0" smtClean="0"/>
              <a:t> com </a:t>
            </a:r>
            <a:r>
              <a:rPr lang="en-US" dirty="0" err="1" smtClean="0"/>
              <a:t>papel</a:t>
            </a:r>
            <a:r>
              <a:rPr lang="en-US" dirty="0" smtClean="0"/>
              <a:t> </a:t>
            </a:r>
            <a:r>
              <a:rPr lang="en-US" dirty="0" err="1" smtClean="0"/>
              <a:t>pardo</a:t>
            </a:r>
            <a:r>
              <a:rPr lang="en-US" dirty="0" smtClean="0"/>
              <a:t> </a:t>
            </a:r>
            <a:r>
              <a:rPr lang="en-US" dirty="0" err="1" smtClean="0"/>
              <a:t>marrom</a:t>
            </a:r>
            <a:r>
              <a:rPr lang="en-US" dirty="0" smtClean="0"/>
              <a:t> </a:t>
            </a:r>
            <a:r>
              <a:rPr lang="en-US" dirty="0" err="1" smtClean="0"/>
              <a:t>colado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torno</a:t>
            </a:r>
            <a:r>
              <a:rPr lang="en-US" dirty="0" smtClean="0"/>
              <a:t> das </a:t>
            </a:r>
            <a:r>
              <a:rPr lang="en-US" dirty="0" err="1" smtClean="0"/>
              <a:t>bordas</a:t>
            </a:r>
            <a:endParaRPr lang="en-US" dirty="0" smtClean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12</a:t>
            </a:fld>
            <a:endParaRPr lang="de-DE"/>
          </a:p>
        </p:txBody>
      </p:sp>
      <p:pic>
        <p:nvPicPr>
          <p:cNvPr id="1026" name="Picture 2" descr="G:\Fotos_MARISCO Workshops + EDA\Namibia ('15)\WS Tag 1\IMG_8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52936"/>
            <a:ext cx="496855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  <p:sp>
        <p:nvSpPr>
          <p:cNvPr id="9" name="Titel 9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74738"/>
          </a:xfrm>
        </p:spPr>
        <p:txBody>
          <a:bodyPr/>
          <a:lstStyle/>
          <a:p>
            <a:r>
              <a:rPr lang="pt-BR" sz="3600" dirty="0"/>
              <a:t>Como </a:t>
            </a:r>
            <a:r>
              <a:rPr lang="pt-BR" sz="3600" dirty="0" smtClean="0"/>
              <a:t>as </a:t>
            </a:r>
            <a:r>
              <a:rPr lang="pt-BR" sz="3600" dirty="0"/>
              <a:t>estratégias </a:t>
            </a:r>
            <a:r>
              <a:rPr lang="pt-BR" sz="3600" dirty="0" smtClean="0"/>
              <a:t>existentes são avaliadas e priorizadas?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8623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7310" y="1412776"/>
            <a:ext cx="7992888" cy="2116832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n-US" dirty="0" smtClean="0"/>
              <a:t>2.</a:t>
            </a:r>
          </a:p>
          <a:p>
            <a:pPr algn="just" fontAlgn="base"/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longo</a:t>
            </a:r>
            <a:r>
              <a:rPr lang="en-US" dirty="0" smtClean="0"/>
              <a:t> do topo, </a:t>
            </a:r>
            <a:r>
              <a:rPr lang="en-US" dirty="0" err="1" smtClean="0"/>
              <a:t>coloque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cartões</a:t>
            </a:r>
            <a:r>
              <a:rPr lang="en-US" dirty="0" smtClean="0"/>
              <a:t> com as </a:t>
            </a:r>
            <a:r>
              <a:rPr lang="en-US" dirty="0" err="1" smtClean="0"/>
              <a:t>categorias</a:t>
            </a:r>
            <a:r>
              <a:rPr lang="en-US" dirty="0" smtClean="0"/>
              <a:t> de </a:t>
            </a:r>
            <a:r>
              <a:rPr lang="en-US" dirty="0" err="1" smtClean="0"/>
              <a:t>classificação</a:t>
            </a:r>
            <a:r>
              <a:rPr lang="en-US" dirty="0" smtClean="0"/>
              <a:t> </a:t>
            </a:r>
            <a:r>
              <a:rPr lang="en-US" dirty="0" err="1" smtClean="0"/>
              <a:t>separadas</a:t>
            </a:r>
            <a:r>
              <a:rPr lang="en-US" dirty="0" smtClean="0"/>
              <a:t> </a:t>
            </a:r>
            <a:r>
              <a:rPr lang="en-US" dirty="0" err="1" smtClean="0"/>
              <a:t>igualmente</a:t>
            </a:r>
            <a:r>
              <a:rPr lang="en-US" dirty="0" smtClean="0"/>
              <a:t> e </a:t>
            </a:r>
            <a:r>
              <a:rPr lang="en-US" dirty="0" err="1" smtClean="0"/>
              <a:t>lateralmente</a:t>
            </a:r>
            <a:r>
              <a:rPr lang="en-US" dirty="0" smtClean="0"/>
              <a:t> </a:t>
            </a:r>
            <a:r>
              <a:rPr lang="en-US" dirty="0" err="1" smtClean="0"/>
              <a:t>espaçados</a:t>
            </a:r>
            <a:endParaRPr lang="en-US" dirty="0" smtClean="0"/>
          </a:p>
          <a:p>
            <a:pPr algn="just" fontAlgn="base"/>
            <a:r>
              <a:rPr lang="en-US" dirty="0" err="1" smtClean="0"/>
              <a:t>Deixe</a:t>
            </a:r>
            <a:r>
              <a:rPr lang="en-US" dirty="0" smtClean="0"/>
              <a:t> </a:t>
            </a:r>
            <a:r>
              <a:rPr lang="en-US" dirty="0" err="1" smtClean="0"/>
              <a:t>espaço</a:t>
            </a:r>
            <a:r>
              <a:rPr lang="en-US" dirty="0" smtClean="0"/>
              <a:t> </a:t>
            </a:r>
            <a:r>
              <a:rPr lang="en-US" dirty="0" err="1" smtClean="0"/>
              <a:t>depois</a:t>
            </a:r>
            <a:r>
              <a:rPr lang="en-US" dirty="0" smtClean="0"/>
              <a:t> da 3</a:t>
            </a:r>
            <a:r>
              <a:rPr lang="en-US" baseline="30000" dirty="0"/>
              <a:t>a</a:t>
            </a:r>
            <a:r>
              <a:rPr lang="en-US" dirty="0" smtClean="0"/>
              <a:t>, 4</a:t>
            </a:r>
            <a:r>
              <a:rPr lang="en-US" baseline="30000" dirty="0"/>
              <a:t>a</a:t>
            </a:r>
            <a:r>
              <a:rPr lang="en-US" dirty="0" smtClean="0"/>
              <a:t>, e 7a </a:t>
            </a:r>
            <a:r>
              <a:rPr lang="en-US" dirty="0" err="1" smtClean="0"/>
              <a:t>categorias</a:t>
            </a:r>
            <a:r>
              <a:rPr lang="en-US" dirty="0" smtClean="0"/>
              <a:t> para </a:t>
            </a:r>
            <a:r>
              <a:rPr lang="en-US" dirty="0" err="1" smtClean="0"/>
              <a:t>escrever</a:t>
            </a:r>
            <a:r>
              <a:rPr lang="en-US" dirty="0" smtClean="0"/>
              <a:t> (=“</a:t>
            </a:r>
            <a:r>
              <a:rPr lang="en-US" dirty="0" err="1" smtClean="0"/>
              <a:t>quais</a:t>
            </a:r>
            <a:r>
              <a:rPr lang="en-US" dirty="0" smtClean="0"/>
              <a:t>?”)</a:t>
            </a:r>
          </a:p>
          <a:p>
            <a:pPr algn="just" fontAlgn="base"/>
            <a:r>
              <a:rPr lang="en-US" dirty="0" err="1" smtClean="0"/>
              <a:t>Desenhe</a:t>
            </a:r>
            <a:r>
              <a:rPr lang="en-US" dirty="0" smtClean="0"/>
              <a:t> </a:t>
            </a:r>
            <a:r>
              <a:rPr lang="en-US" dirty="0" err="1" smtClean="0"/>
              <a:t>linhas</a:t>
            </a:r>
            <a:r>
              <a:rPr lang="en-US" dirty="0" smtClean="0"/>
              <a:t> </a:t>
            </a:r>
            <a:r>
              <a:rPr lang="en-US" dirty="0" err="1" smtClean="0"/>
              <a:t>verticais</a:t>
            </a:r>
            <a:r>
              <a:rPr lang="en-US" dirty="0" smtClean="0"/>
              <a:t> para </a:t>
            </a:r>
            <a:r>
              <a:rPr lang="en-US" dirty="0" err="1" smtClean="0"/>
              <a:t>uma</a:t>
            </a:r>
            <a:r>
              <a:rPr lang="en-US" dirty="0" smtClean="0"/>
              <a:t> grade entre as </a:t>
            </a:r>
            <a:r>
              <a:rPr lang="en-US" dirty="0" err="1" smtClean="0"/>
              <a:t>categorias</a:t>
            </a:r>
            <a:endParaRPr lang="en-US" dirty="0" smtClean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13</a:t>
            </a:fld>
            <a:endParaRPr lang="de-DE"/>
          </a:p>
        </p:txBody>
      </p:sp>
      <p:pic>
        <p:nvPicPr>
          <p:cNvPr id="8194" name="Picture 2" descr="G:\Fotos_MARISCO Workshops + EDA\Colombia\Double workshops GOPA_Sept_Okt14\2nd workshop Bogota\DSC076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t="8750" r="35104" b="3521"/>
          <a:stretch/>
        </p:blipFill>
        <p:spPr bwMode="auto">
          <a:xfrm>
            <a:off x="1328733" y="3356993"/>
            <a:ext cx="302724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28733" y="3356992"/>
            <a:ext cx="302724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55977" y="3164681"/>
            <a:ext cx="4788024" cy="369331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just"/>
            <a:r>
              <a:rPr lang="en-US" sz="1300" b="1" u="sng" dirty="0" smtClean="0"/>
              <a:t>Da </a:t>
            </a:r>
            <a:r>
              <a:rPr lang="en-US" sz="1300" b="1" u="sng" dirty="0" err="1" smtClean="0"/>
              <a:t>esquerda</a:t>
            </a:r>
            <a:r>
              <a:rPr lang="en-US" sz="1300" b="1" u="sng" dirty="0" smtClean="0"/>
              <a:t> para </a:t>
            </a:r>
            <a:r>
              <a:rPr lang="en-US" sz="1300" b="1" u="sng" dirty="0" err="1" smtClean="0"/>
              <a:t>direita</a:t>
            </a:r>
            <a:r>
              <a:rPr lang="en-US" sz="1300" b="1" u="sng" dirty="0" smtClean="0"/>
              <a:t>, </a:t>
            </a:r>
            <a:r>
              <a:rPr lang="en-US" sz="1300" b="1" u="sng" dirty="0" err="1" smtClean="0"/>
              <a:t>os</a:t>
            </a:r>
            <a:r>
              <a:rPr lang="en-US" sz="1300" b="1" u="sng" dirty="0" smtClean="0"/>
              <a:t> </a:t>
            </a:r>
            <a:r>
              <a:rPr lang="en-US" sz="1300" b="1" u="sng" dirty="0" err="1" smtClean="0"/>
              <a:t>cartões</a:t>
            </a:r>
            <a:r>
              <a:rPr lang="en-US" sz="1300" b="1" u="sng" dirty="0" smtClean="0"/>
              <a:t> </a:t>
            </a:r>
            <a:r>
              <a:rPr lang="en-US" sz="1300" b="1" u="sng" dirty="0" err="1" smtClean="0"/>
              <a:t>têm</a:t>
            </a:r>
            <a:endParaRPr lang="en-US" sz="1300" b="1" u="sng" dirty="0" smtClean="0"/>
          </a:p>
          <a:p>
            <a:pPr marL="285750" indent="-285750" algn="just">
              <a:buFont typeface="+mj-lt"/>
              <a:buAutoNum type="romanUcPeriod"/>
              <a:tabLst>
                <a:tab pos="1976438" algn="l"/>
              </a:tabLst>
            </a:pPr>
            <a:r>
              <a:rPr lang="en-US" sz="1300" dirty="0" err="1" smtClean="0"/>
              <a:t>Recursos</a:t>
            </a:r>
            <a:r>
              <a:rPr lang="en-US" sz="1300" dirty="0" smtClean="0"/>
              <a:t> </a:t>
            </a:r>
            <a:r>
              <a:rPr lang="en-US" sz="1300" dirty="0" err="1" smtClean="0"/>
              <a:t>necessários</a:t>
            </a:r>
            <a:endParaRPr lang="en-US" sz="1300" dirty="0"/>
          </a:p>
          <a:p>
            <a:pPr marL="285750" indent="-285750" algn="just">
              <a:buFont typeface="+mj-lt"/>
              <a:buAutoNum type="romanUcPeriod"/>
              <a:tabLst>
                <a:tab pos="1976438" algn="l"/>
              </a:tabLst>
            </a:pPr>
            <a:r>
              <a:rPr lang="en-US" sz="1300" dirty="0" err="1" smtClean="0"/>
              <a:t>Nível</a:t>
            </a:r>
            <a:r>
              <a:rPr lang="en-US" sz="1300" dirty="0" smtClean="0"/>
              <a:t> de </a:t>
            </a:r>
            <a:r>
              <a:rPr lang="en-US" sz="1300" dirty="0" err="1" smtClean="0"/>
              <a:t>aceitação</a:t>
            </a:r>
            <a:r>
              <a:rPr lang="en-US" sz="1300" dirty="0" smtClean="0"/>
              <a:t> dos </a:t>
            </a:r>
            <a:r>
              <a:rPr lang="en-US" sz="1300" dirty="0" err="1" smtClean="0"/>
              <a:t>atores</a:t>
            </a:r>
            <a:r>
              <a:rPr lang="en-US" sz="1300" dirty="0" smtClean="0"/>
              <a:t> </a:t>
            </a:r>
            <a:r>
              <a:rPr lang="en-US" sz="1300" dirty="0" err="1" smtClean="0"/>
              <a:t>relevantes</a:t>
            </a:r>
            <a:endParaRPr lang="en-US" sz="1300" dirty="0"/>
          </a:p>
          <a:p>
            <a:pPr marL="285750" indent="-285750" algn="just">
              <a:buFont typeface="+mj-lt"/>
              <a:buAutoNum type="romanUcPeriod"/>
              <a:tabLst>
                <a:tab pos="1976438" algn="l"/>
              </a:tabLst>
            </a:pPr>
            <a:r>
              <a:rPr lang="en-US" sz="1300" dirty="0" err="1" smtClean="0"/>
              <a:t>Probabilidade</a:t>
            </a:r>
            <a:r>
              <a:rPr lang="en-US" sz="1300" dirty="0" smtClean="0"/>
              <a:t> de </a:t>
            </a:r>
            <a:r>
              <a:rPr lang="en-US" sz="1300" dirty="0" err="1" smtClean="0"/>
              <a:t>beneficiar</a:t>
            </a:r>
            <a:r>
              <a:rPr lang="en-US" sz="1300" dirty="0" smtClean="0"/>
              <a:t>-se de </a:t>
            </a:r>
            <a:r>
              <a:rPr lang="en-US" sz="1300" dirty="0" err="1" smtClean="0"/>
              <a:t>fatores</a:t>
            </a:r>
            <a:r>
              <a:rPr lang="en-US" sz="1300" dirty="0" smtClean="0"/>
              <a:t> </a:t>
            </a:r>
            <a:r>
              <a:rPr lang="en-US" sz="1300" dirty="0" err="1" smtClean="0"/>
              <a:t>externos</a:t>
            </a:r>
            <a:endParaRPr lang="en-US" sz="1300" dirty="0" smtClean="0"/>
          </a:p>
          <a:p>
            <a:pPr marL="268288" lvl="1" indent="-93663" algn="just">
              <a:buFont typeface="+mj-lt"/>
              <a:buAutoNum type="romanLcPeriod"/>
              <a:tabLst>
                <a:tab pos="1976438" algn="l"/>
              </a:tabLst>
            </a:pPr>
            <a:r>
              <a:rPr lang="en-US" sz="1300" dirty="0" err="1" smtClean="0"/>
              <a:t>Quais</a:t>
            </a:r>
            <a:r>
              <a:rPr lang="en-US" sz="1300" dirty="0" smtClean="0"/>
              <a:t>? (</a:t>
            </a:r>
            <a:r>
              <a:rPr lang="en-US" sz="1300" dirty="0" err="1" smtClean="0"/>
              <a:t>Fatores</a:t>
            </a:r>
            <a:r>
              <a:rPr lang="en-US" sz="1300" dirty="0" smtClean="0"/>
              <a:t> </a:t>
            </a:r>
            <a:r>
              <a:rPr lang="en-US" sz="1300" dirty="0" err="1" smtClean="0"/>
              <a:t>que</a:t>
            </a:r>
            <a:r>
              <a:rPr lang="en-US" sz="1300" dirty="0" smtClean="0"/>
              <a:t> </a:t>
            </a:r>
            <a:r>
              <a:rPr lang="en-US" sz="1300" dirty="0" err="1" smtClean="0"/>
              <a:t>este</a:t>
            </a:r>
            <a:r>
              <a:rPr lang="en-US" sz="1300" dirty="0" smtClean="0"/>
              <a:t> </a:t>
            </a:r>
            <a:r>
              <a:rPr lang="en-US" sz="1300" dirty="0" err="1" smtClean="0"/>
              <a:t>pode</a:t>
            </a:r>
            <a:r>
              <a:rPr lang="en-US" sz="1300" dirty="0" smtClean="0"/>
              <a:t> </a:t>
            </a:r>
            <a:r>
              <a:rPr lang="en-US" sz="1300" dirty="0" err="1" smtClean="0"/>
              <a:t>beneficiar</a:t>
            </a:r>
            <a:r>
              <a:rPr lang="en-US" sz="1300" dirty="0" smtClean="0"/>
              <a:t>-se </a:t>
            </a:r>
            <a:r>
              <a:rPr lang="en-US" sz="1300" dirty="0" err="1" smtClean="0"/>
              <a:t>deveriam</a:t>
            </a:r>
            <a:r>
              <a:rPr lang="en-US" sz="1300" dirty="0" smtClean="0"/>
              <a:t> </a:t>
            </a:r>
            <a:r>
              <a:rPr lang="en-US" sz="1300" dirty="0" err="1" smtClean="0"/>
              <a:t>ser</a:t>
            </a:r>
            <a:r>
              <a:rPr lang="en-US" sz="1300" dirty="0" smtClean="0"/>
              <a:t> </a:t>
            </a:r>
            <a:r>
              <a:rPr lang="en-US" sz="1300" dirty="0" err="1" smtClean="0"/>
              <a:t>colocados</a:t>
            </a:r>
            <a:r>
              <a:rPr lang="en-US" sz="1300" dirty="0" smtClean="0"/>
              <a:t> </a:t>
            </a:r>
            <a:r>
              <a:rPr lang="en-US" sz="1300" dirty="0" err="1" smtClean="0"/>
              <a:t>aqui</a:t>
            </a:r>
            <a:r>
              <a:rPr lang="en-US" sz="1300" dirty="0" smtClean="0"/>
              <a:t>)</a:t>
            </a:r>
            <a:endParaRPr lang="en-US" sz="1300" dirty="0"/>
          </a:p>
          <a:p>
            <a:pPr marL="285750" indent="-285750" algn="just">
              <a:buFont typeface="+mj-lt"/>
              <a:buAutoNum type="romanUcPeriod"/>
              <a:tabLst>
                <a:tab pos="1976438" algn="l"/>
              </a:tabLst>
            </a:pPr>
            <a:r>
              <a:rPr lang="en-US" sz="1300" dirty="0" err="1" smtClean="0"/>
              <a:t>Probabilidade</a:t>
            </a:r>
            <a:r>
              <a:rPr lang="en-US" sz="1300" dirty="0" smtClean="0"/>
              <a:t> de </a:t>
            </a:r>
            <a:r>
              <a:rPr lang="en-US" sz="1300" dirty="0" err="1" smtClean="0"/>
              <a:t>recursos</a:t>
            </a:r>
            <a:r>
              <a:rPr lang="en-US" sz="1300" dirty="0" smtClean="0"/>
              <a:t> </a:t>
            </a:r>
            <a:r>
              <a:rPr lang="en-US" sz="1300" dirty="0" err="1" smtClean="0"/>
              <a:t>prejudiciais</a:t>
            </a:r>
            <a:endParaRPr lang="en-US" sz="1300" dirty="0" smtClean="0"/>
          </a:p>
          <a:p>
            <a:pPr marL="268288" lvl="1" indent="-93663" algn="just">
              <a:buFont typeface="+mj-lt"/>
              <a:buAutoNum type="romanLcPeriod"/>
              <a:tabLst>
                <a:tab pos="1976438" algn="l"/>
              </a:tabLst>
            </a:pPr>
            <a:r>
              <a:rPr lang="en-US" sz="1300" dirty="0" err="1" smtClean="0"/>
              <a:t>Quais</a:t>
            </a:r>
            <a:r>
              <a:rPr lang="en-US" sz="1300" dirty="0" smtClean="0"/>
              <a:t>? (</a:t>
            </a:r>
            <a:r>
              <a:rPr lang="en-US" sz="1300" dirty="0" err="1" smtClean="0"/>
              <a:t>riscos</a:t>
            </a:r>
            <a:r>
              <a:rPr lang="en-US" sz="1300" dirty="0" smtClean="0"/>
              <a:t> </a:t>
            </a:r>
            <a:r>
              <a:rPr lang="en-US" sz="1300" dirty="0" err="1" smtClean="0"/>
              <a:t>possíveis</a:t>
            </a:r>
            <a:r>
              <a:rPr lang="en-US" sz="1300" dirty="0" smtClean="0"/>
              <a:t> </a:t>
            </a:r>
            <a:r>
              <a:rPr lang="en-US" sz="1300" dirty="0" err="1" smtClean="0"/>
              <a:t>deveriam</a:t>
            </a:r>
            <a:r>
              <a:rPr lang="en-US" sz="1300" dirty="0" smtClean="0"/>
              <a:t> </a:t>
            </a:r>
            <a:r>
              <a:rPr lang="en-US" sz="1300" dirty="0" err="1" smtClean="0"/>
              <a:t>ser</a:t>
            </a:r>
            <a:r>
              <a:rPr lang="en-US" sz="1300" dirty="0" smtClean="0"/>
              <a:t> </a:t>
            </a:r>
            <a:r>
              <a:rPr lang="en-US" sz="1300" dirty="0" err="1" smtClean="0"/>
              <a:t>colocados</a:t>
            </a:r>
            <a:r>
              <a:rPr lang="en-US" sz="1300" dirty="0" smtClean="0"/>
              <a:t> </a:t>
            </a:r>
            <a:r>
              <a:rPr lang="en-US" sz="1300" dirty="0" err="1" smtClean="0"/>
              <a:t>aqui</a:t>
            </a:r>
            <a:r>
              <a:rPr lang="en-US" sz="1300" dirty="0" smtClean="0"/>
              <a:t>)</a:t>
            </a:r>
            <a:endParaRPr lang="en-US" sz="1300" dirty="0"/>
          </a:p>
          <a:p>
            <a:pPr marL="285750" indent="-285750" algn="just">
              <a:buFont typeface="+mj-lt"/>
              <a:buAutoNum type="romanUcPeriod"/>
              <a:tabLst>
                <a:tab pos="1976438" algn="l"/>
              </a:tabLst>
            </a:pPr>
            <a:r>
              <a:rPr lang="en-US" sz="1300" dirty="0" err="1" smtClean="0"/>
              <a:t>Adaptabilidade</a:t>
            </a:r>
            <a:r>
              <a:rPr lang="en-US" sz="1300" dirty="0" smtClean="0"/>
              <a:t>  </a:t>
            </a:r>
            <a:r>
              <a:rPr lang="en-US" sz="1300" dirty="0" err="1" smtClean="0"/>
              <a:t>às</a:t>
            </a:r>
            <a:r>
              <a:rPr lang="en-US" sz="1300" dirty="0" smtClean="0"/>
              <a:t> </a:t>
            </a:r>
            <a:r>
              <a:rPr lang="en-US" sz="1300" dirty="0" err="1" smtClean="0"/>
              <a:t>mudanças</a:t>
            </a:r>
            <a:endParaRPr lang="en-US" sz="1300" dirty="0"/>
          </a:p>
          <a:p>
            <a:pPr marL="285750" indent="-285750" algn="just">
              <a:buFont typeface="+mj-lt"/>
              <a:buAutoNum type="romanUcPeriod"/>
              <a:tabLst>
                <a:tab pos="1976438" algn="l"/>
              </a:tabLst>
            </a:pPr>
            <a:r>
              <a:rPr lang="en-US" sz="1300" dirty="0" err="1"/>
              <a:t>Geração</a:t>
            </a:r>
            <a:r>
              <a:rPr lang="en-US" sz="1300" dirty="0"/>
              <a:t> de </a:t>
            </a:r>
            <a:r>
              <a:rPr lang="en-US" sz="1300" dirty="0" err="1"/>
              <a:t>conflitos</a:t>
            </a:r>
            <a:r>
              <a:rPr lang="en-US" sz="1300" dirty="0"/>
              <a:t> </a:t>
            </a:r>
            <a:r>
              <a:rPr lang="en-US" sz="1300" dirty="0" err="1"/>
              <a:t>sociais</a:t>
            </a:r>
            <a:r>
              <a:rPr lang="en-US" sz="1300" dirty="0"/>
              <a:t>, </a:t>
            </a:r>
            <a:r>
              <a:rPr lang="en-US" sz="1300" dirty="0" err="1"/>
              <a:t>políticos</a:t>
            </a:r>
            <a:r>
              <a:rPr lang="en-US" sz="1300" dirty="0"/>
              <a:t> e </a:t>
            </a:r>
            <a:r>
              <a:rPr lang="en-US" sz="1300" dirty="0" err="1"/>
              <a:t>institucionais</a:t>
            </a:r>
            <a:endParaRPr lang="en-US" sz="1300" dirty="0"/>
          </a:p>
          <a:p>
            <a:pPr algn="just"/>
            <a:endParaRPr lang="en-US" sz="1300" dirty="0"/>
          </a:p>
          <a:p>
            <a:pPr marL="93663" algn="just"/>
            <a:r>
              <a:rPr lang="en-US" sz="1300" dirty="0" smtClean="0"/>
              <a:t>VII. </a:t>
            </a:r>
            <a:r>
              <a:rPr lang="en-US" sz="1300" dirty="0" err="1" smtClean="0"/>
              <a:t>Geração</a:t>
            </a:r>
            <a:r>
              <a:rPr lang="en-US" sz="1300" dirty="0" smtClean="0"/>
              <a:t> </a:t>
            </a:r>
            <a:r>
              <a:rPr lang="en-US" sz="1300" dirty="0"/>
              <a:t>de </a:t>
            </a:r>
            <a:r>
              <a:rPr lang="en-US" sz="1300" dirty="0" err="1"/>
              <a:t>novos</a:t>
            </a:r>
            <a:r>
              <a:rPr lang="en-US" sz="1300" dirty="0"/>
              <a:t> </a:t>
            </a:r>
            <a:r>
              <a:rPr lang="en-US" sz="1300" dirty="0" err="1"/>
              <a:t>riscos</a:t>
            </a:r>
            <a:r>
              <a:rPr lang="en-US" sz="1300" dirty="0"/>
              <a:t> </a:t>
            </a:r>
            <a:r>
              <a:rPr lang="en-US" sz="1300" dirty="0" err="1"/>
              <a:t>que</a:t>
            </a:r>
            <a:r>
              <a:rPr lang="en-US" sz="1300" dirty="0"/>
              <a:t> </a:t>
            </a:r>
            <a:r>
              <a:rPr lang="en-US" sz="1300" dirty="0" err="1"/>
              <a:t>aumentam</a:t>
            </a:r>
            <a:r>
              <a:rPr lang="en-US" sz="1300" dirty="0"/>
              <a:t> a </a:t>
            </a:r>
            <a:r>
              <a:rPr lang="en-US" sz="1300" dirty="0" err="1"/>
              <a:t>vulnerabilidade</a:t>
            </a:r>
            <a:r>
              <a:rPr lang="en-US" sz="1300" dirty="0"/>
              <a:t> dos </a:t>
            </a:r>
            <a:r>
              <a:rPr lang="en-US" sz="1300" dirty="0" err="1"/>
              <a:t>objetos</a:t>
            </a:r>
            <a:r>
              <a:rPr lang="en-US" sz="1300" dirty="0"/>
              <a:t> de </a:t>
            </a:r>
            <a:r>
              <a:rPr lang="en-US" sz="1300" dirty="0" err="1"/>
              <a:t>conservação</a:t>
            </a:r>
            <a:endParaRPr lang="en-US" sz="1300" dirty="0"/>
          </a:p>
          <a:p>
            <a:pPr marL="363538" lvl="2" indent="-95250" algn="just">
              <a:buFont typeface="+mj-lt"/>
              <a:buAutoNum type="romanLcPeriod"/>
            </a:pPr>
            <a:r>
              <a:rPr lang="en-US" sz="1300" dirty="0" err="1"/>
              <a:t>Quais</a:t>
            </a:r>
            <a:r>
              <a:rPr lang="en-US" sz="1300" dirty="0"/>
              <a:t>? </a:t>
            </a:r>
            <a:r>
              <a:rPr lang="en-US" sz="1300" dirty="0" smtClean="0"/>
              <a:t>(</a:t>
            </a:r>
            <a:r>
              <a:rPr lang="en-US" sz="1300" dirty="0" err="1" smtClean="0"/>
              <a:t>riscos</a:t>
            </a:r>
            <a:r>
              <a:rPr lang="en-US" sz="1300" dirty="0" smtClean="0"/>
              <a:t> </a:t>
            </a:r>
            <a:r>
              <a:rPr lang="en-US" sz="1300" dirty="0" err="1" smtClean="0"/>
              <a:t>possíveis</a:t>
            </a:r>
            <a:r>
              <a:rPr lang="en-US" sz="1300" dirty="0" smtClean="0"/>
              <a:t> </a:t>
            </a:r>
            <a:r>
              <a:rPr lang="en-US" sz="1300" dirty="0" err="1" smtClean="0"/>
              <a:t>deveriam</a:t>
            </a:r>
            <a:r>
              <a:rPr lang="en-US" sz="1300" dirty="0" smtClean="0"/>
              <a:t> </a:t>
            </a:r>
            <a:r>
              <a:rPr lang="en-US" sz="1300" dirty="0" err="1" smtClean="0"/>
              <a:t>ser</a:t>
            </a:r>
            <a:r>
              <a:rPr lang="en-US" sz="1300" dirty="0" smtClean="0"/>
              <a:t> </a:t>
            </a:r>
            <a:r>
              <a:rPr lang="en-US" sz="1300" dirty="0" err="1" smtClean="0"/>
              <a:t>colocados</a:t>
            </a:r>
            <a:r>
              <a:rPr lang="en-US" sz="1300" dirty="0" smtClean="0"/>
              <a:t> </a:t>
            </a:r>
            <a:r>
              <a:rPr lang="en-US" sz="1300" dirty="0" err="1" smtClean="0"/>
              <a:t>aqui</a:t>
            </a:r>
            <a:r>
              <a:rPr lang="en-US" sz="1300" dirty="0" smtClean="0"/>
              <a:t>)</a:t>
            </a:r>
            <a:endParaRPr lang="en-US" sz="1300" dirty="0"/>
          </a:p>
          <a:p>
            <a:pPr marL="93663" algn="just"/>
            <a:r>
              <a:rPr lang="en-US" sz="1300" dirty="0" smtClean="0"/>
              <a:t>VIII. </a:t>
            </a:r>
            <a:r>
              <a:rPr lang="en-US" sz="1300" dirty="0" err="1" smtClean="0"/>
              <a:t>Sinergias</a:t>
            </a:r>
            <a:r>
              <a:rPr lang="en-US" sz="1300" dirty="0" smtClean="0"/>
              <a:t> com </a:t>
            </a:r>
            <a:r>
              <a:rPr lang="en-US" sz="1300" dirty="0" err="1" smtClean="0"/>
              <a:t>outras</a:t>
            </a:r>
            <a:r>
              <a:rPr lang="en-US" sz="1300" dirty="0" smtClean="0"/>
              <a:t> </a:t>
            </a:r>
            <a:r>
              <a:rPr lang="en-US" sz="1300" dirty="0" err="1" smtClean="0"/>
              <a:t>estratégias</a:t>
            </a:r>
            <a:endParaRPr lang="en-US" sz="1300" dirty="0"/>
          </a:p>
          <a:p>
            <a:pPr marL="93663" algn="just"/>
            <a:r>
              <a:rPr lang="en-US" sz="1300" dirty="0" smtClean="0"/>
              <a:t>IX. </a:t>
            </a:r>
            <a:r>
              <a:rPr lang="en-US" sz="1300" dirty="0" err="1" smtClean="0"/>
              <a:t>Conflitos</a:t>
            </a:r>
            <a:r>
              <a:rPr lang="en-US" sz="1300" dirty="0" smtClean="0"/>
              <a:t> com </a:t>
            </a:r>
            <a:r>
              <a:rPr lang="en-US" sz="1300" dirty="0" err="1" smtClean="0"/>
              <a:t>outras</a:t>
            </a:r>
            <a:r>
              <a:rPr lang="en-US" sz="1300" dirty="0" smtClean="0"/>
              <a:t> </a:t>
            </a:r>
            <a:r>
              <a:rPr lang="en-US" sz="1300" dirty="0" err="1" smtClean="0"/>
              <a:t>estratégias</a:t>
            </a:r>
            <a:endParaRPr lang="en-US" sz="1300" dirty="0"/>
          </a:p>
          <a:p>
            <a:pPr marL="93663" algn="just"/>
            <a:r>
              <a:rPr lang="en-US" sz="1300" dirty="0" smtClean="0"/>
              <a:t>X. </a:t>
            </a:r>
            <a:r>
              <a:rPr lang="en-US" sz="1300" dirty="0" err="1" smtClean="0"/>
              <a:t>Eficácia</a:t>
            </a:r>
            <a:r>
              <a:rPr lang="en-US" sz="1300" dirty="0" smtClean="0"/>
              <a:t> </a:t>
            </a:r>
            <a:r>
              <a:rPr lang="en-US" sz="1300" dirty="0" err="1" smtClean="0"/>
              <a:t>na</a:t>
            </a:r>
            <a:r>
              <a:rPr lang="en-US" sz="1300" dirty="0" smtClean="0"/>
              <a:t> </a:t>
            </a:r>
            <a:r>
              <a:rPr lang="en-US" sz="1300" dirty="0" err="1" smtClean="0"/>
              <a:t>redução</a:t>
            </a:r>
            <a:r>
              <a:rPr lang="en-US" sz="1300" dirty="0" smtClean="0"/>
              <a:t> de </a:t>
            </a:r>
            <a:r>
              <a:rPr lang="en-US" sz="1300" dirty="0" err="1" smtClean="0"/>
              <a:t>ameaças</a:t>
            </a:r>
            <a:endParaRPr lang="en-US" sz="1300" dirty="0"/>
          </a:p>
          <a:p>
            <a:pPr marL="93663" algn="just"/>
            <a:r>
              <a:rPr lang="en-US" sz="1300" dirty="0" smtClean="0"/>
              <a:t>XI. </a:t>
            </a:r>
            <a:r>
              <a:rPr lang="en-US" sz="1300" dirty="0" err="1" smtClean="0"/>
              <a:t>Incrementos</a:t>
            </a:r>
            <a:r>
              <a:rPr lang="en-US" sz="1300" dirty="0" smtClean="0"/>
              <a:t> </a:t>
            </a:r>
            <a:r>
              <a:rPr lang="en-US" sz="1300" dirty="0" err="1" smtClean="0"/>
              <a:t>diretos</a:t>
            </a:r>
            <a:r>
              <a:rPr lang="en-US" sz="1300" dirty="0" smtClean="0"/>
              <a:t> </a:t>
            </a:r>
            <a:r>
              <a:rPr lang="en-US" sz="1300" dirty="0" err="1" smtClean="0"/>
              <a:t>na</a:t>
            </a:r>
            <a:r>
              <a:rPr lang="en-US" sz="1300" dirty="0" smtClean="0"/>
              <a:t> </a:t>
            </a:r>
            <a:r>
              <a:rPr lang="en-US" sz="1300" dirty="0" err="1" smtClean="0"/>
              <a:t>funcionalidade</a:t>
            </a:r>
            <a:r>
              <a:rPr lang="en-US" sz="1300" dirty="0" smtClean="0"/>
              <a:t> da </a:t>
            </a:r>
            <a:r>
              <a:rPr lang="en-US" sz="1300" dirty="0" err="1" smtClean="0"/>
              <a:t>biodiversidade</a:t>
            </a:r>
            <a:endParaRPr lang="en-US" sz="1300" dirty="0" smtClean="0"/>
          </a:p>
          <a:p>
            <a:pPr marL="493713" indent="-400050" algn="just">
              <a:buAutoNum type="romanUcPeriod" startAt="11"/>
            </a:pPr>
            <a:r>
              <a:rPr lang="en-US" sz="1300" dirty="0" err="1" smtClean="0"/>
              <a:t>Nível</a:t>
            </a:r>
            <a:r>
              <a:rPr lang="en-US" sz="1300" dirty="0" smtClean="0"/>
              <a:t> de </a:t>
            </a:r>
            <a:r>
              <a:rPr lang="en-US" sz="1300" dirty="0" err="1" smtClean="0"/>
              <a:t>arrependimento</a:t>
            </a:r>
            <a:r>
              <a:rPr lang="en-US" sz="1300" dirty="0" smtClean="0"/>
              <a:t> </a:t>
            </a:r>
            <a:r>
              <a:rPr lang="en-US" sz="1300" dirty="0" err="1" smtClean="0"/>
              <a:t>pessoal</a:t>
            </a:r>
            <a:endParaRPr lang="en-US" sz="1300" dirty="0"/>
          </a:p>
          <a:p>
            <a:pPr marL="342900" indent="-342900" algn="just">
              <a:buAutoNum type="romanUcPeriod"/>
            </a:pPr>
            <a:endParaRPr lang="en-US" sz="1300" dirty="0"/>
          </a:p>
        </p:txBody>
      </p:sp>
      <p:sp>
        <p:nvSpPr>
          <p:cNvPr id="9" name="Textfeld 5"/>
          <p:cNvSpPr txBox="1"/>
          <p:nvPr/>
        </p:nvSpPr>
        <p:spPr>
          <a:xfrm>
            <a:off x="1259632" y="6354000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2014</a:t>
            </a:r>
            <a:endParaRPr lang="en-GB" sz="800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  <p:sp>
        <p:nvSpPr>
          <p:cNvPr id="12" name="Titel 9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74738"/>
          </a:xfrm>
        </p:spPr>
        <p:txBody>
          <a:bodyPr/>
          <a:lstStyle/>
          <a:p>
            <a:r>
              <a:rPr lang="pt-BR" sz="3600" dirty="0"/>
              <a:t>Como </a:t>
            </a:r>
            <a:r>
              <a:rPr lang="pt-BR" sz="3600" dirty="0" smtClean="0"/>
              <a:t>as </a:t>
            </a:r>
            <a:r>
              <a:rPr lang="pt-BR" sz="3600" dirty="0"/>
              <a:t>estratégias </a:t>
            </a:r>
            <a:r>
              <a:rPr lang="pt-BR" sz="3600" dirty="0" smtClean="0"/>
              <a:t>existentes são avaliadas e priorizadas?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205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636" y="1484784"/>
            <a:ext cx="7560839" cy="4525963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n-US" dirty="0" smtClean="0"/>
              <a:t>3.</a:t>
            </a:r>
          </a:p>
          <a:p>
            <a:r>
              <a:rPr lang="pt-BR" dirty="0"/>
              <a:t>Ao longo do lado esquerdo, escreva e insira cartões com as estratégias </a:t>
            </a:r>
            <a:r>
              <a:rPr lang="pt-BR" dirty="0" smtClean="0"/>
              <a:t>que </a:t>
            </a:r>
            <a:r>
              <a:rPr lang="pt-BR" dirty="0"/>
              <a:t>deveriam ser analisados</a:t>
            </a:r>
            <a:endParaRPr lang="de-DE" dirty="0"/>
          </a:p>
          <a:p>
            <a:r>
              <a:rPr lang="pt-BR" dirty="0"/>
              <a:t>Abaixo de cada estratégia, complemente a grade com linhas horizontais entre as estratégias</a:t>
            </a:r>
            <a:endParaRPr lang="de-DE" dirty="0"/>
          </a:p>
          <a:p>
            <a:pPr marL="457200" indent="-457200" algn="just" fontAlgn="base">
              <a:buFont typeface="+mj-lt"/>
              <a:buAutoNum type="arabicPeriod" startAt="3"/>
            </a:pPr>
            <a:endParaRPr lang="en-US" dirty="0" smtClean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14</a:t>
            </a:fld>
            <a:endParaRPr lang="de-DE"/>
          </a:p>
        </p:txBody>
      </p:sp>
      <p:pic>
        <p:nvPicPr>
          <p:cNvPr id="6" name="Picture 2" descr="G:\Fotos_MARISCO Workshops + EDA\Georgien\von Christoph\Workshop II\4 day\Georgien_Marisco-Workshop II_day 4_cn_280115_01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9" t="2322" r="30938" b="10999"/>
          <a:stretch/>
        </p:blipFill>
        <p:spPr bwMode="auto">
          <a:xfrm>
            <a:off x="1724375" y="3284984"/>
            <a:ext cx="335168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12842" y="3065564"/>
            <a:ext cx="413115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Estratégias existentes e complementares (Passo 21) podem ser analisadas em dois passos separados, ou juntos (como ilustrado aqui)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Lembre-se que cartões hexagonais amarelo-escuro representam estratégias existentes enquanto cartões hexagonais amarelo-claro representam estratégias complementares</a:t>
            </a:r>
            <a:endParaRPr lang="de-DE" sz="2000" dirty="0"/>
          </a:p>
        </p:txBody>
      </p:sp>
      <p:sp>
        <p:nvSpPr>
          <p:cNvPr id="8" name="Textfeld 5"/>
          <p:cNvSpPr txBox="1"/>
          <p:nvPr/>
        </p:nvSpPr>
        <p:spPr>
          <a:xfrm>
            <a:off x="1619672" y="6309320"/>
            <a:ext cx="1512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Christina Lehmann 2015</a:t>
            </a:r>
            <a:endParaRPr lang="en-GB" sz="800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  <p:sp>
        <p:nvSpPr>
          <p:cNvPr id="11" name="Titel 9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74738"/>
          </a:xfrm>
        </p:spPr>
        <p:txBody>
          <a:bodyPr/>
          <a:lstStyle/>
          <a:p>
            <a:r>
              <a:rPr lang="pt-BR" sz="3600" dirty="0"/>
              <a:t>Como </a:t>
            </a:r>
            <a:r>
              <a:rPr lang="pt-BR" sz="3600" dirty="0" smtClean="0"/>
              <a:t>as </a:t>
            </a:r>
            <a:r>
              <a:rPr lang="pt-BR" sz="3600" dirty="0"/>
              <a:t>estratégias </a:t>
            </a:r>
            <a:r>
              <a:rPr lang="pt-BR" sz="3600" dirty="0" smtClean="0"/>
              <a:t>existentes são avaliadas e priorizadas?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6408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600200"/>
            <a:ext cx="7632847" cy="4525963"/>
          </a:xfrm>
        </p:spPr>
        <p:txBody>
          <a:bodyPr>
            <a:normAutofit fontScale="92500" lnSpcReduction="10000"/>
          </a:bodyPr>
          <a:lstStyle/>
          <a:p>
            <a:pPr marL="0" indent="0" algn="just" fontAlgn="base">
              <a:buNone/>
            </a:pPr>
            <a:r>
              <a:rPr lang="en-US" dirty="0" smtClean="0"/>
              <a:t>4.</a:t>
            </a:r>
          </a:p>
          <a:p>
            <a:r>
              <a:rPr lang="pt-BR" dirty="0"/>
              <a:t>Comece uma discussão crítica entre os participantes</a:t>
            </a:r>
            <a:endParaRPr lang="de-DE" dirty="0"/>
          </a:p>
          <a:p>
            <a:r>
              <a:rPr lang="pt-BR" dirty="0"/>
              <a:t>Para analisar o impacto, comece por perguntar o que poderia causar às estratégias para gerar impactos diferentes do que aqueles desejados</a:t>
            </a:r>
            <a:endParaRPr lang="de-DE" dirty="0"/>
          </a:p>
          <a:p>
            <a:pPr marL="1169988" lvl="2" indent="-369888" algn="just" fontAlgn="base">
              <a:buNone/>
            </a:pPr>
            <a:r>
              <a:rPr lang="en-US" dirty="0" smtClean="0"/>
              <a:t>→ </a:t>
            </a:r>
            <a:r>
              <a:rPr lang="pt-BR" dirty="0"/>
              <a:t>Aplique os princípios da </a:t>
            </a:r>
            <a:r>
              <a:rPr lang="pt-BR" b="1" dirty="0"/>
              <a:t>Lei de Murphy</a:t>
            </a:r>
            <a:r>
              <a:rPr lang="pt-BR" dirty="0"/>
              <a:t>: Assuma que tudo que pode dar errado, vai dar errado</a:t>
            </a:r>
            <a:endParaRPr lang="de-DE" dirty="0"/>
          </a:p>
          <a:p>
            <a:pPr marL="1169988" lvl="2" indent="-369888" algn="just" fontAlgn="base">
              <a:buNone/>
            </a:pPr>
            <a:endParaRPr lang="en-US" dirty="0"/>
          </a:p>
          <a:p>
            <a:pPr marL="0" indent="0" algn="just" fontAlgn="base">
              <a:buNone/>
            </a:pPr>
            <a:r>
              <a:rPr lang="en-US" dirty="0" smtClean="0"/>
              <a:t>5.</a:t>
            </a:r>
          </a:p>
          <a:p>
            <a:r>
              <a:rPr lang="pt-BR" dirty="0"/>
              <a:t>Desenvolva os priores cenários possíveis de consequências indesejáveis dentro da área de manejo</a:t>
            </a:r>
            <a:endParaRPr lang="de-DE" dirty="0"/>
          </a:p>
          <a:p>
            <a:pPr marL="1169988" lvl="2" indent="-363538" algn="just" fontAlgn="base">
              <a:buNone/>
            </a:pPr>
            <a:r>
              <a:rPr lang="en-US" dirty="0" smtClean="0"/>
              <a:t>→  </a:t>
            </a:r>
            <a:r>
              <a:rPr lang="pt-BR" dirty="0"/>
              <a:t>Em vez </a:t>
            </a:r>
            <a:r>
              <a:rPr lang="pt-BR" dirty="0" smtClean="0"/>
              <a:t>de ser pessimista e </a:t>
            </a:r>
            <a:r>
              <a:rPr lang="pt-BR" b="1" dirty="0"/>
              <a:t>prever </a:t>
            </a:r>
            <a:r>
              <a:rPr lang="pt-BR" dirty="0"/>
              <a:t>e </a:t>
            </a:r>
            <a:r>
              <a:rPr lang="pt-BR" b="1" dirty="0"/>
              <a:t>preparar para o pior</a:t>
            </a:r>
            <a:r>
              <a:rPr lang="pt-BR" dirty="0"/>
              <a:t> </a:t>
            </a:r>
            <a:r>
              <a:rPr lang="pt-BR" dirty="0" smtClean="0"/>
              <a:t>desde o </a:t>
            </a:r>
            <a:r>
              <a:rPr lang="pt-BR" dirty="0"/>
              <a:t>começo do que entender impactos negativos depois de estratégias </a:t>
            </a:r>
            <a:r>
              <a:rPr lang="pt-BR" dirty="0" smtClean="0"/>
              <a:t>já terem sido implementadas</a:t>
            </a:r>
            <a:endParaRPr lang="en-US" dirty="0"/>
          </a:p>
          <a:p>
            <a:pPr marL="1169988" lvl="2" indent="-363538" algn="just" fontAlgn="base">
              <a:buNone/>
            </a:pPr>
            <a:r>
              <a:rPr lang="en-US" dirty="0" smtClean="0"/>
              <a:t>→  </a:t>
            </a:r>
            <a:r>
              <a:rPr lang="pt-BR" dirty="0"/>
              <a:t>Mudá-los resultaria na perda de tempo e recursos</a:t>
            </a:r>
            <a:endParaRPr lang="de-DE" dirty="0"/>
          </a:p>
          <a:p>
            <a:pPr marL="1169988" lvl="2" indent="-363538" algn="just" fontAlgn="base">
              <a:buNone/>
            </a:pPr>
            <a:endParaRPr lang="en-US" dirty="0"/>
          </a:p>
          <a:p>
            <a:pPr marL="457200" indent="-457200" algn="just" fontAlgn="base">
              <a:buFont typeface="+mj-lt"/>
              <a:buAutoNum type="arabicPeriod" startAt="4"/>
            </a:pPr>
            <a:endParaRPr lang="en-US" dirty="0"/>
          </a:p>
          <a:p>
            <a:pPr marL="457200" indent="-457200" algn="just">
              <a:buFont typeface="+mj-lt"/>
              <a:buAutoNum type="arabicPeriod" startAt="4"/>
            </a:pPr>
            <a:endParaRPr lang="en-US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15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  <p:sp>
        <p:nvSpPr>
          <p:cNvPr id="8" name="Titel 9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74738"/>
          </a:xfrm>
        </p:spPr>
        <p:txBody>
          <a:bodyPr/>
          <a:lstStyle/>
          <a:p>
            <a:r>
              <a:rPr lang="pt-BR" sz="3600" dirty="0"/>
              <a:t>Como </a:t>
            </a:r>
            <a:r>
              <a:rPr lang="pt-BR" sz="3600" dirty="0" smtClean="0"/>
              <a:t>as </a:t>
            </a:r>
            <a:r>
              <a:rPr lang="pt-BR" sz="3600" dirty="0"/>
              <a:t>estratégias </a:t>
            </a:r>
            <a:r>
              <a:rPr lang="pt-BR" sz="3600" dirty="0" smtClean="0"/>
              <a:t>existentes são avaliadas e priorizadas?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1105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600200"/>
            <a:ext cx="7416823" cy="4525963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n-US" dirty="0" smtClean="0"/>
              <a:t>6.</a:t>
            </a:r>
          </a:p>
          <a:p>
            <a:r>
              <a:rPr lang="pt-BR" dirty="0"/>
              <a:t>Usando esses cenários como uma linha de base, classifique cada estratégia de acordo com as categorias descridas posteriormente</a:t>
            </a:r>
            <a:endParaRPr lang="de-DE" dirty="0"/>
          </a:p>
          <a:p>
            <a:pPr marL="0" indent="0" algn="just" fontAlgn="base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457200" indent="-457200" algn="just" fontAlgn="base">
              <a:buFont typeface="+mj-lt"/>
              <a:buAutoNum type="arabicPeriod" startAt="6"/>
            </a:pPr>
            <a:endParaRPr lang="en-US" dirty="0"/>
          </a:p>
          <a:p>
            <a:pPr marL="457200" indent="-457200" algn="just">
              <a:buFont typeface="+mj-lt"/>
              <a:buAutoNum type="arabicPeriod" startAt="6"/>
            </a:pPr>
            <a:endParaRPr lang="en-US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16</a:t>
            </a:fld>
            <a:endParaRPr lang="de-DE"/>
          </a:p>
        </p:txBody>
      </p:sp>
      <p:pic>
        <p:nvPicPr>
          <p:cNvPr id="9218" name="Picture 2" descr="G:\Fotos_MARISCO Workshops + EDA\Colombia\Double workshops GOPA_Sept_Okt14\2nd workshop Bogota\DSC076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08920"/>
            <a:ext cx="4860032" cy="324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9862" y="2708920"/>
            <a:ext cx="29000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Útil: Tenha uma mesa com os critérios de classificação  a mão para que os participantes possam se basear (Manual MARISCO: p. 149-152)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Versões impressas para distribuição são úteis</a:t>
            </a:r>
            <a:endParaRPr lang="de-DE" sz="2000" dirty="0"/>
          </a:p>
        </p:txBody>
      </p:sp>
      <p:sp>
        <p:nvSpPr>
          <p:cNvPr id="8" name="Textfeld 5"/>
          <p:cNvSpPr txBox="1"/>
          <p:nvPr/>
        </p:nvSpPr>
        <p:spPr>
          <a:xfrm>
            <a:off x="4139952" y="5949280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2014</a:t>
            </a:r>
            <a:endParaRPr lang="en-GB" sz="800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  <p:sp>
        <p:nvSpPr>
          <p:cNvPr id="11" name="Titel 9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74738"/>
          </a:xfrm>
        </p:spPr>
        <p:txBody>
          <a:bodyPr/>
          <a:lstStyle/>
          <a:p>
            <a:r>
              <a:rPr lang="pt-BR" sz="3600" dirty="0"/>
              <a:t>Como </a:t>
            </a:r>
            <a:r>
              <a:rPr lang="pt-BR" sz="3600" dirty="0" smtClean="0"/>
              <a:t>as </a:t>
            </a:r>
            <a:r>
              <a:rPr lang="pt-BR" sz="3600" dirty="0"/>
              <a:t>estratégias </a:t>
            </a:r>
            <a:r>
              <a:rPr lang="pt-BR" sz="3600" dirty="0" smtClean="0"/>
              <a:t>existentes são avaliadas e priorizadas?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2846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600201"/>
            <a:ext cx="7704855" cy="1180728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en-US" dirty="0" smtClean="0"/>
              <a:t>7.</a:t>
            </a:r>
          </a:p>
          <a:p>
            <a:pPr algn="just" fontAlgn="base"/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caixas</a:t>
            </a:r>
            <a:r>
              <a:rPr lang="en-US" dirty="0" smtClean="0"/>
              <a:t>, </a:t>
            </a:r>
            <a:r>
              <a:rPr lang="en-US" dirty="0" err="1" smtClean="0"/>
              <a:t>aplique</a:t>
            </a:r>
            <a:r>
              <a:rPr lang="en-US" dirty="0"/>
              <a:t> </a:t>
            </a:r>
            <a:r>
              <a:rPr lang="en-US" dirty="0" err="1" smtClean="0"/>
              <a:t>apropriadamente</a:t>
            </a:r>
            <a:r>
              <a:rPr lang="en-US" dirty="0" smtClean="0"/>
              <a:t> </a:t>
            </a:r>
            <a:r>
              <a:rPr lang="en-US" dirty="0" err="1" smtClean="0"/>
              <a:t>adesivos</a:t>
            </a:r>
            <a:r>
              <a:rPr lang="en-US" dirty="0" smtClean="0"/>
              <a:t> </a:t>
            </a:r>
            <a:r>
              <a:rPr lang="en-US" dirty="0" err="1" smtClean="0"/>
              <a:t>coloridos</a:t>
            </a:r>
            <a:r>
              <a:rPr lang="en-US" dirty="0" smtClean="0"/>
              <a:t> </a:t>
            </a:r>
            <a:r>
              <a:rPr lang="en-US" dirty="0" err="1" smtClean="0"/>
              <a:t>correspondente</a:t>
            </a:r>
            <a:r>
              <a:rPr lang="en-US" dirty="0" smtClean="0"/>
              <a:t> com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categoria</a:t>
            </a:r>
            <a:endParaRPr lang="en-US" dirty="0" smtClean="0"/>
          </a:p>
          <a:p>
            <a:pPr algn="just" fontAlgn="base"/>
            <a:r>
              <a:rPr lang="en-US" dirty="0" err="1" smtClean="0"/>
              <a:t>Repita</a:t>
            </a:r>
            <a:r>
              <a:rPr lang="en-US" dirty="0" smtClean="0"/>
              <a:t> com </a:t>
            </a:r>
            <a:r>
              <a:rPr lang="en-US" dirty="0" err="1" smtClean="0"/>
              <a:t>todas</a:t>
            </a:r>
            <a:r>
              <a:rPr lang="en-US" dirty="0" smtClean="0"/>
              <a:t> as </a:t>
            </a:r>
            <a:r>
              <a:rPr lang="en-US" dirty="0" err="1" smtClean="0"/>
              <a:t>estratégias</a:t>
            </a:r>
            <a:endParaRPr lang="en-US" dirty="0"/>
          </a:p>
          <a:p>
            <a:pPr marL="457200" indent="-457200" algn="just" fontAlgn="base">
              <a:buFont typeface="+mj-lt"/>
              <a:buAutoNum type="arabicPeriod" startAt="7"/>
            </a:pPr>
            <a:endParaRPr lang="en-US" dirty="0"/>
          </a:p>
          <a:p>
            <a:pPr marL="457200" indent="-457200" algn="just">
              <a:buFont typeface="+mj-lt"/>
              <a:buAutoNum type="arabicPeriod" startAt="7"/>
            </a:pPr>
            <a:endParaRPr lang="en-US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17</a:t>
            </a:fld>
            <a:endParaRPr lang="de-DE"/>
          </a:p>
        </p:txBody>
      </p:sp>
      <p:pic>
        <p:nvPicPr>
          <p:cNvPr id="6" name="Picture 2" descr="G:\Fotos_MARISCO Workshops + EDA\Georgien\Von Tina\WS 2\IMG_69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t="7032" r="46305" b="40519"/>
          <a:stretch/>
        </p:blipFill>
        <p:spPr bwMode="auto">
          <a:xfrm>
            <a:off x="1353427" y="3012460"/>
            <a:ext cx="4082670" cy="322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94125" y="3068960"/>
            <a:ext cx="33263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 smtClean="0"/>
              <a:t>Isso</a:t>
            </a:r>
            <a:r>
              <a:rPr lang="en-US" sz="2000" dirty="0" smtClean="0"/>
              <a:t> é </a:t>
            </a:r>
            <a:r>
              <a:rPr lang="en-US" sz="2000" dirty="0" err="1" smtClean="0"/>
              <a:t>apenas</a:t>
            </a:r>
            <a:r>
              <a:rPr lang="en-US" sz="2000" dirty="0" smtClean="0"/>
              <a:t> </a:t>
            </a:r>
            <a:r>
              <a:rPr lang="en-US" sz="2000" dirty="0" err="1" smtClean="0"/>
              <a:t>uma</a:t>
            </a:r>
            <a:r>
              <a:rPr lang="en-US" sz="2000" dirty="0" smtClean="0"/>
              <a:t> </a:t>
            </a:r>
            <a:r>
              <a:rPr lang="en-US" sz="2000" dirty="0" err="1" smtClean="0"/>
              <a:t>discussão</a:t>
            </a:r>
            <a:r>
              <a:rPr lang="en-US" sz="2000" dirty="0" smtClean="0"/>
              <a:t> </a:t>
            </a:r>
            <a:r>
              <a:rPr lang="en-US" sz="2000" dirty="0" err="1" smtClean="0"/>
              <a:t>preliminar</a:t>
            </a:r>
            <a:endParaRPr lang="en-US" sz="2000" dirty="0" smtClean="0"/>
          </a:p>
          <a:p>
            <a:pPr marL="712788" indent="-444500" algn="just"/>
            <a:r>
              <a:rPr lang="en-US" sz="2000" dirty="0" smtClean="0"/>
              <a:t>→ </a:t>
            </a:r>
            <a:r>
              <a:rPr lang="en-US" sz="2000" dirty="0" err="1" smtClean="0"/>
              <a:t>Onde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recursos</a:t>
            </a:r>
            <a:r>
              <a:rPr lang="en-US" sz="2000" dirty="0" smtClean="0"/>
              <a:t> </a:t>
            </a:r>
            <a:r>
              <a:rPr lang="en-US" sz="2000" dirty="0" err="1" smtClean="0"/>
              <a:t>são</a:t>
            </a:r>
            <a:r>
              <a:rPr lang="en-US" sz="2000" dirty="0" smtClean="0"/>
              <a:t> </a:t>
            </a:r>
            <a:r>
              <a:rPr lang="en-US" sz="2000" dirty="0" err="1" smtClean="0"/>
              <a:t>disponíveis</a:t>
            </a:r>
            <a:r>
              <a:rPr lang="en-US" sz="2000" dirty="0" smtClean="0"/>
              <a:t>, as </a:t>
            </a:r>
            <a:r>
              <a:rPr lang="en-US" sz="2000" dirty="0" err="1" smtClean="0"/>
              <a:t>análises</a:t>
            </a:r>
            <a:r>
              <a:rPr lang="en-US" sz="2000" dirty="0" smtClean="0"/>
              <a:t> </a:t>
            </a:r>
            <a:r>
              <a:rPr lang="en-US" sz="2000" dirty="0" err="1" smtClean="0"/>
              <a:t>deveriam</a:t>
            </a:r>
            <a:r>
              <a:rPr lang="en-US" sz="2000" dirty="0" smtClean="0"/>
              <a:t> </a:t>
            </a:r>
            <a:r>
              <a:rPr lang="en-US" sz="2000" dirty="0" err="1" smtClean="0"/>
              <a:t>ser</a:t>
            </a:r>
            <a:r>
              <a:rPr lang="en-US" sz="2000" dirty="0" smtClean="0"/>
              <a:t> </a:t>
            </a:r>
            <a:r>
              <a:rPr lang="en-US" sz="2000" dirty="0" err="1" smtClean="0"/>
              <a:t>feitas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295399" y="6229248"/>
            <a:ext cx="13019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800" dirty="0"/>
              <a:t>© Christina Lehmann </a:t>
            </a:r>
            <a:r>
              <a:rPr lang="en-GB" sz="800" dirty="0" smtClean="0"/>
              <a:t>2015</a:t>
            </a:r>
            <a:endParaRPr lang="en-GB" sz="800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  <p:sp>
        <p:nvSpPr>
          <p:cNvPr id="11" name="Titel 9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74738"/>
          </a:xfrm>
        </p:spPr>
        <p:txBody>
          <a:bodyPr/>
          <a:lstStyle/>
          <a:p>
            <a:r>
              <a:rPr lang="pt-BR" sz="3600" dirty="0"/>
              <a:t>Como </a:t>
            </a:r>
            <a:r>
              <a:rPr lang="pt-BR" sz="3600" dirty="0" smtClean="0"/>
              <a:t>as </a:t>
            </a:r>
            <a:r>
              <a:rPr lang="pt-BR" sz="3600" dirty="0"/>
              <a:t>estratégias </a:t>
            </a:r>
            <a:r>
              <a:rPr lang="pt-BR" sz="3600" dirty="0" smtClean="0"/>
              <a:t>existentes são avaliadas e priorizadas?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270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3079" y="1268760"/>
            <a:ext cx="8280921" cy="1396751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en-US" dirty="0" smtClean="0"/>
              <a:t>8.</a:t>
            </a:r>
          </a:p>
          <a:p>
            <a:r>
              <a:rPr lang="pt-BR" dirty="0"/>
              <a:t>Na coluna direita, adicione juntos os valores resultantes das análises: </a:t>
            </a:r>
            <a:r>
              <a:rPr lang="pt-BR" dirty="0">
                <a:solidFill>
                  <a:srgbClr val="FF0000"/>
                </a:solidFill>
              </a:rPr>
              <a:t>Vermelho = 1</a:t>
            </a:r>
            <a:r>
              <a:rPr lang="pt-BR" dirty="0"/>
              <a:t>, </a:t>
            </a:r>
            <a:r>
              <a:rPr lang="pt-BR" dirty="0">
                <a:solidFill>
                  <a:srgbClr val="FFC000"/>
                </a:solidFill>
              </a:rPr>
              <a:t>Amarelo = 2</a:t>
            </a:r>
            <a:r>
              <a:rPr lang="pt-BR" dirty="0"/>
              <a:t>, </a:t>
            </a:r>
            <a:r>
              <a:rPr lang="pt-BR" dirty="0">
                <a:solidFill>
                  <a:srgbClr val="92D050"/>
                </a:solidFill>
              </a:rPr>
              <a:t>Verde Claro = 3</a:t>
            </a:r>
            <a:r>
              <a:rPr lang="pt-BR" dirty="0"/>
              <a:t>, </a:t>
            </a:r>
            <a:r>
              <a:rPr lang="pt-BR" dirty="0">
                <a:solidFill>
                  <a:srgbClr val="00B050"/>
                </a:solidFill>
              </a:rPr>
              <a:t>Verde escuro = 4</a:t>
            </a:r>
            <a:endParaRPr lang="de-DE" dirty="0">
              <a:solidFill>
                <a:srgbClr val="00B050"/>
              </a:solidFill>
            </a:endParaRPr>
          </a:p>
          <a:p>
            <a:r>
              <a:rPr lang="pt-BR" dirty="0"/>
              <a:t>As estratégias com as classificações mais altas tendem a ser as “melhores” estratégias</a:t>
            </a:r>
            <a:endParaRPr lang="de-DE" dirty="0"/>
          </a:p>
          <a:p>
            <a:pPr marL="0" indent="0" algn="just" fontAlgn="base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endParaRPr lang="en-US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18</a:t>
            </a:fld>
            <a:endParaRPr lang="de-DE"/>
          </a:p>
        </p:txBody>
      </p:sp>
      <p:pic>
        <p:nvPicPr>
          <p:cNvPr id="11266" name="Picture 2" descr="G:\Fotos_MARISCO Workshops + EDA\Colombia\Double workshops GOPA_Sept_Okt14\2nd workshop Bogota\DSC077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" r="10937"/>
          <a:stretch/>
        </p:blipFill>
        <p:spPr bwMode="auto">
          <a:xfrm>
            <a:off x="1403648" y="3055288"/>
            <a:ext cx="4032448" cy="326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60032" y="3055287"/>
            <a:ext cx="576064" cy="32510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84726" y="2708920"/>
            <a:ext cx="3659273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900" dirty="0"/>
              <a:t>Apenas porque a estratégia possui uma baixa pontuação, não significa que não é uma estratégia importante</a:t>
            </a:r>
            <a:endParaRPr lang="de-DE" sz="1900" dirty="0"/>
          </a:p>
          <a:p>
            <a:pPr marL="538163" indent="-269875" algn="just"/>
            <a:r>
              <a:rPr lang="en-US" sz="1900" dirty="0" smtClean="0"/>
              <a:t>→ </a:t>
            </a:r>
            <a:r>
              <a:rPr lang="pt-BR" sz="1900" dirty="0"/>
              <a:t>Algumas estratégias cruciais estarão classificadas em baixas </a:t>
            </a:r>
            <a:r>
              <a:rPr lang="pt-BR" sz="1900" dirty="0" smtClean="0"/>
              <a:t>posições</a:t>
            </a:r>
            <a:endParaRPr lang="en-US" sz="19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900" dirty="0"/>
              <a:t>Considere como estratégias com baixas pontuações podem ser alteradas/implementadas juntas com estratégias complementares para melhorarem suas classificações</a:t>
            </a:r>
            <a:endParaRPr lang="de-DE" sz="1900" dirty="0"/>
          </a:p>
        </p:txBody>
      </p:sp>
      <p:sp>
        <p:nvSpPr>
          <p:cNvPr id="9" name="Textfeld 5"/>
          <p:cNvSpPr txBox="1"/>
          <p:nvPr/>
        </p:nvSpPr>
        <p:spPr>
          <a:xfrm>
            <a:off x="1331640" y="6306376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2014</a:t>
            </a:r>
            <a:endParaRPr lang="en-GB" sz="800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  <p:sp>
        <p:nvSpPr>
          <p:cNvPr id="12" name="Titel 9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74738"/>
          </a:xfrm>
        </p:spPr>
        <p:txBody>
          <a:bodyPr/>
          <a:lstStyle/>
          <a:p>
            <a:r>
              <a:rPr lang="pt-BR" sz="3600" dirty="0"/>
              <a:t>Como </a:t>
            </a:r>
            <a:r>
              <a:rPr lang="pt-BR" sz="3600" dirty="0" smtClean="0"/>
              <a:t>as </a:t>
            </a:r>
            <a:r>
              <a:rPr lang="pt-BR" sz="3600" dirty="0"/>
              <a:t>estratégias </a:t>
            </a:r>
            <a:r>
              <a:rPr lang="pt-BR" sz="3600" dirty="0" smtClean="0"/>
              <a:t>existentes são avaliadas e priorizadas?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72737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000" b="1" dirty="0"/>
              <a:t>2</a:t>
            </a:r>
            <a:r>
              <a:rPr lang="en-GB" sz="4000" b="1" dirty="0" smtClean="0"/>
              <a:t>) A </a:t>
            </a:r>
            <a:r>
              <a:rPr lang="en-GB" sz="4000" b="1" dirty="0" err="1" smtClean="0"/>
              <a:t>avaliação</a:t>
            </a:r>
            <a:r>
              <a:rPr lang="en-GB" sz="4000" b="1" dirty="0" smtClean="0"/>
              <a:t> da </a:t>
            </a:r>
            <a:r>
              <a:rPr lang="en-GB" sz="4000" b="1" dirty="0" err="1" smtClean="0"/>
              <a:t>factibilidade</a:t>
            </a:r>
            <a:r>
              <a:rPr lang="en-GB" sz="4000" b="1" dirty="0" smtClean="0"/>
              <a:t> de </a:t>
            </a:r>
            <a:r>
              <a:rPr lang="en-GB" sz="4000" b="1" dirty="0" err="1" smtClean="0"/>
              <a:t>estratégias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existentes</a:t>
            </a:r>
            <a:endParaRPr lang="en-GB" sz="4000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19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  <p:sp>
        <p:nvSpPr>
          <p:cNvPr id="8" name="Titel 9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74738"/>
          </a:xfrm>
        </p:spPr>
        <p:txBody>
          <a:bodyPr/>
          <a:lstStyle/>
          <a:p>
            <a:r>
              <a:rPr lang="pt-BR" sz="3600" dirty="0"/>
              <a:t>Como </a:t>
            </a:r>
            <a:r>
              <a:rPr lang="pt-BR" sz="3600" dirty="0" smtClean="0"/>
              <a:t>as </a:t>
            </a:r>
            <a:r>
              <a:rPr lang="pt-BR" sz="3600" dirty="0"/>
              <a:t>estratégias </a:t>
            </a:r>
            <a:r>
              <a:rPr lang="pt-BR" sz="3600" dirty="0" smtClean="0"/>
              <a:t>existentes são avaliadas e priorizadas?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89559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303E-27D9-477D-98A4-E66DF1BCAD0F}" type="slidenum">
              <a:rPr lang="de-DE" smtClean="0"/>
              <a:t>2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>
            <a:normAutofit/>
          </a:bodyPr>
          <a:lstStyle/>
          <a:p>
            <a:r>
              <a:rPr lang="pt-BR" dirty="0"/>
              <a:t>Créditos e condições de uso </a:t>
            </a:r>
            <a:endParaRPr lang="en-GB" sz="4000" dirty="0"/>
          </a:p>
        </p:txBody>
      </p:sp>
      <p:sp>
        <p:nvSpPr>
          <p:cNvPr id="10" name="Content Placeholder 2"/>
          <p:cNvSpPr>
            <a:spLocks noGrp="1"/>
          </p:cNvSpPr>
          <p:nvPr/>
        </p:nvSpPr>
        <p:spPr bwMode="auto">
          <a:xfrm>
            <a:off x="755575" y="2549222"/>
            <a:ext cx="816864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30000"/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pt-BR" sz="1350" dirty="0"/>
              <a:t>Você é livre para compartilhar esta apresentação e </a:t>
            </a:r>
            <a:r>
              <a:rPr lang="pt-BR" sz="1350" dirty="0" smtClean="0"/>
              <a:t>adaptá-la </a:t>
            </a:r>
            <a:r>
              <a:rPr lang="pt-BR" sz="1350" dirty="0"/>
              <a:t>para o seu uso sob as seguintes condições:</a:t>
            </a:r>
          </a:p>
          <a:p>
            <a:pPr algn="just"/>
            <a:r>
              <a:rPr lang="pt-BR" sz="1350" dirty="0" smtClean="0"/>
              <a:t>Você </a:t>
            </a:r>
            <a:r>
              <a:rPr lang="pt-BR" sz="1350" dirty="0"/>
              <a:t>deve atribuir o trabalho da forma especificada pelos autores (</a:t>
            </a:r>
            <a:r>
              <a:rPr lang="pt-BR" sz="1350" dirty="0" smtClean="0"/>
              <a:t>mas não </a:t>
            </a:r>
            <a:r>
              <a:rPr lang="pt-BR" sz="1350" dirty="0"/>
              <a:t>de forma a sugerir </a:t>
            </a:r>
            <a:endParaRPr lang="pt-BR" sz="1350" dirty="0" smtClean="0"/>
          </a:p>
          <a:p>
            <a:pPr marL="0" indent="0" algn="just">
              <a:buNone/>
            </a:pPr>
            <a:r>
              <a:rPr lang="pt-BR" sz="1350" dirty="0"/>
              <a:t> </a:t>
            </a:r>
            <a:r>
              <a:rPr lang="pt-BR" sz="1350" dirty="0" smtClean="0"/>
              <a:t>        que </a:t>
            </a:r>
            <a:r>
              <a:rPr lang="pt-BR" sz="1350" dirty="0"/>
              <a:t>estes </a:t>
            </a:r>
            <a:r>
              <a:rPr lang="pt-BR" sz="1350" dirty="0" smtClean="0"/>
              <a:t> o apoiam, </a:t>
            </a:r>
            <a:r>
              <a:rPr lang="pt-BR" sz="1350" dirty="0"/>
              <a:t>ou </a:t>
            </a:r>
            <a:r>
              <a:rPr lang="pt-BR" sz="1350" dirty="0" smtClean="0"/>
              <a:t> a maneira que você usa a </a:t>
            </a:r>
            <a:r>
              <a:rPr lang="pt-BR" sz="1350" dirty="0"/>
              <a:t>obra).</a:t>
            </a:r>
          </a:p>
          <a:p>
            <a:pPr algn="just"/>
            <a:r>
              <a:rPr lang="pt-BR" sz="1350" dirty="0" smtClean="0"/>
              <a:t>Você </a:t>
            </a:r>
            <a:r>
              <a:rPr lang="pt-BR" sz="1350" dirty="0"/>
              <a:t>não pode utilizar esta obra para fins comerciais.</a:t>
            </a:r>
          </a:p>
          <a:p>
            <a:pPr algn="just"/>
            <a:r>
              <a:rPr lang="pt-BR" sz="1350" dirty="0" smtClean="0"/>
              <a:t>Se </a:t>
            </a:r>
            <a:r>
              <a:rPr lang="pt-BR" sz="1350" dirty="0"/>
              <a:t>você alterar, transformar ou ampliar esta obra, você deve remover o </a:t>
            </a:r>
            <a:r>
              <a:rPr lang="pt-BR" sz="1350" dirty="0" smtClean="0"/>
              <a:t>logo do </a:t>
            </a:r>
            <a:r>
              <a:rPr lang="en-US" sz="1350" i="1" dirty="0" smtClean="0">
                <a:cs typeface="Arial" pitchFamily="34" charset="0"/>
              </a:rPr>
              <a:t>Centre for</a:t>
            </a:r>
          </a:p>
          <a:p>
            <a:pPr marL="0" indent="0" algn="just">
              <a:buNone/>
            </a:pPr>
            <a:r>
              <a:rPr lang="en-US" sz="1350" i="1" dirty="0">
                <a:cs typeface="Arial" pitchFamily="34" charset="0"/>
              </a:rPr>
              <a:t> </a:t>
            </a:r>
            <a:r>
              <a:rPr lang="en-US" sz="1350" i="1" dirty="0" smtClean="0">
                <a:cs typeface="Arial" pitchFamily="34" charset="0"/>
              </a:rPr>
              <a:t>        </a:t>
            </a:r>
            <a:r>
              <a:rPr lang="en-US" sz="1350" i="1" dirty="0" err="1">
                <a:cs typeface="Arial" pitchFamily="34" charset="0"/>
              </a:rPr>
              <a:t>Econics</a:t>
            </a:r>
            <a:r>
              <a:rPr lang="en-US" sz="1350" i="1" dirty="0">
                <a:cs typeface="Arial" pitchFamily="34" charset="0"/>
              </a:rPr>
              <a:t> and Ecosystem </a:t>
            </a:r>
            <a:r>
              <a:rPr lang="en-US" sz="1350" i="1" dirty="0" smtClean="0">
                <a:cs typeface="Arial" pitchFamily="34" charset="0"/>
              </a:rPr>
              <a:t>Management</a:t>
            </a:r>
            <a:r>
              <a:rPr lang="pt-BR" sz="1350" dirty="0" smtClean="0"/>
              <a:t>, </a:t>
            </a:r>
            <a:r>
              <a:rPr lang="pt-BR" sz="1350" dirty="0"/>
              <a:t>e você pode distribuir a obra </a:t>
            </a:r>
            <a:r>
              <a:rPr lang="pt-BR" sz="1350" dirty="0" smtClean="0"/>
              <a:t>resultante somente </a:t>
            </a:r>
            <a:r>
              <a:rPr lang="pt-BR" sz="1350" dirty="0"/>
              <a:t>sob as </a:t>
            </a:r>
            <a:endParaRPr lang="pt-BR" sz="1350" dirty="0" smtClean="0"/>
          </a:p>
          <a:p>
            <a:pPr marL="0" indent="0" algn="just">
              <a:buNone/>
            </a:pPr>
            <a:r>
              <a:rPr lang="pt-BR" sz="1350" dirty="0"/>
              <a:t> </a:t>
            </a:r>
            <a:r>
              <a:rPr lang="pt-BR" sz="1350" dirty="0" smtClean="0"/>
              <a:t>        mesmas </a:t>
            </a:r>
            <a:r>
              <a:rPr lang="pt-BR" sz="1350" dirty="0"/>
              <a:t>ou semelhantes condições </a:t>
            </a:r>
            <a:r>
              <a:rPr lang="pt-BR" sz="1350" dirty="0" smtClean="0"/>
              <a:t>que </a:t>
            </a:r>
            <a:r>
              <a:rPr lang="pt-BR" sz="1350" dirty="0"/>
              <a:t>este.</a:t>
            </a:r>
            <a:r>
              <a:rPr lang="en-US" sz="1350" dirty="0" smtClean="0">
                <a:solidFill>
                  <a:srgbClr val="FF0000"/>
                </a:solidFill>
              </a:rPr>
              <a:t> </a:t>
            </a:r>
          </a:p>
          <a:p>
            <a:pPr marL="0" indent="0" algn="just">
              <a:buFont typeface="Arial" pitchFamily="34" charset="0"/>
              <a:buNone/>
            </a:pPr>
            <a:endParaRPr lang="en-US" sz="1350" dirty="0" smtClean="0">
              <a:solidFill>
                <a:srgbClr val="FF0000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95538" y="1170383"/>
            <a:ext cx="8352926" cy="136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endParaRPr lang="en-US" sz="2000" dirty="0">
              <a:latin typeface="+mn-lt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r>
              <a:rPr lang="en-US" altLang="zh-CN" sz="2000" dirty="0">
                <a:latin typeface="+mn-lt"/>
                <a:ea typeface="宋体" pitchFamily="2" charset="-122"/>
                <a:cs typeface="Arial" pitchFamily="34" charset="0"/>
              </a:rPr>
              <a:t>© </a:t>
            </a:r>
            <a:r>
              <a:rPr lang="en-US" altLang="zh-CN" sz="2000" dirty="0" smtClean="0">
                <a:latin typeface="+mn-lt"/>
                <a:ea typeface="宋体" pitchFamily="2" charset="-122"/>
                <a:cs typeface="Arial" pitchFamily="34" charset="0"/>
              </a:rPr>
              <a:t>Centre for Econics and Ecosystem Management, 2014</a:t>
            </a:r>
            <a:endParaRPr lang="en-US" altLang="zh-CN" sz="2000" dirty="0">
              <a:latin typeface="+mn-lt"/>
              <a:ea typeface="宋体" pitchFamily="2" charset="-122"/>
              <a:cs typeface="Arial" pitchFamily="34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r>
              <a:rPr lang="en-US" sz="1400" i="1" dirty="0" smtClean="0">
                <a:latin typeface="+mn-lt"/>
                <a:cs typeface="Arial" pitchFamily="34" charset="0"/>
              </a:rPr>
              <a:t>	</a:t>
            </a:r>
            <a:r>
              <a:rPr lang="en-US" sz="1350" i="1" dirty="0">
                <a:latin typeface="+mn-lt"/>
                <a:cs typeface="Arial" pitchFamily="34" charset="0"/>
              </a:rPr>
              <a:t>O</a:t>
            </a:r>
            <a:r>
              <a:rPr lang="en-US" sz="1350" i="1" dirty="0" smtClean="0">
                <a:latin typeface="+mn-lt"/>
                <a:cs typeface="Arial" pitchFamily="34" charset="0"/>
              </a:rPr>
              <a:t> Centre for Econics and Ecosystem Management </a:t>
            </a:r>
            <a:r>
              <a:rPr lang="pt-BR" sz="1350" i="1" dirty="0">
                <a:latin typeface="+mn-lt"/>
                <a:cs typeface="Arial" pitchFamily="34" charset="0"/>
              </a:rPr>
              <a:t>recomenda </a:t>
            </a:r>
            <a:r>
              <a:rPr lang="pt-BR" sz="1350" i="1" dirty="0" smtClean="0">
                <a:latin typeface="+mn-lt"/>
                <a:cs typeface="Arial" pitchFamily="34" charset="0"/>
              </a:rPr>
              <a:t>fortemente </a:t>
            </a:r>
            <a:r>
              <a:rPr lang="pt-BR" sz="1350" i="1" dirty="0">
                <a:latin typeface="+mn-lt"/>
                <a:cs typeface="Arial" pitchFamily="34" charset="0"/>
              </a:rPr>
              <a:t>que esta apresentação </a:t>
            </a:r>
            <a:r>
              <a:rPr lang="pt-BR" sz="1350" i="1" dirty="0" smtClean="0">
                <a:latin typeface="+mn-lt"/>
                <a:cs typeface="Arial" pitchFamily="34" charset="0"/>
              </a:rPr>
              <a:t>seja </a:t>
            </a:r>
            <a:r>
              <a:rPr lang="pt-BR" sz="1350" i="1" dirty="0">
                <a:latin typeface="+mn-lt"/>
                <a:cs typeface="Arial" pitchFamily="34" charset="0"/>
              </a:rPr>
              <a:t>dada por especialistas familiarizados com o processo </a:t>
            </a:r>
            <a:r>
              <a:rPr lang="pt-BR" sz="1350" i="1" dirty="0" smtClean="0">
                <a:latin typeface="+mn-lt"/>
                <a:cs typeface="Arial" pitchFamily="34" charset="0"/>
              </a:rPr>
              <a:t>da </a:t>
            </a:r>
            <a:r>
              <a:rPr lang="pt-BR" sz="1350" i="1" dirty="0">
                <a:latin typeface="+mn-lt"/>
                <a:cs typeface="Arial" pitchFamily="34" charset="0"/>
              </a:rPr>
              <a:t>gestão adaptativa em geral (especialmente como </a:t>
            </a:r>
            <a:r>
              <a:rPr lang="pt-BR" sz="1350" i="1" dirty="0" smtClean="0">
                <a:latin typeface="+mn-lt"/>
                <a:cs typeface="Arial" pitchFamily="34" charset="0"/>
              </a:rPr>
              <a:t>desenvolvidos  pelas Parcerias das Medidas </a:t>
            </a:r>
            <a:r>
              <a:rPr lang="pt-BR" sz="1350" i="1" dirty="0">
                <a:latin typeface="+mn-lt"/>
                <a:cs typeface="Arial" pitchFamily="34" charset="0"/>
              </a:rPr>
              <a:t>de </a:t>
            </a:r>
            <a:r>
              <a:rPr lang="pt-BR" sz="1350" i="1" dirty="0" smtClean="0">
                <a:latin typeface="+mn-lt"/>
                <a:cs typeface="Arial" pitchFamily="34" charset="0"/>
              </a:rPr>
              <a:t>Conservação dos Padrões </a:t>
            </a:r>
            <a:r>
              <a:rPr lang="pt-BR" sz="1350" i="1" dirty="0">
                <a:latin typeface="+mn-lt"/>
                <a:cs typeface="Arial" pitchFamily="34" charset="0"/>
              </a:rPr>
              <a:t>Abertos </a:t>
            </a:r>
            <a:r>
              <a:rPr lang="pt-BR" sz="1350" i="1" dirty="0" smtClean="0">
                <a:latin typeface="+mn-lt"/>
                <a:cs typeface="Arial" pitchFamily="34" charset="0"/>
              </a:rPr>
              <a:t>para as Práticas </a:t>
            </a:r>
            <a:r>
              <a:rPr lang="pt-BR" sz="1350" i="1" dirty="0">
                <a:latin typeface="+mn-lt"/>
                <a:cs typeface="Arial" pitchFamily="34" charset="0"/>
              </a:rPr>
              <a:t>de Conservação), bem como o método </a:t>
            </a:r>
            <a:r>
              <a:rPr lang="pt-BR" sz="1350" i="1" dirty="0" smtClean="0">
                <a:latin typeface="+mn-lt"/>
                <a:cs typeface="Arial" pitchFamily="34" charset="0"/>
              </a:rPr>
              <a:t>MARISCO </a:t>
            </a:r>
            <a:r>
              <a:rPr lang="pt-BR" sz="1350" i="1" dirty="0">
                <a:latin typeface="+mn-lt"/>
                <a:cs typeface="Arial" pitchFamily="34" charset="0"/>
              </a:rPr>
              <a:t>si.</a:t>
            </a:r>
            <a:endParaRPr lang="en-US" sz="1350" i="1" dirty="0">
              <a:latin typeface="+mn-lt"/>
              <a:cs typeface="Arial" pitchFamily="34" charset="0"/>
            </a:endParaRPr>
          </a:p>
        </p:txBody>
      </p:sp>
      <p:sp>
        <p:nvSpPr>
          <p:cNvPr id="15" name="Textfeld 9"/>
          <p:cNvSpPr txBox="1"/>
          <p:nvPr/>
        </p:nvSpPr>
        <p:spPr>
          <a:xfrm>
            <a:off x="323528" y="4410038"/>
            <a:ext cx="8496944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GB" sz="1350" dirty="0" err="1" smtClean="0"/>
              <a:t>Esse</a:t>
            </a:r>
            <a:r>
              <a:rPr lang="en-GB" sz="1350" dirty="0" smtClean="0"/>
              <a:t> material </a:t>
            </a:r>
            <a:r>
              <a:rPr lang="en-GB" sz="1350" dirty="0" err="1" smtClean="0"/>
              <a:t>foi</a:t>
            </a:r>
            <a:r>
              <a:rPr lang="en-GB" sz="1350" dirty="0" smtClean="0"/>
              <a:t> </a:t>
            </a:r>
            <a:r>
              <a:rPr lang="en-GB" sz="1350" dirty="0" err="1" smtClean="0"/>
              <a:t>criado</a:t>
            </a:r>
            <a:r>
              <a:rPr lang="en-GB" sz="1350" dirty="0" smtClean="0"/>
              <a:t> sob </a:t>
            </a:r>
            <a:r>
              <a:rPr lang="en-GB" sz="1350" dirty="0"/>
              <a:t>a </a:t>
            </a:r>
            <a:r>
              <a:rPr lang="en-GB" sz="1350" dirty="0" err="1" smtClean="0"/>
              <a:t>liderança</a:t>
            </a:r>
            <a:r>
              <a:rPr lang="en-GB" sz="1350" dirty="0" smtClean="0"/>
              <a:t> e </a:t>
            </a:r>
            <a:r>
              <a:rPr lang="en-GB" sz="1350" dirty="0" err="1" smtClean="0"/>
              <a:t>responsabilidade</a:t>
            </a:r>
            <a:r>
              <a:rPr lang="en-GB" sz="1350" dirty="0" smtClean="0"/>
              <a:t> de </a:t>
            </a:r>
            <a:r>
              <a:rPr lang="en-GB" sz="1350" dirty="0" err="1" smtClean="0"/>
              <a:t>Prof.</a:t>
            </a:r>
            <a:r>
              <a:rPr lang="en-GB" sz="1350" dirty="0" smtClean="0"/>
              <a:t> </a:t>
            </a:r>
            <a:r>
              <a:rPr lang="en-GB" sz="1350" dirty="0" err="1" smtClean="0"/>
              <a:t>Dr.</a:t>
            </a:r>
            <a:r>
              <a:rPr lang="en-GB" sz="1350" dirty="0" smtClean="0"/>
              <a:t> Pierre </a:t>
            </a:r>
            <a:r>
              <a:rPr lang="en-GB" sz="1350" dirty="0" err="1" smtClean="0"/>
              <a:t>Ibisch</a:t>
            </a:r>
            <a:r>
              <a:rPr lang="en-GB" sz="1350" dirty="0" smtClean="0"/>
              <a:t> e </a:t>
            </a:r>
            <a:r>
              <a:rPr lang="en-GB" sz="1350" dirty="0" err="1" smtClean="0"/>
              <a:t>Dr.</a:t>
            </a:r>
            <a:r>
              <a:rPr lang="en-GB" sz="1350" dirty="0" smtClean="0"/>
              <a:t> Peter Hobson, co-</a:t>
            </a:r>
            <a:r>
              <a:rPr lang="en-GB" sz="1350" dirty="0" err="1" smtClean="0"/>
              <a:t>diretores</a:t>
            </a:r>
            <a:r>
              <a:rPr lang="en-GB" sz="1350" dirty="0" smtClean="0"/>
              <a:t> do Centre for Econics and Ecosystem Management, o </a:t>
            </a:r>
            <a:r>
              <a:rPr lang="en-GB" sz="1350" dirty="0" err="1" smtClean="0"/>
              <a:t>qual</a:t>
            </a:r>
            <a:r>
              <a:rPr lang="en-GB" sz="1350" dirty="0" smtClean="0"/>
              <a:t> </a:t>
            </a:r>
            <a:r>
              <a:rPr lang="en-GB" sz="1350" dirty="0" err="1" smtClean="0"/>
              <a:t>foi</a:t>
            </a:r>
            <a:r>
              <a:rPr lang="en-GB" sz="1350" dirty="0" smtClean="0"/>
              <a:t> </a:t>
            </a:r>
            <a:r>
              <a:rPr lang="en-GB" sz="1350" dirty="0" err="1" smtClean="0"/>
              <a:t>juntamente</a:t>
            </a:r>
            <a:r>
              <a:rPr lang="en-GB" sz="1350" dirty="0" smtClean="0"/>
              <a:t> </a:t>
            </a:r>
            <a:r>
              <a:rPr lang="en-GB" sz="1350" dirty="0" err="1" smtClean="0"/>
              <a:t>estabelecido</a:t>
            </a:r>
            <a:r>
              <a:rPr lang="en-GB" sz="1350" dirty="0" smtClean="0"/>
              <a:t> </a:t>
            </a:r>
            <a:r>
              <a:rPr lang="en-GB" sz="1350" dirty="0" err="1" smtClean="0"/>
              <a:t>por</a:t>
            </a:r>
            <a:r>
              <a:rPr lang="en-GB" sz="1350" dirty="0" smtClean="0"/>
              <a:t> Eberswalde University for Sustainable Development </a:t>
            </a:r>
            <a:r>
              <a:rPr lang="en-GB" sz="1350" dirty="0"/>
              <a:t>e</a:t>
            </a:r>
            <a:r>
              <a:rPr lang="en-GB" sz="1350" dirty="0" smtClean="0"/>
              <a:t> </a:t>
            </a:r>
            <a:r>
              <a:rPr lang="en-GB" sz="1350" dirty="0" err="1" smtClean="0"/>
              <a:t>Writtle</a:t>
            </a:r>
            <a:r>
              <a:rPr lang="en-GB" sz="1350" dirty="0" smtClean="0"/>
              <a:t> College. Compare</a:t>
            </a:r>
            <a:r>
              <a:rPr lang="en-GB" sz="1350" i="1" dirty="0" smtClean="0"/>
              <a:t>: </a:t>
            </a:r>
            <a:r>
              <a:rPr lang="en-US" sz="1350" i="1" dirty="0"/>
              <a:t>Ibisch, P.L. &amp; P.R. Hobson (eds.) (2014): The MARISCO method: </a:t>
            </a:r>
            <a:r>
              <a:rPr lang="en-GB" sz="1350" i="1" dirty="0"/>
              <a:t>Adaptive </a:t>
            </a:r>
            <a:r>
              <a:rPr lang="en-GB" sz="1350" i="1" dirty="0" err="1" smtClean="0"/>
              <a:t>MAnagement</a:t>
            </a:r>
            <a:r>
              <a:rPr lang="en-GB" sz="1350" i="1" dirty="0" smtClean="0"/>
              <a:t> </a:t>
            </a:r>
            <a:r>
              <a:rPr lang="en-GB" sz="1350" i="1" dirty="0"/>
              <a:t>of vulnerability and </a:t>
            </a:r>
            <a:r>
              <a:rPr lang="en-GB" sz="1350" i="1" dirty="0" err="1"/>
              <a:t>RISk</a:t>
            </a:r>
            <a:r>
              <a:rPr lang="en-GB" sz="1350" i="1" dirty="0"/>
              <a:t> at </a:t>
            </a:r>
            <a:r>
              <a:rPr lang="en-GB" sz="1350" i="1" dirty="0" err="1"/>
              <a:t>COnservation</a:t>
            </a:r>
            <a:r>
              <a:rPr lang="en-GB" sz="1350" i="1" dirty="0"/>
              <a:t> sites. A guidebook for risk-robust, adaptive, and ecosystem-based conservation of biodiversity. Centre for </a:t>
            </a:r>
            <a:r>
              <a:rPr lang="en-GB" sz="1350" i="1" dirty="0" err="1"/>
              <a:t>Econics</a:t>
            </a:r>
            <a:r>
              <a:rPr lang="en-GB" sz="1350" i="1" dirty="0"/>
              <a:t> and Ecosystem Management, Eberswalde (ISBN 978-3-00-043244-6). 195 pp</a:t>
            </a:r>
            <a:r>
              <a:rPr lang="en-GB" sz="1350" i="1" dirty="0" smtClean="0"/>
              <a:t>. – A </a:t>
            </a:r>
            <a:r>
              <a:rPr lang="en-GB" sz="1350" i="1" dirty="0" err="1" smtClean="0"/>
              <a:t>apresentação</a:t>
            </a:r>
            <a:r>
              <a:rPr lang="en-GB" sz="1350" i="1" dirty="0" smtClean="0"/>
              <a:t> de PowerPoint </a:t>
            </a:r>
            <a:r>
              <a:rPr lang="en-GB" sz="1350" i="1" dirty="0" err="1" smtClean="0"/>
              <a:t>foi</a:t>
            </a:r>
            <a:r>
              <a:rPr lang="en-GB" sz="1350" i="1" dirty="0" smtClean="0"/>
              <a:t> </a:t>
            </a:r>
            <a:r>
              <a:rPr lang="en-GB" sz="1350" i="1" dirty="0" err="1" smtClean="0"/>
              <a:t>criada</a:t>
            </a:r>
            <a:r>
              <a:rPr lang="en-GB" sz="1350" i="1" dirty="0" smtClean="0"/>
              <a:t> </a:t>
            </a:r>
            <a:r>
              <a:rPr lang="en-GB" sz="1350" i="1" dirty="0" err="1" smtClean="0"/>
              <a:t>por</a:t>
            </a:r>
            <a:r>
              <a:rPr lang="en-GB" sz="1350" i="1" dirty="0" smtClean="0"/>
              <a:t> </a:t>
            </a:r>
            <a:r>
              <a:rPr lang="en-GB" sz="1350" dirty="0" smtClean="0"/>
              <a:t>Jamie Call, Christina Lehmann </a:t>
            </a:r>
            <a:r>
              <a:rPr lang="en-GB" sz="1350" dirty="0"/>
              <a:t>e</a:t>
            </a:r>
            <a:r>
              <a:rPr lang="en-GB" sz="1350" dirty="0" smtClean="0"/>
              <a:t> Pierre </a:t>
            </a:r>
            <a:r>
              <a:rPr lang="en-GB" sz="1350" dirty="0" err="1" smtClean="0"/>
              <a:t>Ibisch</a:t>
            </a:r>
            <a:r>
              <a:rPr lang="en-GB" sz="1350" dirty="0" smtClean="0"/>
              <a:t>, e </a:t>
            </a:r>
            <a:r>
              <a:rPr lang="en-GB" sz="1350" dirty="0" err="1" smtClean="0"/>
              <a:t>traduzida</a:t>
            </a:r>
            <a:r>
              <a:rPr lang="en-GB" sz="1350" dirty="0" smtClean="0"/>
              <a:t> para o </a:t>
            </a:r>
            <a:r>
              <a:rPr lang="en-GB" sz="1350" dirty="0" err="1" smtClean="0"/>
              <a:t>português</a:t>
            </a:r>
            <a:r>
              <a:rPr lang="en-GB" sz="1350" dirty="0" smtClean="0"/>
              <a:t> </a:t>
            </a:r>
            <a:r>
              <a:rPr lang="en-GB" sz="1350" dirty="0" err="1" smtClean="0"/>
              <a:t>por</a:t>
            </a:r>
            <a:r>
              <a:rPr lang="en-GB" sz="1350" dirty="0" smtClean="0"/>
              <a:t> Sara Silva de Oliveira. </a:t>
            </a:r>
            <a:r>
              <a:rPr lang="en-GB" sz="1350" dirty="0" err="1" smtClean="0"/>
              <a:t>Os</a:t>
            </a:r>
            <a:r>
              <a:rPr lang="en-GB" sz="1350" dirty="0" smtClean="0"/>
              <a:t> </a:t>
            </a:r>
            <a:r>
              <a:rPr lang="en-GB" sz="1350" dirty="0" err="1" smtClean="0"/>
              <a:t>autores</a:t>
            </a:r>
            <a:r>
              <a:rPr lang="en-GB" sz="1350" dirty="0" smtClean="0"/>
              <a:t> dos </a:t>
            </a:r>
            <a:r>
              <a:rPr lang="en-GB" sz="1350" dirty="0" err="1" smtClean="0"/>
              <a:t>gráficos</a:t>
            </a:r>
            <a:r>
              <a:rPr lang="en-GB" sz="1350" dirty="0" smtClean="0"/>
              <a:t> e </a:t>
            </a:r>
            <a:r>
              <a:rPr lang="en-GB" sz="1350" dirty="0" err="1" smtClean="0"/>
              <a:t>fotografias</a:t>
            </a:r>
            <a:r>
              <a:rPr lang="en-GB" sz="1350" dirty="0" smtClean="0"/>
              <a:t> </a:t>
            </a:r>
            <a:r>
              <a:rPr lang="en-GB" sz="1350" dirty="0" err="1" smtClean="0"/>
              <a:t>s</a:t>
            </a:r>
            <a:r>
              <a:rPr lang="en-GB" sz="1350" dirty="0" err="1"/>
              <a:t>ã</a:t>
            </a:r>
            <a:r>
              <a:rPr lang="en-GB" sz="1350" dirty="0" err="1" smtClean="0"/>
              <a:t>o</a:t>
            </a:r>
            <a:r>
              <a:rPr lang="en-GB" sz="1350" dirty="0" smtClean="0"/>
              <a:t> </a:t>
            </a:r>
            <a:r>
              <a:rPr lang="en-GB" sz="1350" dirty="0" err="1" smtClean="0"/>
              <a:t>indicados</a:t>
            </a:r>
            <a:r>
              <a:rPr lang="en-GB" sz="1350" dirty="0" smtClean="0"/>
              <a:t> </a:t>
            </a:r>
            <a:r>
              <a:rPr lang="en-GB" sz="1350" dirty="0" err="1" smtClean="0"/>
              <a:t>nos</a:t>
            </a:r>
            <a:r>
              <a:rPr lang="en-GB" sz="1350" dirty="0" smtClean="0"/>
              <a:t> slides </a:t>
            </a:r>
            <a:r>
              <a:rPr lang="en-GB" sz="1350" dirty="0" err="1" smtClean="0"/>
              <a:t>correspondentes</a:t>
            </a:r>
            <a:r>
              <a:rPr lang="en-GB" sz="1350" dirty="0" smtClean="0"/>
              <a:t>. </a:t>
            </a:r>
            <a:r>
              <a:rPr lang="en-GB" sz="1350" dirty="0" err="1" smtClean="0"/>
              <a:t>Apoiado</a:t>
            </a:r>
            <a:r>
              <a:rPr lang="en-GB" sz="1350" dirty="0" smtClean="0"/>
              <a:t> </a:t>
            </a:r>
            <a:r>
              <a:rPr lang="en-GB" sz="1350" dirty="0" err="1" smtClean="0"/>
              <a:t>pelo</a:t>
            </a:r>
            <a:r>
              <a:rPr lang="de-DE" sz="1350" dirty="0" smtClean="0"/>
              <a:t> </a:t>
            </a:r>
            <a:r>
              <a:rPr lang="de-DE" sz="1350" dirty="0"/>
              <a:t>Deutsche Gesellschaft für Internationale Zusammenarbeit (GIZ) GmbH </a:t>
            </a:r>
            <a:r>
              <a:rPr lang="de-DE" sz="1350" dirty="0" smtClean="0"/>
              <a:t>em nome de </a:t>
            </a:r>
            <a:r>
              <a:rPr lang="de-DE" sz="1350" dirty="0"/>
              <a:t>Bundesministerium für wirtschaftliche Zusammenarbeit und Entwicklung (BMZ</a:t>
            </a:r>
            <a:r>
              <a:rPr lang="de-DE" sz="1350" dirty="0" smtClean="0"/>
              <a:t>).</a:t>
            </a:r>
            <a:endParaRPr lang="en-GB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899592" y="1556792"/>
            <a:ext cx="7427167" cy="892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 smtClean="0"/>
              <a:t>a) </a:t>
            </a:r>
            <a:r>
              <a:rPr lang="en-US" u="sng" dirty="0" err="1" smtClean="0"/>
              <a:t>Recursos</a:t>
            </a:r>
            <a:r>
              <a:rPr lang="en-US" u="sng" dirty="0" smtClean="0"/>
              <a:t> </a:t>
            </a:r>
            <a:r>
              <a:rPr lang="en-US" u="sng" dirty="0" err="1" smtClean="0"/>
              <a:t>necessários</a:t>
            </a:r>
            <a:endParaRPr lang="en-US" u="sng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implantação</a:t>
            </a:r>
            <a:r>
              <a:rPr lang="en-US" dirty="0" smtClean="0"/>
              <a:t> das </a:t>
            </a:r>
            <a:r>
              <a:rPr lang="en-US" dirty="0" err="1" smtClean="0"/>
              <a:t>estratégias</a:t>
            </a:r>
            <a:r>
              <a:rPr lang="en-US" dirty="0" smtClean="0"/>
              <a:t> </a:t>
            </a:r>
            <a:r>
              <a:rPr lang="en-US" dirty="0" err="1" smtClean="0"/>
              <a:t>requer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pontuação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20</a:t>
            </a:fld>
            <a:endParaRPr lang="de-DE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4250927658"/>
              </p:ext>
            </p:extLst>
          </p:nvPr>
        </p:nvGraphicFramePr>
        <p:xfrm>
          <a:off x="2339752" y="2481645"/>
          <a:ext cx="4608512" cy="3017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899592" y="5468308"/>
            <a:ext cx="824440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900" dirty="0" smtClean="0"/>
              <a:t>As combinações </a:t>
            </a:r>
            <a:r>
              <a:rPr lang="pt-BR" sz="1900" dirty="0"/>
              <a:t>apropriadas de recursos são importantes</a:t>
            </a:r>
            <a:endParaRPr lang="de-DE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900" dirty="0"/>
              <a:t>Embora fundos suficientes possam ser disponíveis, sem o conhecimento para planejar as estratégias apropriadamente é provável que sejam desperdiçados</a:t>
            </a:r>
            <a:endParaRPr lang="de-DE" sz="1900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  <p:sp>
        <p:nvSpPr>
          <p:cNvPr id="14" name="Titel 9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74738"/>
          </a:xfrm>
        </p:spPr>
        <p:txBody>
          <a:bodyPr/>
          <a:lstStyle/>
          <a:p>
            <a:r>
              <a:rPr lang="pt-BR" sz="3600" dirty="0"/>
              <a:t>Como </a:t>
            </a:r>
            <a:r>
              <a:rPr lang="pt-BR" sz="3600" dirty="0" smtClean="0"/>
              <a:t>as </a:t>
            </a:r>
            <a:r>
              <a:rPr lang="pt-BR" sz="3600" dirty="0"/>
              <a:t>estratégias </a:t>
            </a:r>
            <a:r>
              <a:rPr lang="pt-BR" sz="3600" dirty="0" smtClean="0"/>
              <a:t>existentes são avaliadas e priorizadas?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428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1259632" y="1600201"/>
            <a:ext cx="7632848" cy="1180727"/>
          </a:xfrm>
        </p:spPr>
        <p:txBody>
          <a:bodyPr>
            <a:normAutofit fontScale="92500"/>
          </a:bodyPr>
          <a:lstStyle/>
          <a:p>
            <a:pPr marL="457200" indent="-457200" algn="just">
              <a:buAutoNum type="alphaLcParenR"/>
            </a:pPr>
            <a:r>
              <a:rPr lang="en-US" u="sng" dirty="0" err="1" smtClean="0"/>
              <a:t>Recursos</a:t>
            </a:r>
            <a:r>
              <a:rPr lang="en-US" u="sng" dirty="0" smtClean="0"/>
              <a:t> </a:t>
            </a:r>
            <a:r>
              <a:rPr lang="en-US" u="sng" dirty="0" err="1" smtClean="0"/>
              <a:t>necessários</a:t>
            </a:r>
            <a:endParaRPr lang="en-US" u="sng" dirty="0" smtClean="0"/>
          </a:p>
          <a:p>
            <a:pPr marL="0" indent="0" algn="just">
              <a:buNone/>
            </a:pPr>
            <a:endParaRPr lang="en-US" sz="1400" dirty="0" smtClean="0"/>
          </a:p>
          <a:p>
            <a:pPr algn="just"/>
            <a:r>
              <a:rPr lang="en-US" dirty="0" smtClean="0"/>
              <a:t>A </a:t>
            </a:r>
            <a:r>
              <a:rPr lang="en-US" dirty="0" err="1" smtClean="0"/>
              <a:t>tabela</a:t>
            </a:r>
            <a:r>
              <a:rPr lang="en-US" dirty="0" smtClean="0"/>
              <a:t> </a:t>
            </a:r>
            <a:r>
              <a:rPr lang="en-US" dirty="0" err="1" smtClean="0"/>
              <a:t>abaixo</a:t>
            </a:r>
            <a:r>
              <a:rPr lang="en-US" dirty="0" smtClean="0"/>
              <a:t> é </a:t>
            </a:r>
            <a:r>
              <a:rPr lang="en-US" dirty="0" err="1" smtClean="0"/>
              <a:t>usada</a:t>
            </a:r>
            <a:r>
              <a:rPr lang="en-US" dirty="0" smtClean="0"/>
              <a:t> para </a:t>
            </a:r>
            <a:r>
              <a:rPr lang="en-US" dirty="0" err="1" smtClean="0"/>
              <a:t>determinar</a:t>
            </a:r>
            <a:r>
              <a:rPr lang="en-US" dirty="0" smtClean="0"/>
              <a:t> a </a:t>
            </a:r>
            <a:r>
              <a:rPr lang="en-US" dirty="0" err="1" smtClean="0"/>
              <a:t>disponibilidade</a:t>
            </a:r>
            <a:r>
              <a:rPr lang="en-US" dirty="0" smtClean="0"/>
              <a:t> dos </a:t>
            </a:r>
            <a:r>
              <a:rPr lang="en-US" dirty="0" err="1" smtClean="0"/>
              <a:t>recursos</a:t>
            </a:r>
            <a:r>
              <a:rPr lang="en-US" dirty="0" smtClean="0"/>
              <a:t>:</a:t>
            </a:r>
          </a:p>
          <a:p>
            <a:pPr marL="0" indent="0" algn="just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algn="just"/>
            <a:endParaRPr lang="en-US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21</a:t>
            </a:fld>
            <a:endParaRPr lang="de-DE"/>
          </a:p>
        </p:txBody>
      </p:sp>
      <p:sp>
        <p:nvSpPr>
          <p:cNvPr id="23" name="Textfeld 5"/>
          <p:cNvSpPr txBox="1"/>
          <p:nvPr/>
        </p:nvSpPr>
        <p:spPr>
          <a:xfrm>
            <a:off x="1405831" y="4113366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CEEM 2014</a:t>
            </a:r>
            <a:endParaRPr lang="en-GB" sz="8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2751" r="61025" b="43526"/>
          <a:stretch/>
        </p:blipFill>
        <p:spPr>
          <a:xfrm>
            <a:off x="6825559" y="4328810"/>
            <a:ext cx="1922904" cy="205251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405831" y="4723897"/>
            <a:ext cx="50047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 err="1" smtClean="0"/>
              <a:t>classificação</a:t>
            </a:r>
            <a:r>
              <a:rPr lang="en-US" sz="2000" dirty="0" smtClean="0"/>
              <a:t> é </a:t>
            </a:r>
            <a:r>
              <a:rPr lang="en-US" sz="2000" dirty="0" err="1" smtClean="0"/>
              <a:t>marcada</a:t>
            </a:r>
            <a:r>
              <a:rPr lang="en-US" sz="2000" dirty="0" smtClean="0"/>
              <a:t> com um </a:t>
            </a:r>
            <a:r>
              <a:rPr lang="en-US" sz="2000" dirty="0" err="1" smtClean="0"/>
              <a:t>adesivo</a:t>
            </a:r>
            <a:r>
              <a:rPr lang="en-US" sz="2000" dirty="0" smtClean="0"/>
              <a:t> de </a:t>
            </a:r>
            <a:r>
              <a:rPr lang="en-US" sz="2000" dirty="0" err="1" smtClean="0"/>
              <a:t>cor</a:t>
            </a:r>
            <a:r>
              <a:rPr lang="en-US" sz="2000" dirty="0" smtClean="0"/>
              <a:t> </a:t>
            </a:r>
            <a:r>
              <a:rPr lang="en-US" sz="2000" dirty="0" err="1" smtClean="0"/>
              <a:t>correspondente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tabela</a:t>
            </a:r>
            <a:r>
              <a:rPr lang="en-US" sz="2000" dirty="0" smtClean="0"/>
              <a:t> de </a:t>
            </a:r>
            <a:r>
              <a:rPr lang="en-US" sz="2000" dirty="0" err="1" smtClean="0"/>
              <a:t>sumário</a:t>
            </a:r>
            <a:r>
              <a:rPr lang="en-US" sz="2000" dirty="0" smtClean="0"/>
              <a:t> das </a:t>
            </a:r>
            <a:r>
              <a:rPr lang="en-US" sz="2000" dirty="0" err="1" smtClean="0"/>
              <a:t>estratégias</a:t>
            </a:r>
            <a:r>
              <a:rPr lang="en-US" sz="2000" dirty="0" smtClean="0"/>
              <a:t> </a:t>
            </a:r>
            <a:r>
              <a:rPr lang="en-US" sz="2000" dirty="0" err="1" smtClean="0"/>
              <a:t>existentes</a:t>
            </a:r>
            <a:endParaRPr lang="en-US" sz="2000" dirty="0"/>
          </a:p>
        </p:txBody>
      </p:sp>
      <p:sp>
        <p:nvSpPr>
          <p:cNvPr id="25" name="Rectangle 7"/>
          <p:cNvSpPr/>
          <p:nvPr/>
        </p:nvSpPr>
        <p:spPr>
          <a:xfrm>
            <a:off x="6726425" y="6309320"/>
            <a:ext cx="13019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800" dirty="0"/>
              <a:t>© Christina Lehmann </a:t>
            </a:r>
            <a:r>
              <a:rPr lang="en-GB" sz="800" dirty="0" smtClean="0"/>
              <a:t>2015</a:t>
            </a:r>
            <a:endParaRPr lang="en-GB" sz="800" dirty="0"/>
          </a:p>
        </p:txBody>
      </p:sp>
      <p:sp>
        <p:nvSpPr>
          <p:cNvPr id="27" name="Rechteck 26"/>
          <p:cNvSpPr/>
          <p:nvPr/>
        </p:nvSpPr>
        <p:spPr>
          <a:xfrm>
            <a:off x="7884369" y="4941168"/>
            <a:ext cx="669382" cy="14401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  <p:sp>
        <p:nvSpPr>
          <p:cNvPr id="15" name="Titel 9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74738"/>
          </a:xfrm>
        </p:spPr>
        <p:txBody>
          <a:bodyPr/>
          <a:lstStyle/>
          <a:p>
            <a:r>
              <a:rPr lang="pt-BR" sz="3600" dirty="0"/>
              <a:t>Como </a:t>
            </a:r>
            <a:r>
              <a:rPr lang="pt-BR" sz="3600" dirty="0" smtClean="0"/>
              <a:t>as </a:t>
            </a:r>
            <a:r>
              <a:rPr lang="pt-BR" sz="3600" dirty="0"/>
              <a:t>estratégias </a:t>
            </a:r>
            <a:r>
              <a:rPr lang="pt-BR" sz="3600" dirty="0" smtClean="0"/>
              <a:t>existentes são avaliadas e priorizadas?</a:t>
            </a:r>
            <a:endParaRPr lang="en-GB" sz="3600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254303"/>
              </p:ext>
            </p:extLst>
          </p:nvPr>
        </p:nvGraphicFramePr>
        <p:xfrm>
          <a:off x="1086956" y="2655467"/>
          <a:ext cx="7805524" cy="1402080"/>
        </p:xfrm>
        <a:graphic>
          <a:graphicData uri="http://schemas.openxmlformats.org/drawingml/2006/table">
            <a:tbl>
              <a:tblPr firstRow="1" firstCol="1" bandRow="1"/>
              <a:tblGrid>
                <a:gridCol w="1756852"/>
                <a:gridCol w="1800200"/>
                <a:gridCol w="2376264"/>
                <a:gridCol w="187220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Sem problemas de recursos = 4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instituição gestora dispõe de recursos financeiros, humanos, de temo e conhecimento suficientes para implementar a estratégia.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Alguns recursos disponíveis = 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Existem alguns recursos para implementar a estratégia ao menos parcialmente, e é provável que recursos adicionais estarão disponíveis.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Somente recursos limitados disponíveis = 2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Existem apenas poucos recursos limitados para implementar a estratégia, e somente podem ser executadas atividades em escala muito pequena e de forma relatividade isolada. Será difícil obter recursos adicionais.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Não há recursos suficientes = 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Não há recursos suficientes dentro da instituição gestora para implementar a estratégia, e é improvável que recursos adicionais possam ser obtidos.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1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US" u="sng" dirty="0" smtClean="0"/>
              <a:t>b) </a:t>
            </a:r>
            <a:r>
              <a:rPr lang="pt-BR" u="sng" dirty="0"/>
              <a:t>Nível de aceitação de atores </a:t>
            </a:r>
            <a:r>
              <a:rPr lang="pt-BR" u="sng" dirty="0" smtClean="0"/>
              <a:t>potenciais</a:t>
            </a:r>
            <a:endParaRPr lang="en-US" u="sng" dirty="0" smtClean="0"/>
          </a:p>
          <a:p>
            <a:pPr marL="0" indent="0" algn="just">
              <a:buNone/>
            </a:pPr>
            <a:endParaRPr lang="en-US" sz="1400" u="sng" dirty="0" smtClean="0"/>
          </a:p>
          <a:p>
            <a:r>
              <a:rPr lang="pt-BR" dirty="0"/>
              <a:t>Estratégias de conservação afetam muitos atores</a:t>
            </a:r>
            <a:endParaRPr lang="de-DE" dirty="0"/>
          </a:p>
          <a:p>
            <a:pPr marL="0" indent="0">
              <a:buNone/>
            </a:pPr>
            <a:r>
              <a:rPr lang="en-US" dirty="0" smtClean="0"/>
              <a:t>→   </a:t>
            </a:r>
            <a:r>
              <a:rPr lang="pt-BR" dirty="0"/>
              <a:t>Implementações bem sucedidas de uma estratégia é diretamente dependente na boa vontade dos atores de aceitar </a:t>
            </a:r>
            <a:r>
              <a:rPr lang="pt-BR" dirty="0" smtClean="0"/>
              <a:t>isso</a:t>
            </a:r>
          </a:p>
          <a:p>
            <a:pPr marL="0" indent="0">
              <a:buNone/>
            </a:pPr>
            <a:endParaRPr lang="de-DE" dirty="0"/>
          </a:p>
          <a:p>
            <a:r>
              <a:rPr lang="pt-BR" dirty="0"/>
              <a:t>A boa vontade deles depende </a:t>
            </a:r>
            <a:r>
              <a:rPr lang="pt-BR" dirty="0" smtClean="0"/>
              <a:t>dos </a:t>
            </a:r>
            <a:r>
              <a:rPr lang="pt-BR" dirty="0"/>
              <a:t>danos potenciais ou benefícios que a estratégia os impõe</a:t>
            </a:r>
            <a:endParaRPr lang="de-DE" dirty="0"/>
          </a:p>
          <a:p>
            <a:pPr marL="806450" indent="-442913" algn="just">
              <a:buNone/>
            </a:pPr>
            <a:r>
              <a:rPr lang="en-US" dirty="0" smtClean="0"/>
              <a:t>→  </a:t>
            </a:r>
            <a:r>
              <a:rPr lang="pt-BR" dirty="0"/>
              <a:t>É importante </a:t>
            </a:r>
            <a:r>
              <a:rPr lang="pt-BR" dirty="0" smtClean="0"/>
              <a:t>começar </a:t>
            </a:r>
            <a:r>
              <a:rPr lang="pt-BR" dirty="0"/>
              <a:t>por considerar os efeitos das estratégias planejadas, ambas positivas e negativas</a:t>
            </a:r>
            <a:endParaRPr lang="en-US" dirty="0" smtClean="0"/>
          </a:p>
          <a:p>
            <a:r>
              <a:rPr lang="pt-BR" dirty="0"/>
              <a:t>É importante almejar os piores cenários possíveis a fim de desenvolver estratégias sólidas e para entender as mentalidades dos atores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22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  <p:sp>
        <p:nvSpPr>
          <p:cNvPr id="8" name="Titel 9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74738"/>
          </a:xfrm>
        </p:spPr>
        <p:txBody>
          <a:bodyPr/>
          <a:lstStyle/>
          <a:p>
            <a:r>
              <a:rPr lang="pt-BR" sz="3600" dirty="0"/>
              <a:t>Como </a:t>
            </a:r>
            <a:r>
              <a:rPr lang="pt-BR" sz="3600" dirty="0" smtClean="0"/>
              <a:t>as </a:t>
            </a:r>
            <a:r>
              <a:rPr lang="pt-BR" sz="3600" dirty="0"/>
              <a:t>estratégias </a:t>
            </a:r>
            <a:r>
              <a:rPr lang="pt-BR" sz="3600" dirty="0" smtClean="0"/>
              <a:t>existentes são avaliadas e priorizadas?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31010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1259632" y="1600201"/>
            <a:ext cx="7632848" cy="19728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u="sng" dirty="0" smtClean="0"/>
              <a:t>b</a:t>
            </a:r>
            <a:r>
              <a:rPr lang="en-US" u="sng" dirty="0"/>
              <a:t>) </a:t>
            </a:r>
            <a:r>
              <a:rPr lang="en-US" u="sng" dirty="0" err="1" smtClean="0"/>
              <a:t>Nível</a:t>
            </a:r>
            <a:r>
              <a:rPr lang="en-US" u="sng" dirty="0" smtClean="0"/>
              <a:t> de </a:t>
            </a:r>
            <a:r>
              <a:rPr lang="en-US" u="sng" dirty="0" err="1" smtClean="0"/>
              <a:t>aceitação</a:t>
            </a:r>
            <a:r>
              <a:rPr lang="en-US" u="sng" dirty="0" smtClean="0"/>
              <a:t> dos </a:t>
            </a:r>
            <a:r>
              <a:rPr lang="en-US" u="sng" dirty="0" err="1" smtClean="0"/>
              <a:t>atores</a:t>
            </a:r>
            <a:r>
              <a:rPr lang="en-US" u="sng" dirty="0" smtClean="0"/>
              <a:t> </a:t>
            </a:r>
            <a:r>
              <a:rPr lang="en-US" u="sng" dirty="0" err="1" smtClean="0"/>
              <a:t>potenciais</a:t>
            </a:r>
            <a:endParaRPr lang="en-US" u="sng" dirty="0"/>
          </a:p>
          <a:p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atores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serão</a:t>
            </a:r>
            <a:r>
              <a:rPr lang="en-US" dirty="0" smtClean="0"/>
              <a:t> </a:t>
            </a:r>
            <a:r>
              <a:rPr lang="en-US" dirty="0" err="1" smtClean="0"/>
              <a:t>afetados</a:t>
            </a:r>
            <a:r>
              <a:rPr lang="en-US" dirty="0" smtClean="0"/>
              <a:t> </a:t>
            </a:r>
            <a:r>
              <a:rPr lang="en-US" dirty="0" err="1" smtClean="0"/>
              <a:t>deveriam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listados</a:t>
            </a:r>
            <a:endParaRPr lang="en-US" dirty="0" smtClean="0"/>
          </a:p>
          <a:p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níveis</a:t>
            </a:r>
            <a:r>
              <a:rPr lang="en-US" dirty="0" smtClean="0"/>
              <a:t> de </a:t>
            </a:r>
            <a:r>
              <a:rPr lang="en-US" dirty="0" err="1" smtClean="0"/>
              <a:t>aceitação</a:t>
            </a:r>
            <a:r>
              <a:rPr lang="en-US" dirty="0" smtClean="0"/>
              <a:t> </a:t>
            </a:r>
            <a:r>
              <a:rPr lang="en-US" dirty="0" err="1" smtClean="0"/>
              <a:t>deveriam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classificados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a </a:t>
            </a:r>
            <a:r>
              <a:rPr lang="en-US" dirty="0" err="1" smtClean="0"/>
              <a:t>seguinte</a:t>
            </a:r>
            <a:r>
              <a:rPr lang="en-US" dirty="0" smtClean="0"/>
              <a:t> </a:t>
            </a:r>
            <a:r>
              <a:rPr lang="en-US" dirty="0" err="1" smtClean="0"/>
              <a:t>tabela</a:t>
            </a:r>
            <a:r>
              <a:rPr lang="en-US" dirty="0" smtClean="0"/>
              <a:t>: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23</a:t>
            </a:fld>
            <a:endParaRPr lang="de-DE"/>
          </a:p>
        </p:txBody>
      </p:sp>
      <p:sp>
        <p:nvSpPr>
          <p:cNvPr id="23" name="Textfeld 5"/>
          <p:cNvSpPr txBox="1"/>
          <p:nvPr/>
        </p:nvSpPr>
        <p:spPr>
          <a:xfrm>
            <a:off x="1385607" y="4202057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CEEM 2014</a:t>
            </a:r>
            <a:endParaRPr lang="en-GB" sz="80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3932" r="50000" b="44094"/>
          <a:stretch/>
        </p:blipFill>
        <p:spPr>
          <a:xfrm>
            <a:off x="6588224" y="4510950"/>
            <a:ext cx="2159148" cy="1727318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1187624" y="4797152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 err="1" smtClean="0"/>
              <a:t>classificação</a:t>
            </a:r>
            <a:r>
              <a:rPr lang="en-US" sz="2000" dirty="0" smtClean="0"/>
              <a:t> é </a:t>
            </a:r>
            <a:r>
              <a:rPr lang="en-US" sz="2000" dirty="0" err="1" smtClean="0"/>
              <a:t>marcada</a:t>
            </a:r>
            <a:r>
              <a:rPr lang="en-US" sz="2000" dirty="0" smtClean="0"/>
              <a:t> com um </a:t>
            </a:r>
            <a:r>
              <a:rPr lang="en-US" sz="2000" dirty="0" err="1" smtClean="0"/>
              <a:t>adesivo</a:t>
            </a:r>
            <a:r>
              <a:rPr lang="en-US" sz="2000" dirty="0" smtClean="0"/>
              <a:t> de </a:t>
            </a:r>
            <a:r>
              <a:rPr lang="en-US" sz="2000" dirty="0" err="1" smtClean="0"/>
              <a:t>cor</a:t>
            </a:r>
            <a:r>
              <a:rPr lang="en-US" sz="2000" dirty="0" smtClean="0"/>
              <a:t> </a:t>
            </a:r>
            <a:r>
              <a:rPr lang="en-US" sz="2000" dirty="0" err="1" smtClean="0"/>
              <a:t>correspondente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tabela</a:t>
            </a:r>
            <a:r>
              <a:rPr lang="en-US" sz="2000" dirty="0" smtClean="0"/>
              <a:t> </a:t>
            </a:r>
            <a:r>
              <a:rPr lang="en-US" sz="2000" dirty="0" err="1" smtClean="0"/>
              <a:t>sumarizada</a:t>
            </a:r>
            <a:r>
              <a:rPr lang="en-US" sz="2000" dirty="0" smtClean="0"/>
              <a:t> das </a:t>
            </a:r>
            <a:r>
              <a:rPr lang="en-US" sz="2000" dirty="0" err="1" smtClean="0"/>
              <a:t>estratégias</a:t>
            </a:r>
            <a:r>
              <a:rPr lang="en-US" sz="2000" dirty="0" smtClean="0"/>
              <a:t> </a:t>
            </a:r>
            <a:r>
              <a:rPr lang="en-US" sz="2000" dirty="0" err="1" smtClean="0"/>
              <a:t>existentes</a:t>
            </a:r>
            <a:endParaRPr lang="en-US" sz="2000" dirty="0"/>
          </a:p>
        </p:txBody>
      </p:sp>
      <p:sp>
        <p:nvSpPr>
          <p:cNvPr id="26" name="Rectangle 7"/>
          <p:cNvSpPr/>
          <p:nvPr/>
        </p:nvSpPr>
        <p:spPr>
          <a:xfrm>
            <a:off x="6516216" y="6237312"/>
            <a:ext cx="13019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800" dirty="0"/>
              <a:t>© Christina Lehmann </a:t>
            </a:r>
            <a:r>
              <a:rPr lang="en-GB" sz="800" dirty="0" smtClean="0"/>
              <a:t>2015</a:t>
            </a:r>
            <a:endParaRPr lang="en-GB" sz="800" dirty="0"/>
          </a:p>
        </p:txBody>
      </p:sp>
      <p:sp>
        <p:nvSpPr>
          <p:cNvPr id="25" name="Rechteck 24"/>
          <p:cNvSpPr/>
          <p:nvPr/>
        </p:nvSpPr>
        <p:spPr>
          <a:xfrm>
            <a:off x="7963283" y="5140932"/>
            <a:ext cx="497149" cy="10963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  <p:sp>
        <p:nvSpPr>
          <p:cNvPr id="15" name="Titel 9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74738"/>
          </a:xfrm>
        </p:spPr>
        <p:txBody>
          <a:bodyPr/>
          <a:lstStyle/>
          <a:p>
            <a:r>
              <a:rPr lang="pt-BR" sz="3600" dirty="0"/>
              <a:t>Como </a:t>
            </a:r>
            <a:r>
              <a:rPr lang="pt-BR" sz="3600" dirty="0" smtClean="0"/>
              <a:t>as </a:t>
            </a:r>
            <a:r>
              <a:rPr lang="pt-BR" sz="3600" dirty="0"/>
              <a:t>estratégias </a:t>
            </a:r>
            <a:r>
              <a:rPr lang="pt-BR" sz="3600" dirty="0" smtClean="0"/>
              <a:t>existentes são avaliadas e priorizadas?</a:t>
            </a:r>
            <a:endParaRPr lang="en-GB" sz="3600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442025"/>
              </p:ext>
            </p:extLst>
          </p:nvPr>
        </p:nvGraphicFramePr>
        <p:xfrm>
          <a:off x="1187622" y="2995644"/>
          <a:ext cx="7704858" cy="1156716"/>
        </p:xfrm>
        <a:graphic>
          <a:graphicData uri="http://schemas.openxmlformats.org/drawingml/2006/table">
            <a:tbl>
              <a:tblPr firstRow="1" firstCol="1" bandRow="1"/>
              <a:tblGrid>
                <a:gridCol w="1889938"/>
                <a:gridCol w="1782472"/>
                <a:gridCol w="1872208"/>
                <a:gridCol w="216024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Aceitação muito boa = 4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estratégia é aceita por (quase) todos os atores relevantes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Boa aceitação = 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estratégia é aceita pela maioria dos atores relevantes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Aceitação bastante baixa = 2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estratégia é apoiada por uma minoria dos atores relevantes, mas não há rejeição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Aceitação extremamente baixa = 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estratégia é apoiada apenas por poucos atores relevantes, e é rejeitada pela maioria deles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98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pPr marL="0" indent="0" algn="just">
              <a:buNone/>
            </a:pPr>
            <a:r>
              <a:rPr lang="en-US" u="sng" dirty="0" smtClean="0"/>
              <a:t>c) </a:t>
            </a:r>
            <a:r>
              <a:rPr lang="pt-BR" u="sng" dirty="0"/>
              <a:t>Probabilidade de beneficiar-se de fatores </a:t>
            </a:r>
            <a:r>
              <a:rPr lang="pt-BR" u="sng" dirty="0" smtClean="0"/>
              <a:t>externos </a:t>
            </a:r>
            <a:r>
              <a:rPr lang="en-US" u="sng" dirty="0" smtClean="0"/>
              <a:t>(esp. </a:t>
            </a:r>
            <a:r>
              <a:rPr lang="en-US" u="sng" dirty="0" err="1" smtClean="0"/>
              <a:t>oportunidades</a:t>
            </a:r>
            <a:r>
              <a:rPr lang="en-US" u="sng" dirty="0" smtClean="0"/>
              <a:t>)</a:t>
            </a:r>
          </a:p>
          <a:p>
            <a:pPr marL="0" indent="0" algn="just">
              <a:buNone/>
            </a:pPr>
            <a:endParaRPr lang="en-US" sz="1400" u="sng" dirty="0" smtClean="0"/>
          </a:p>
          <a:p>
            <a:r>
              <a:rPr lang="pt-BR" dirty="0"/>
              <a:t>Implementações bem sucedidas de uma estratégia não é somente dependente nas capacidades do time de gestão</a:t>
            </a:r>
            <a:endParaRPr lang="de-DE" dirty="0"/>
          </a:p>
          <a:p>
            <a:pPr marL="354013" indent="0">
              <a:buNone/>
            </a:pPr>
            <a:r>
              <a:rPr lang="en-US" dirty="0" smtClean="0"/>
              <a:t>→ </a:t>
            </a:r>
            <a:r>
              <a:rPr lang="pt-BR" dirty="0"/>
              <a:t>Fatores externos podem também possuir uma importante </a:t>
            </a:r>
            <a:r>
              <a:rPr lang="pt-BR" dirty="0" smtClean="0"/>
              <a:t>função</a:t>
            </a:r>
          </a:p>
          <a:p>
            <a:r>
              <a:rPr lang="pt-BR" dirty="0"/>
              <a:t>Às vezes oportunidades podem favorecer ou apoiar a </a:t>
            </a:r>
            <a:r>
              <a:rPr lang="pt-BR" dirty="0" smtClean="0"/>
              <a:t>implementação </a:t>
            </a:r>
            <a:r>
              <a:rPr lang="pt-BR" dirty="0"/>
              <a:t>de uma estratégia</a:t>
            </a:r>
            <a:endParaRPr lang="de-DE" dirty="0"/>
          </a:p>
          <a:p>
            <a:r>
              <a:rPr lang="pt-BR" dirty="0"/>
              <a:t>Ex. Situações políticas altamente flexíveis podem promover novas leis ou programas que beneficiam diretamente a implementação de estratégias para conservação baseada em ecossistemas</a:t>
            </a:r>
            <a:endParaRPr lang="de-DE" dirty="0"/>
          </a:p>
          <a:p>
            <a:r>
              <a:rPr lang="pt-BR" dirty="0"/>
              <a:t>Outras oportunidades incluem fundos adicionais ou colaboração com instituições que estão lidando com problemas similares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24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  <p:sp>
        <p:nvSpPr>
          <p:cNvPr id="8" name="Titel 9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74738"/>
          </a:xfrm>
        </p:spPr>
        <p:txBody>
          <a:bodyPr/>
          <a:lstStyle/>
          <a:p>
            <a:r>
              <a:rPr lang="pt-BR" sz="3600" dirty="0"/>
              <a:t>Como </a:t>
            </a:r>
            <a:r>
              <a:rPr lang="pt-BR" sz="3600" dirty="0" smtClean="0"/>
              <a:t>as </a:t>
            </a:r>
            <a:r>
              <a:rPr lang="pt-BR" sz="3600" dirty="0"/>
              <a:t>estratégias </a:t>
            </a:r>
            <a:r>
              <a:rPr lang="pt-BR" sz="3600" dirty="0" smtClean="0"/>
              <a:t>existentes são avaliadas e priorizadas?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8015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1259632" y="1600201"/>
            <a:ext cx="7558656" cy="26180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u="sng" dirty="0"/>
              <a:t>c) </a:t>
            </a:r>
            <a:r>
              <a:rPr lang="pt-BR" u="sng" dirty="0"/>
              <a:t>Probabilidade de beneficiar-se de fatores externos </a:t>
            </a:r>
            <a:r>
              <a:rPr lang="en-US" u="sng" dirty="0"/>
              <a:t>(esp. </a:t>
            </a:r>
            <a:r>
              <a:rPr lang="en-US" u="sng" dirty="0" err="1" smtClean="0"/>
              <a:t>oportunidades</a:t>
            </a:r>
            <a:r>
              <a:rPr lang="en-US" u="sng" dirty="0" smtClean="0"/>
              <a:t>)</a:t>
            </a:r>
            <a:endParaRPr lang="en-US" sz="1400" dirty="0" smtClean="0"/>
          </a:p>
          <a:p>
            <a:pPr algn="just"/>
            <a:r>
              <a:rPr lang="en-US" sz="1800" dirty="0" smtClean="0"/>
              <a:t>Determine a </a:t>
            </a:r>
            <a:r>
              <a:rPr lang="en-US" sz="1800" dirty="0" err="1" smtClean="0"/>
              <a:t>probabilidade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fatores</a:t>
            </a:r>
            <a:r>
              <a:rPr lang="en-US" sz="1800" dirty="0" smtClean="0"/>
              <a:t> </a:t>
            </a:r>
            <a:r>
              <a:rPr lang="en-US" sz="1800" dirty="0" err="1" smtClean="0"/>
              <a:t>externos</a:t>
            </a:r>
            <a:r>
              <a:rPr lang="en-US" sz="1800" dirty="0" smtClean="0"/>
              <a:t> </a:t>
            </a:r>
            <a:r>
              <a:rPr lang="en-US" sz="1800" dirty="0" err="1" smtClean="0"/>
              <a:t>poderiam</a:t>
            </a:r>
            <a:r>
              <a:rPr lang="en-US" sz="1800" dirty="0" smtClean="0"/>
              <a:t> </a:t>
            </a:r>
            <a:r>
              <a:rPr lang="en-US" sz="1800" dirty="0" err="1" smtClean="0"/>
              <a:t>ocorrer</a:t>
            </a:r>
            <a:r>
              <a:rPr lang="en-US" sz="1800" dirty="0" smtClean="0"/>
              <a:t>, </a:t>
            </a:r>
            <a:r>
              <a:rPr lang="en-US" sz="1800" dirty="0" err="1" smtClean="0"/>
              <a:t>os</a:t>
            </a:r>
            <a:r>
              <a:rPr lang="en-US" sz="1800" dirty="0" smtClean="0"/>
              <a:t> </a:t>
            </a:r>
            <a:r>
              <a:rPr lang="en-US" sz="1800" dirty="0" err="1" smtClean="0"/>
              <a:t>quais</a:t>
            </a:r>
            <a:r>
              <a:rPr lang="en-US" sz="1800" dirty="0" smtClean="0"/>
              <a:t> </a:t>
            </a:r>
            <a:r>
              <a:rPr lang="en-US" sz="1800" dirty="0" err="1" smtClean="0"/>
              <a:t>favoreceriam</a:t>
            </a:r>
            <a:r>
              <a:rPr lang="en-US" sz="1800" dirty="0" smtClean="0"/>
              <a:t> a </a:t>
            </a:r>
            <a:r>
              <a:rPr lang="en-US" sz="1800" dirty="0" err="1" smtClean="0"/>
              <a:t>estratégia</a:t>
            </a:r>
            <a:endParaRPr lang="en-US" sz="1800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endParaRPr lang="en-US" dirty="0" smtClean="0"/>
          </a:p>
        </p:txBody>
      </p:sp>
      <p:sp>
        <p:nvSpPr>
          <p:cNvPr id="24" name="Textfeld 5"/>
          <p:cNvSpPr txBox="1"/>
          <p:nvPr/>
        </p:nvSpPr>
        <p:spPr>
          <a:xfrm>
            <a:off x="1449579" y="3930784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CEEM 2014</a:t>
            </a:r>
            <a:endParaRPr lang="en-GB" sz="8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2750" r="30313" b="42914"/>
          <a:stretch/>
        </p:blipFill>
        <p:spPr>
          <a:xfrm>
            <a:off x="4932040" y="4476750"/>
            <a:ext cx="3354463" cy="193112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364948" y="4332734"/>
            <a:ext cx="3492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 err="1" smtClean="0"/>
              <a:t>classificação</a:t>
            </a:r>
            <a:r>
              <a:rPr lang="en-US" dirty="0" smtClean="0"/>
              <a:t> é </a:t>
            </a:r>
            <a:r>
              <a:rPr lang="en-US" dirty="0" err="1" smtClean="0"/>
              <a:t>marcada</a:t>
            </a:r>
            <a:r>
              <a:rPr lang="en-US" dirty="0" smtClean="0"/>
              <a:t> com um </a:t>
            </a:r>
            <a:r>
              <a:rPr lang="en-US" dirty="0" err="1" smtClean="0"/>
              <a:t>adesivo</a:t>
            </a:r>
            <a:r>
              <a:rPr lang="en-US" dirty="0" smtClean="0"/>
              <a:t> de </a:t>
            </a:r>
            <a:r>
              <a:rPr lang="en-US" dirty="0" err="1" smtClean="0"/>
              <a:t>cor</a:t>
            </a:r>
            <a:r>
              <a:rPr lang="en-US" dirty="0" smtClean="0"/>
              <a:t> </a:t>
            </a:r>
            <a:r>
              <a:rPr lang="en-US" dirty="0" err="1" smtClean="0"/>
              <a:t>correspondente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tabela</a:t>
            </a:r>
            <a:r>
              <a:rPr lang="en-US" dirty="0" smtClean="0"/>
              <a:t> </a:t>
            </a:r>
            <a:r>
              <a:rPr lang="en-US" dirty="0" err="1" smtClean="0"/>
              <a:t>sumarizada</a:t>
            </a:r>
            <a:r>
              <a:rPr lang="en-US" dirty="0" smtClean="0"/>
              <a:t> das </a:t>
            </a:r>
            <a:r>
              <a:rPr lang="en-US" dirty="0" err="1" smtClean="0"/>
              <a:t>estratégias</a:t>
            </a:r>
            <a:r>
              <a:rPr lang="en-US" dirty="0" smtClean="0"/>
              <a:t> </a:t>
            </a:r>
            <a:r>
              <a:rPr lang="en-US" dirty="0" err="1" smtClean="0"/>
              <a:t>existentes</a:t>
            </a:r>
            <a:r>
              <a:rPr lang="en-US" dirty="0" smtClean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Na </a:t>
            </a:r>
            <a:r>
              <a:rPr lang="en-US" dirty="0" err="1" smtClean="0"/>
              <a:t>tabela</a:t>
            </a:r>
            <a:r>
              <a:rPr lang="en-US" dirty="0" smtClean="0"/>
              <a:t>, </a:t>
            </a:r>
            <a:r>
              <a:rPr lang="en-US" dirty="0" err="1" smtClean="0"/>
              <a:t>anote</a:t>
            </a:r>
            <a:r>
              <a:rPr lang="en-US" dirty="0" smtClean="0"/>
              <a:t> </a:t>
            </a:r>
            <a:r>
              <a:rPr lang="en-US" dirty="0" err="1" smtClean="0"/>
              <a:t>abaixo</a:t>
            </a:r>
            <a:r>
              <a:rPr lang="en-US" dirty="0" smtClean="0"/>
              <a:t> as </a:t>
            </a:r>
            <a:r>
              <a:rPr lang="en-US" dirty="0" err="1" smtClean="0"/>
              <a:t>oportunidades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relevantes</a:t>
            </a:r>
            <a:endParaRPr lang="en-US" dirty="0"/>
          </a:p>
        </p:txBody>
      </p:sp>
      <p:sp>
        <p:nvSpPr>
          <p:cNvPr id="25" name="Rechteck 24"/>
          <p:cNvSpPr/>
          <p:nvPr/>
        </p:nvSpPr>
        <p:spPr>
          <a:xfrm>
            <a:off x="7308303" y="5085183"/>
            <a:ext cx="978199" cy="1310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hteck 25"/>
          <p:cNvSpPr/>
          <p:nvPr/>
        </p:nvSpPr>
        <p:spPr>
          <a:xfrm>
            <a:off x="7308303" y="5085184"/>
            <a:ext cx="432049" cy="1298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7"/>
          <p:cNvSpPr/>
          <p:nvPr/>
        </p:nvSpPr>
        <p:spPr>
          <a:xfrm>
            <a:off x="4860032" y="6336000"/>
            <a:ext cx="13019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800" dirty="0"/>
              <a:t>© Christina Lehmann </a:t>
            </a:r>
            <a:r>
              <a:rPr lang="en-GB" sz="800" dirty="0" smtClean="0"/>
              <a:t>2015</a:t>
            </a:r>
            <a:endParaRPr lang="en-GB" sz="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25</a:t>
            </a:fld>
            <a:endParaRPr lang="de-DE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  <p:sp>
        <p:nvSpPr>
          <p:cNvPr id="15" name="Titel 9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74738"/>
          </a:xfrm>
        </p:spPr>
        <p:txBody>
          <a:bodyPr/>
          <a:lstStyle/>
          <a:p>
            <a:r>
              <a:rPr lang="pt-BR" sz="3600" dirty="0"/>
              <a:t>Como </a:t>
            </a:r>
            <a:r>
              <a:rPr lang="pt-BR" sz="3600" dirty="0" smtClean="0"/>
              <a:t>as </a:t>
            </a:r>
            <a:r>
              <a:rPr lang="pt-BR" sz="3600" dirty="0"/>
              <a:t>estratégias </a:t>
            </a:r>
            <a:r>
              <a:rPr lang="pt-BR" sz="3600" dirty="0" smtClean="0"/>
              <a:t>existentes são avaliadas e priorizadas?</a:t>
            </a:r>
            <a:endParaRPr lang="en-GB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77" y="2852936"/>
            <a:ext cx="6708926" cy="14797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25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en-US" u="sng" dirty="0" smtClean="0"/>
              <a:t>d) </a:t>
            </a:r>
            <a:r>
              <a:rPr lang="pt-BR" u="sng" dirty="0"/>
              <a:t>Probabilidade de riscos prejudiciais</a:t>
            </a:r>
            <a:endParaRPr lang="de-DE" u="sng" dirty="0"/>
          </a:p>
          <a:p>
            <a:pPr marL="0" indent="0" algn="just">
              <a:buNone/>
            </a:pPr>
            <a:endParaRPr lang="en-US" sz="1400" u="sng" dirty="0" smtClean="0"/>
          </a:p>
          <a:p>
            <a:r>
              <a:rPr lang="pt-BR" dirty="0"/>
              <a:t>Nem todas as situações flexíveis irão criar benefícios</a:t>
            </a:r>
            <a:endParaRPr lang="de-DE" dirty="0"/>
          </a:p>
          <a:p>
            <a:r>
              <a:rPr lang="pt-BR" dirty="0"/>
              <a:t>Riscos podem ser colocados para a efetividade das estratégias de conservação</a:t>
            </a:r>
            <a:endParaRPr lang="de-DE" dirty="0"/>
          </a:p>
          <a:p>
            <a:r>
              <a:rPr lang="pt-BR" dirty="0"/>
              <a:t>Ex. situações de insegurança política podem resultar no cancelamento do fundo de planejamento ou no decrescimento de interesse na conservação da natureza baseada em ecossistemas</a:t>
            </a:r>
            <a:endParaRPr lang="de-DE" dirty="0"/>
          </a:p>
          <a:p>
            <a:r>
              <a:rPr lang="pt-BR" dirty="0"/>
              <a:t>Entre </a:t>
            </a:r>
            <a:r>
              <a:rPr lang="pt-BR" dirty="0" smtClean="0"/>
              <a:t>outros, </a:t>
            </a:r>
            <a:r>
              <a:rPr lang="pt-BR" dirty="0"/>
              <a:t>eventos meteorológicos extremos e investimentos econômicos inadequados podem prejudicar o potencial para a implementação de uma estratégia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26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  <p:sp>
        <p:nvSpPr>
          <p:cNvPr id="8" name="Titel 9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74738"/>
          </a:xfrm>
        </p:spPr>
        <p:txBody>
          <a:bodyPr/>
          <a:lstStyle/>
          <a:p>
            <a:r>
              <a:rPr lang="pt-BR" sz="3600" dirty="0"/>
              <a:t>Como </a:t>
            </a:r>
            <a:r>
              <a:rPr lang="pt-BR" sz="3600" dirty="0" smtClean="0"/>
              <a:t>as </a:t>
            </a:r>
            <a:r>
              <a:rPr lang="pt-BR" sz="3600" dirty="0"/>
              <a:t>estratégias </a:t>
            </a:r>
            <a:r>
              <a:rPr lang="pt-BR" sz="3600" dirty="0" smtClean="0"/>
              <a:t>existentes são avaliadas e priorizadas?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5240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1259632" y="1412776"/>
            <a:ext cx="7560840" cy="19008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u="sng" dirty="0"/>
              <a:t>d) </a:t>
            </a:r>
            <a:r>
              <a:rPr lang="en-US" u="sng" dirty="0" err="1" smtClean="0"/>
              <a:t>Probabilidade</a:t>
            </a:r>
            <a:r>
              <a:rPr lang="en-US" u="sng" dirty="0" smtClean="0"/>
              <a:t> de </a:t>
            </a:r>
            <a:r>
              <a:rPr lang="en-US" u="sng" dirty="0" err="1" smtClean="0"/>
              <a:t>riscos</a:t>
            </a:r>
            <a:r>
              <a:rPr lang="en-US" u="sng" dirty="0" smtClean="0"/>
              <a:t> </a:t>
            </a:r>
            <a:r>
              <a:rPr lang="en-US" u="sng" dirty="0" err="1" smtClean="0"/>
              <a:t>prejudiciais</a:t>
            </a:r>
            <a:endParaRPr lang="en-US" u="sng" dirty="0"/>
          </a:p>
          <a:p>
            <a:r>
              <a:rPr lang="pt-BR" sz="1800" dirty="0" smtClean="0"/>
              <a:t>A </a:t>
            </a:r>
            <a:r>
              <a:rPr lang="pt-BR" sz="1800" dirty="0"/>
              <a:t>tabela abaixo oferece um critério de seleção para a probabilidade de riscos prejudiciais</a:t>
            </a:r>
            <a:endParaRPr lang="de-DE" sz="1800" dirty="0"/>
          </a:p>
          <a:p>
            <a:r>
              <a:rPr lang="pt-BR" sz="1800" dirty="0"/>
              <a:t>Isso é baseado na probabilidade que eles irão ocorrer juntos com a magnitude potencial esperada de seus impactos</a:t>
            </a:r>
            <a:endParaRPr lang="de-DE" sz="1800" dirty="0"/>
          </a:p>
        </p:txBody>
      </p:sp>
      <p:sp>
        <p:nvSpPr>
          <p:cNvPr id="23" name="Textfeld 5"/>
          <p:cNvSpPr txBox="1"/>
          <p:nvPr/>
        </p:nvSpPr>
        <p:spPr>
          <a:xfrm>
            <a:off x="1462554" y="4679394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CEEM 2014</a:t>
            </a:r>
            <a:endParaRPr lang="en-GB" sz="800" dirty="0"/>
          </a:p>
        </p:txBody>
      </p:sp>
      <p:sp>
        <p:nvSpPr>
          <p:cNvPr id="3" name="Textfeld 2"/>
          <p:cNvSpPr txBox="1"/>
          <p:nvPr/>
        </p:nvSpPr>
        <p:spPr>
          <a:xfrm>
            <a:off x="1259632" y="4787116"/>
            <a:ext cx="3627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classificação é marcada com um adesivo de cor correspondente na tabela sumarizada de estratégias existentes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Na tabela, anote abaixo os riscos relevantes</a:t>
            </a:r>
            <a:endParaRPr lang="en-US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569" r="7476" b="44095"/>
          <a:stretch/>
        </p:blipFill>
        <p:spPr>
          <a:xfrm>
            <a:off x="4932816" y="4691917"/>
            <a:ext cx="3902867" cy="1617404"/>
          </a:xfrm>
          <a:prstGeom prst="rect">
            <a:avLst/>
          </a:prstGeom>
        </p:spPr>
      </p:pic>
      <p:sp>
        <p:nvSpPr>
          <p:cNvPr id="24" name="Rectangle 7"/>
          <p:cNvSpPr/>
          <p:nvPr/>
        </p:nvSpPr>
        <p:spPr>
          <a:xfrm>
            <a:off x="4926225" y="6309320"/>
            <a:ext cx="13019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800" dirty="0"/>
              <a:t>© Christina Lehmann </a:t>
            </a:r>
            <a:r>
              <a:rPr lang="en-GB" sz="800" dirty="0" smtClean="0"/>
              <a:t>2015</a:t>
            </a:r>
            <a:endParaRPr lang="en-GB" sz="800" dirty="0"/>
          </a:p>
        </p:txBody>
      </p:sp>
      <p:sp>
        <p:nvSpPr>
          <p:cNvPr id="25" name="Rechteck 24"/>
          <p:cNvSpPr/>
          <p:nvPr/>
        </p:nvSpPr>
        <p:spPr>
          <a:xfrm>
            <a:off x="8100392" y="5301209"/>
            <a:ext cx="741882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hteck 25"/>
          <p:cNvSpPr/>
          <p:nvPr/>
        </p:nvSpPr>
        <p:spPr>
          <a:xfrm>
            <a:off x="7674791" y="5301208"/>
            <a:ext cx="425601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27</a:t>
            </a:fld>
            <a:endParaRPr lang="de-DE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  <p:sp>
        <p:nvSpPr>
          <p:cNvPr id="15" name="Titel 9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74738"/>
          </a:xfrm>
        </p:spPr>
        <p:txBody>
          <a:bodyPr/>
          <a:lstStyle/>
          <a:p>
            <a:r>
              <a:rPr lang="pt-BR" sz="3600" dirty="0"/>
              <a:t>Como </a:t>
            </a:r>
            <a:r>
              <a:rPr lang="pt-BR" sz="3600" dirty="0" smtClean="0"/>
              <a:t>as </a:t>
            </a:r>
            <a:r>
              <a:rPr lang="pt-BR" sz="3600" dirty="0"/>
              <a:t>estratégias </a:t>
            </a:r>
            <a:r>
              <a:rPr lang="pt-BR" sz="3600" dirty="0" smtClean="0"/>
              <a:t>existentes são avaliadas e priorizadas?</a:t>
            </a:r>
            <a:endParaRPr lang="en-GB" sz="36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894142"/>
              </p:ext>
            </p:extLst>
          </p:nvPr>
        </p:nvGraphicFramePr>
        <p:xfrm>
          <a:off x="1044382" y="3023187"/>
          <a:ext cx="7776868" cy="1656207"/>
        </p:xfrm>
        <a:graphic>
          <a:graphicData uri="http://schemas.openxmlformats.org/drawingml/2006/table">
            <a:tbl>
              <a:tblPr firstRow="1" firstCol="1" bandRow="1"/>
              <a:tblGrid>
                <a:gridCol w="1944217"/>
                <a:gridCol w="1944217"/>
                <a:gridCol w="1944217"/>
                <a:gridCol w="194421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É improvável que seja afetada por riscos = 4</a:t>
                      </a:r>
                      <a:endParaRPr lang="de-D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(Quase) não há probabilidade de riscos que (possivelmente) complicariam a implementação da estratégia</a:t>
                      </a:r>
                      <a:endParaRPr lang="de-D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Provavelmente não ameaçada por riscos = 3</a:t>
                      </a:r>
                      <a:endParaRPr lang="de-D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5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Há </a:t>
                      </a:r>
                      <a:r>
                        <a:rPr lang="pt-BR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uma baixa probabilidade de riscos que (possivelmente) complicariam um pouco a implementação da estratégia</a:t>
                      </a:r>
                      <a:endParaRPr lang="de-D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Provavelmente ameaçada por riscos = 2</a:t>
                      </a:r>
                      <a:endParaRPr lang="de-DE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Há uma alta probabilidade de riscos que (possivelmente) complicariam ou até dificultariam a implementação da estratégia</a:t>
                      </a:r>
                      <a:endParaRPr lang="de-DE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Extremamente ameaçada por riscos = 1</a:t>
                      </a:r>
                      <a:endParaRPr lang="de-D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Há uma alta probabilidade de riscos que (possivelmente) dificultariam de maneira significativa a implementação da estratégia, ou até a tornariam completamente ineficaz</a:t>
                      </a:r>
                      <a:endParaRPr lang="de-D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57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US" u="sng" dirty="0" smtClean="0"/>
              <a:t>e) </a:t>
            </a:r>
            <a:r>
              <a:rPr lang="en-US" u="sng" dirty="0" err="1" smtClean="0"/>
              <a:t>Adaptabilidade</a:t>
            </a:r>
            <a:r>
              <a:rPr lang="en-US" u="sng" dirty="0" smtClean="0"/>
              <a:t> </a:t>
            </a:r>
            <a:r>
              <a:rPr lang="en-US" u="sng" dirty="0" err="1" smtClean="0"/>
              <a:t>às</a:t>
            </a:r>
            <a:r>
              <a:rPr lang="en-US" u="sng" dirty="0" smtClean="0"/>
              <a:t> </a:t>
            </a:r>
            <a:r>
              <a:rPr lang="en-US" u="sng" dirty="0" err="1" smtClean="0"/>
              <a:t>mudanças</a:t>
            </a:r>
            <a:endParaRPr lang="en-US" u="sng" dirty="0" smtClean="0"/>
          </a:p>
          <a:p>
            <a:pPr marL="0" indent="0" algn="just">
              <a:buNone/>
            </a:pPr>
            <a:endParaRPr lang="en-US" sz="1400" u="sng" dirty="0" smtClean="0"/>
          </a:p>
          <a:p>
            <a:r>
              <a:rPr lang="pt-BR" dirty="0"/>
              <a:t>Incertezas e mudanças circunstanciais inesperadas são as fundações sobre as quais estratégias de gestão devem ser construídas </a:t>
            </a:r>
            <a:endParaRPr lang="de-DE" dirty="0"/>
          </a:p>
          <a:p>
            <a:r>
              <a:rPr lang="pt-BR" dirty="0"/>
              <a:t>Ao desenvolver estratégias versáteis </a:t>
            </a:r>
            <a:r>
              <a:rPr lang="pt-BR" dirty="0" smtClean="0"/>
              <a:t>as </a:t>
            </a:r>
            <a:r>
              <a:rPr lang="pt-BR" dirty="0"/>
              <a:t>quais respondem adaptativamente para condições alteradas apoiam o risco geral e gestão de vulnerabilidade do sítio de conservação</a:t>
            </a:r>
            <a:endParaRPr lang="de-DE" dirty="0"/>
          </a:p>
          <a:p>
            <a:r>
              <a:rPr lang="pt-BR" dirty="0"/>
              <a:t>Ex. estratégias que envolvem a construção são frequentemente menos adaptáveis do que estratégias ‘suaves’, tais como </a:t>
            </a:r>
            <a:r>
              <a:rPr lang="pt-BR" dirty="0" smtClean="0"/>
              <a:t>aquelas relacionadas </a:t>
            </a:r>
            <a:r>
              <a:rPr lang="pt-BR" dirty="0"/>
              <a:t>com comunicação</a:t>
            </a:r>
            <a:endParaRPr lang="de-DE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28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  <p:sp>
        <p:nvSpPr>
          <p:cNvPr id="8" name="Titel 9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74738"/>
          </a:xfrm>
        </p:spPr>
        <p:txBody>
          <a:bodyPr/>
          <a:lstStyle/>
          <a:p>
            <a:r>
              <a:rPr lang="pt-BR" sz="3600" dirty="0"/>
              <a:t>Como </a:t>
            </a:r>
            <a:r>
              <a:rPr lang="pt-BR" sz="3600" dirty="0" smtClean="0"/>
              <a:t>as </a:t>
            </a:r>
            <a:r>
              <a:rPr lang="pt-BR" sz="3600" dirty="0"/>
              <a:t>estratégias </a:t>
            </a:r>
            <a:r>
              <a:rPr lang="pt-BR" sz="3600" dirty="0" smtClean="0"/>
              <a:t>existentes são avaliadas e priorizadas?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4805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7" cy="24881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u="sng" dirty="0" smtClean="0"/>
              <a:t>e) </a:t>
            </a:r>
            <a:r>
              <a:rPr lang="en-US" u="sng" dirty="0" err="1" smtClean="0"/>
              <a:t>Adaptabilidade</a:t>
            </a:r>
            <a:r>
              <a:rPr lang="en-US" u="sng" dirty="0" smtClean="0"/>
              <a:t> </a:t>
            </a:r>
            <a:r>
              <a:rPr lang="en-US" u="sng" dirty="0" err="1" smtClean="0"/>
              <a:t>às</a:t>
            </a:r>
            <a:r>
              <a:rPr lang="en-US" u="sng" dirty="0" smtClean="0"/>
              <a:t> </a:t>
            </a:r>
            <a:r>
              <a:rPr lang="en-US" u="sng" dirty="0" err="1" smtClean="0"/>
              <a:t>mudanças</a:t>
            </a:r>
            <a:endParaRPr lang="en-US" u="sng" dirty="0" smtClean="0"/>
          </a:p>
          <a:p>
            <a:pPr algn="just"/>
            <a:r>
              <a:rPr lang="en-US" sz="1900" dirty="0" smtClean="0"/>
              <a:t>Use a </a:t>
            </a:r>
            <a:r>
              <a:rPr lang="en-US" sz="1900" dirty="0" err="1" smtClean="0"/>
              <a:t>tabela</a:t>
            </a:r>
            <a:r>
              <a:rPr lang="en-US" sz="1900" dirty="0" smtClean="0"/>
              <a:t> </a:t>
            </a:r>
            <a:r>
              <a:rPr lang="en-US" sz="1900" dirty="0" err="1" smtClean="0"/>
              <a:t>abaixo</a:t>
            </a:r>
            <a:r>
              <a:rPr lang="en-US" sz="1900" dirty="0" smtClean="0"/>
              <a:t> para </a:t>
            </a:r>
            <a:r>
              <a:rPr lang="en-US" sz="1900" dirty="0" err="1" smtClean="0"/>
              <a:t>desenvolver</a:t>
            </a:r>
            <a:r>
              <a:rPr lang="en-US" sz="1900" dirty="0" smtClean="0"/>
              <a:t> a </a:t>
            </a:r>
            <a:r>
              <a:rPr lang="en-US" sz="1900" dirty="0" err="1" smtClean="0"/>
              <a:t>adaptabilidade</a:t>
            </a:r>
            <a:r>
              <a:rPr lang="en-US" sz="1900" dirty="0" smtClean="0"/>
              <a:t> da </a:t>
            </a:r>
            <a:r>
              <a:rPr lang="en-US" sz="1900" dirty="0" err="1" smtClean="0"/>
              <a:t>estratégia</a:t>
            </a:r>
            <a:r>
              <a:rPr lang="en-US" sz="1900" dirty="0" smtClean="0"/>
              <a:t>: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23" name="Textfeld 5"/>
          <p:cNvSpPr txBox="1"/>
          <p:nvPr/>
        </p:nvSpPr>
        <p:spPr>
          <a:xfrm>
            <a:off x="1479171" y="3872872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CEEM 2014</a:t>
            </a:r>
            <a:endParaRPr lang="en-GB" sz="800" dirty="0"/>
          </a:p>
        </p:txBody>
      </p:sp>
      <p:sp>
        <p:nvSpPr>
          <p:cNvPr id="3" name="Textfeld 2"/>
          <p:cNvSpPr txBox="1"/>
          <p:nvPr/>
        </p:nvSpPr>
        <p:spPr>
          <a:xfrm>
            <a:off x="1295399" y="4379506"/>
            <a:ext cx="2723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A classificação é marcada com um adesivo de cor correspondente na tabela sumarizada de estratégias existentes</a:t>
            </a:r>
            <a:endParaRPr lang="de-DE" sz="2000" dirty="0"/>
          </a:p>
        </p:txBody>
      </p:sp>
      <p:sp>
        <p:nvSpPr>
          <p:cNvPr id="25" name="Rectangle 7"/>
          <p:cNvSpPr/>
          <p:nvPr/>
        </p:nvSpPr>
        <p:spPr>
          <a:xfrm>
            <a:off x="3923928" y="6309320"/>
            <a:ext cx="13019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800" dirty="0"/>
              <a:t>© Christina Lehmann </a:t>
            </a:r>
            <a:r>
              <a:rPr lang="en-GB" sz="800" dirty="0" smtClean="0"/>
              <a:t>2015</a:t>
            </a:r>
            <a:endParaRPr lang="en-GB" sz="80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1570" r="17713" b="51181"/>
          <a:stretch/>
        </p:blipFill>
        <p:spPr>
          <a:xfrm>
            <a:off x="4019241" y="4379506"/>
            <a:ext cx="4824536" cy="1929814"/>
          </a:xfrm>
          <a:prstGeom prst="rect">
            <a:avLst/>
          </a:prstGeom>
        </p:spPr>
      </p:pic>
      <p:sp>
        <p:nvSpPr>
          <p:cNvPr id="27" name="Rechteck 26"/>
          <p:cNvSpPr/>
          <p:nvPr/>
        </p:nvSpPr>
        <p:spPr>
          <a:xfrm>
            <a:off x="8316417" y="5215787"/>
            <a:ext cx="501872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29</a:t>
            </a:fld>
            <a:endParaRPr lang="de-DE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  <p:sp>
        <p:nvSpPr>
          <p:cNvPr id="14" name="Titel 9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74738"/>
          </a:xfrm>
        </p:spPr>
        <p:txBody>
          <a:bodyPr/>
          <a:lstStyle/>
          <a:p>
            <a:r>
              <a:rPr lang="pt-BR" sz="3600" dirty="0"/>
              <a:t>Como </a:t>
            </a:r>
            <a:r>
              <a:rPr lang="pt-BR" sz="3600" dirty="0" smtClean="0"/>
              <a:t>as </a:t>
            </a:r>
            <a:r>
              <a:rPr lang="pt-BR" sz="3600" dirty="0"/>
              <a:t>estratégias </a:t>
            </a:r>
            <a:r>
              <a:rPr lang="pt-BR" sz="3600" dirty="0" smtClean="0"/>
              <a:t>existentes são avaliadas e priorizadas?</a:t>
            </a:r>
            <a:endParaRPr lang="en-GB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65" y="2420888"/>
            <a:ext cx="7664829" cy="19586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76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488832" cy="564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303E-27D9-477D-98A4-E66DF1BCAD0F}" type="slidenum">
              <a:rPr lang="de-DE" smtClean="0"/>
              <a:t>3</a:t>
            </a:fld>
            <a:endParaRPr lang="de-DE"/>
          </a:p>
        </p:txBody>
      </p:sp>
      <p:sp>
        <p:nvSpPr>
          <p:cNvPr id="4" name="Rectangle 3"/>
          <p:cNvSpPr/>
          <p:nvPr/>
        </p:nvSpPr>
        <p:spPr>
          <a:xfrm>
            <a:off x="3347864" y="5517232"/>
            <a:ext cx="4032448" cy="75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91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000" b="1" dirty="0"/>
              <a:t>3</a:t>
            </a:r>
            <a:r>
              <a:rPr lang="en-GB" sz="4000" b="1" dirty="0" smtClean="0"/>
              <a:t>) A </a:t>
            </a:r>
            <a:r>
              <a:rPr lang="en-GB" sz="4000" b="1" dirty="0" err="1" smtClean="0"/>
              <a:t>avaliação</a:t>
            </a:r>
            <a:r>
              <a:rPr lang="en-GB" sz="4000" b="1" dirty="0" smtClean="0"/>
              <a:t> de </a:t>
            </a:r>
            <a:r>
              <a:rPr lang="en-GB" sz="4000" b="1" dirty="0" err="1" smtClean="0"/>
              <a:t>impactos</a:t>
            </a:r>
            <a:r>
              <a:rPr lang="en-GB" sz="4000" b="1" dirty="0" smtClean="0"/>
              <a:t> das </a:t>
            </a:r>
            <a:r>
              <a:rPr lang="en-GB" sz="4000" b="1" dirty="0" err="1" smtClean="0"/>
              <a:t>estratégias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existentes</a:t>
            </a:r>
            <a:endParaRPr lang="en-GB" sz="4000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30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  <p:sp>
        <p:nvSpPr>
          <p:cNvPr id="8" name="Titel 9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74738"/>
          </a:xfrm>
        </p:spPr>
        <p:txBody>
          <a:bodyPr/>
          <a:lstStyle/>
          <a:p>
            <a:r>
              <a:rPr lang="pt-BR" sz="3600" dirty="0"/>
              <a:t>Como </a:t>
            </a:r>
            <a:r>
              <a:rPr lang="pt-BR" sz="3600" dirty="0" smtClean="0"/>
              <a:t>as </a:t>
            </a:r>
            <a:r>
              <a:rPr lang="pt-BR" sz="3600" dirty="0"/>
              <a:t>estratégias </a:t>
            </a:r>
            <a:r>
              <a:rPr lang="pt-BR" sz="3600" dirty="0" smtClean="0"/>
              <a:t>existentes são avaliadas e priorizadas?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7779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 algn="just" fontAlgn="base">
              <a:buNone/>
            </a:pPr>
            <a:r>
              <a:rPr lang="en-US" u="sng" dirty="0" smtClean="0"/>
              <a:t>a) </a:t>
            </a:r>
            <a:r>
              <a:rPr lang="pt-BR" u="sng" dirty="0"/>
              <a:t>Geração de conflitos sociais, políticos e institucionais</a:t>
            </a:r>
            <a:endParaRPr lang="de-DE" sz="1400" u="sng" dirty="0"/>
          </a:p>
          <a:p>
            <a:pPr marL="0" indent="0" algn="just" fontAlgn="base">
              <a:buNone/>
            </a:pPr>
            <a:endParaRPr lang="en-US" sz="1400" u="sng" dirty="0" smtClean="0"/>
          </a:p>
          <a:p>
            <a:r>
              <a:rPr lang="pt-BR" dirty="0"/>
              <a:t>É importante que os atores engajem no processo de implementação da estratégia</a:t>
            </a:r>
            <a:endParaRPr lang="de-DE" dirty="0"/>
          </a:p>
          <a:p>
            <a:r>
              <a:rPr lang="pt-BR" dirty="0"/>
              <a:t>Às vezes ocorre que os objetos de conservação criem conflitos com interesses socioeconômicos dos atores</a:t>
            </a:r>
            <a:endParaRPr lang="de-DE" dirty="0"/>
          </a:p>
          <a:p>
            <a:r>
              <a:rPr lang="pt-BR" dirty="0"/>
              <a:t>Conflitos possíveis poderiam incluir aqueles sobre a posse de terra ou direitos, o crescimento ou remoção de subsídios ou incentivos, etc.</a:t>
            </a:r>
            <a:endParaRPr lang="en-US" dirty="0" smtClean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31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  <p:sp>
        <p:nvSpPr>
          <p:cNvPr id="8" name="Titel 9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74738"/>
          </a:xfrm>
        </p:spPr>
        <p:txBody>
          <a:bodyPr/>
          <a:lstStyle/>
          <a:p>
            <a:r>
              <a:rPr lang="pt-BR" sz="3600" dirty="0"/>
              <a:t>Como </a:t>
            </a:r>
            <a:r>
              <a:rPr lang="pt-BR" sz="3600" dirty="0" smtClean="0"/>
              <a:t>as </a:t>
            </a:r>
            <a:r>
              <a:rPr lang="pt-BR" sz="3600" dirty="0"/>
              <a:t>estratégias </a:t>
            </a:r>
            <a:r>
              <a:rPr lang="pt-BR" sz="3600" dirty="0" smtClean="0"/>
              <a:t>existentes são avaliadas e priorizadas?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619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32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  <p:sp>
        <p:nvSpPr>
          <p:cNvPr id="9" name="Titel 9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74738"/>
          </a:xfrm>
        </p:spPr>
        <p:txBody>
          <a:bodyPr/>
          <a:lstStyle/>
          <a:p>
            <a:r>
              <a:rPr lang="pt-BR" sz="3600" dirty="0"/>
              <a:t>Como </a:t>
            </a:r>
            <a:r>
              <a:rPr lang="pt-BR" sz="3600" dirty="0" smtClean="0"/>
              <a:t>as </a:t>
            </a:r>
            <a:r>
              <a:rPr lang="pt-BR" sz="3600" dirty="0"/>
              <a:t>estratégias </a:t>
            </a:r>
            <a:r>
              <a:rPr lang="pt-BR" sz="3600" dirty="0" smtClean="0"/>
              <a:t>existentes são avaliadas e priorizadas?</a:t>
            </a:r>
            <a:endParaRPr lang="en-GB" sz="3600" dirty="0"/>
          </a:p>
        </p:txBody>
      </p:sp>
      <p:sp>
        <p:nvSpPr>
          <p:cNvPr id="10" name="Content Placeholder 19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7" cy="4525963"/>
          </a:xfrm>
        </p:spPr>
        <p:txBody>
          <a:bodyPr>
            <a:noAutofit/>
          </a:bodyPr>
          <a:lstStyle/>
          <a:p>
            <a:pPr marL="0" lvl="1" indent="0" algn="just" fontAlgn="base">
              <a:buNone/>
            </a:pPr>
            <a:r>
              <a:rPr lang="en-US" u="sng" dirty="0" smtClean="0"/>
              <a:t>a) </a:t>
            </a:r>
            <a:r>
              <a:rPr lang="pt-BR" u="sng" dirty="0"/>
              <a:t>Geração de conflitos sociais, políticos e institucionais</a:t>
            </a:r>
            <a:endParaRPr lang="de-DE" sz="1400" u="sng" dirty="0"/>
          </a:p>
          <a:p>
            <a:pPr marL="0" indent="0" algn="just" fontAlgn="base">
              <a:buNone/>
            </a:pPr>
            <a:endParaRPr lang="en-US" sz="1400" u="sng" dirty="0" smtClean="0"/>
          </a:p>
          <a:p>
            <a:r>
              <a:rPr lang="pt-BR" dirty="0"/>
              <a:t>Ex. estratégias as quais colocam ao lado poções de terra para proteger espécies sensíveis interferem diretamente com a habilidade de alguns fazendeiros para usar a terra para produzir o alimento que eles precisam para </a:t>
            </a:r>
            <a:r>
              <a:rPr lang="pt-BR" dirty="0" smtClean="0"/>
              <a:t>sustentá-los</a:t>
            </a:r>
          </a:p>
          <a:p>
            <a:pPr marL="354013" indent="0">
              <a:buNone/>
            </a:pPr>
            <a:r>
              <a:rPr lang="en-US" dirty="0"/>
              <a:t>→</a:t>
            </a:r>
            <a:r>
              <a:rPr lang="pt-BR" dirty="0" smtClean="0"/>
              <a:t>Eles </a:t>
            </a:r>
            <a:r>
              <a:rPr lang="pt-BR" dirty="0"/>
              <a:t>podem perceber as estratégias como afetando-os de maneira negativamente desproporcional e formam uma associação demandando suas terras para ser retornadas para eles</a:t>
            </a:r>
            <a:endParaRPr lang="de-DE" dirty="0"/>
          </a:p>
          <a:p>
            <a:pPr marL="354013" indent="0">
              <a:buNone/>
            </a:pPr>
            <a:r>
              <a:rPr lang="en-US" dirty="0"/>
              <a:t>→</a:t>
            </a:r>
            <a:r>
              <a:rPr lang="pt-BR" dirty="0" smtClean="0"/>
              <a:t>Outros </a:t>
            </a:r>
            <a:r>
              <a:rPr lang="pt-BR" dirty="0"/>
              <a:t>atores, tais como aqueles responsáveis para processar produtos colhidos, donos de lojas e outros afetados por esse decrescimento na produção, podem juntar-se </a:t>
            </a:r>
          </a:p>
          <a:p>
            <a:pPr marL="354013" indent="-354013"/>
            <a:r>
              <a:rPr lang="pt-BR" dirty="0"/>
              <a:t>Isso poderia crescer conflitos existentes entre atores e instituições ou criar novos</a:t>
            </a:r>
            <a:endParaRPr lang="de-DE" dirty="0"/>
          </a:p>
          <a:p>
            <a:pPr marL="354013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97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600200"/>
            <a:ext cx="7486647" cy="4525963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n-US" u="sng" dirty="0"/>
              <a:t>a) </a:t>
            </a:r>
            <a:r>
              <a:rPr lang="pt-BR" u="sng" dirty="0"/>
              <a:t>Geração de conflitos sociais, políticos e institucionais</a:t>
            </a:r>
            <a:endParaRPr lang="en-US" u="sng" dirty="0"/>
          </a:p>
          <a:p>
            <a:pPr algn="just"/>
            <a:r>
              <a:rPr lang="pt-BR" sz="1800" dirty="0" smtClean="0"/>
              <a:t>Avalie </a:t>
            </a:r>
            <a:r>
              <a:rPr lang="pt-BR" sz="1800" dirty="0"/>
              <a:t>a probabilidade que conflitos institucionais aparecerão </a:t>
            </a:r>
            <a:r>
              <a:rPr lang="pt-BR" sz="1800" i="1" dirty="0"/>
              <a:t>depois que a estratégia tenha sido entregue </a:t>
            </a:r>
            <a:r>
              <a:rPr lang="pt-BR" sz="1800" dirty="0"/>
              <a:t>de acordo com a seguinte tabela</a:t>
            </a:r>
            <a:r>
              <a:rPr lang="pt-BR" dirty="0"/>
              <a:t>:</a:t>
            </a:r>
            <a:endParaRPr lang="de-DE" dirty="0"/>
          </a:p>
          <a:p>
            <a:pPr algn="just"/>
            <a:endParaRPr lang="en-US" dirty="0"/>
          </a:p>
          <a:p>
            <a:pPr marL="457200" indent="-457200" algn="just">
              <a:buFont typeface="+mj-lt"/>
              <a:buAutoNum type="arabicPeriod"/>
            </a:pPr>
            <a:endParaRPr lang="en-US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33</a:t>
            </a:fld>
            <a:endParaRPr lang="de-DE"/>
          </a:p>
        </p:txBody>
      </p:sp>
      <p:sp>
        <p:nvSpPr>
          <p:cNvPr id="8" name="Textfeld 5"/>
          <p:cNvSpPr txBox="1"/>
          <p:nvPr/>
        </p:nvSpPr>
        <p:spPr>
          <a:xfrm>
            <a:off x="1479171" y="4144487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CEEM 2014</a:t>
            </a:r>
            <a:endParaRPr lang="en-GB" sz="800" dirty="0"/>
          </a:p>
        </p:txBody>
      </p:sp>
      <p:sp>
        <p:nvSpPr>
          <p:cNvPr id="9" name="Textfeld 8"/>
          <p:cNvSpPr txBox="1"/>
          <p:nvPr/>
        </p:nvSpPr>
        <p:spPr>
          <a:xfrm>
            <a:off x="1288356" y="4365104"/>
            <a:ext cx="25817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classificação é marcada com um adesivo de cor correspondente na tabela sumarizada de estratégias existentes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2751" r="10625" b="51181"/>
          <a:stretch/>
        </p:blipFill>
        <p:spPr>
          <a:xfrm>
            <a:off x="3945609" y="4437112"/>
            <a:ext cx="4876194" cy="1760848"/>
          </a:xfrm>
          <a:prstGeom prst="rect">
            <a:avLst/>
          </a:prstGeom>
        </p:spPr>
      </p:pic>
      <p:sp>
        <p:nvSpPr>
          <p:cNvPr id="11" name="Rectangle 7"/>
          <p:cNvSpPr/>
          <p:nvPr/>
        </p:nvSpPr>
        <p:spPr>
          <a:xfrm>
            <a:off x="3923928" y="6220270"/>
            <a:ext cx="13019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800" dirty="0"/>
              <a:t>© Christina Lehmann </a:t>
            </a:r>
            <a:r>
              <a:rPr lang="en-GB" sz="800" dirty="0" smtClean="0"/>
              <a:t>2015</a:t>
            </a:r>
            <a:endParaRPr lang="en-GB" sz="800" dirty="0"/>
          </a:p>
        </p:txBody>
      </p:sp>
      <p:sp>
        <p:nvSpPr>
          <p:cNvPr id="12" name="Rechteck 11"/>
          <p:cNvSpPr/>
          <p:nvPr/>
        </p:nvSpPr>
        <p:spPr>
          <a:xfrm>
            <a:off x="8316417" y="5211578"/>
            <a:ext cx="501872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  <p:sp>
        <p:nvSpPr>
          <p:cNvPr id="14" name="Titel 9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74738"/>
          </a:xfrm>
        </p:spPr>
        <p:txBody>
          <a:bodyPr/>
          <a:lstStyle/>
          <a:p>
            <a:r>
              <a:rPr lang="pt-BR" sz="3600" dirty="0"/>
              <a:t>Como </a:t>
            </a:r>
            <a:r>
              <a:rPr lang="pt-BR" sz="3600" dirty="0" smtClean="0"/>
              <a:t>as </a:t>
            </a:r>
            <a:r>
              <a:rPr lang="pt-BR" sz="3600" dirty="0"/>
              <a:t>estratégias </a:t>
            </a:r>
            <a:r>
              <a:rPr lang="pt-BR" sz="3600" dirty="0" smtClean="0"/>
              <a:t>existentes são avaliadas e priorizadas?</a:t>
            </a:r>
            <a:endParaRPr lang="en-GB" sz="36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15918"/>
              </p:ext>
            </p:extLst>
          </p:nvPr>
        </p:nvGraphicFramePr>
        <p:xfrm>
          <a:off x="1479170" y="2610072"/>
          <a:ext cx="7485320" cy="1752600"/>
        </p:xfrm>
        <a:graphic>
          <a:graphicData uri="http://schemas.openxmlformats.org/drawingml/2006/table">
            <a:tbl>
              <a:tblPr firstRow="1" firstCol="1" bandRow="1"/>
              <a:tblGrid>
                <a:gridCol w="1871330"/>
                <a:gridCol w="1871330"/>
                <a:gridCol w="1871330"/>
                <a:gridCol w="187133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Risco muito alto de geração de conflitos = 4</a:t>
                      </a:r>
                      <a:endParaRPr lang="de-D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Há poucas ou nenhuma probabilidade de que a estratégia originará quaisquer conflitos entre os diferentes grupos de atores</a:t>
                      </a:r>
                      <a:endParaRPr lang="de-D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Risco médio de geração de conflitos = 3</a:t>
                      </a:r>
                      <a:endParaRPr lang="de-D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É possível que alguns conflitos sejam gerados entre os grupos de atores, e que isto tenha o potencial para influenciar o projeto/sítio de conservação</a:t>
                      </a:r>
                      <a:endParaRPr lang="de-D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Risco alto de geração de conflitos = 2</a:t>
                      </a:r>
                      <a:endParaRPr lang="de-D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É bastante provável que sejam gerados conflitos relevantes entre diferentes grupos de atores, e que estes conflitos tenham o potencial para influenciar o projeto/sítio de conservação</a:t>
                      </a:r>
                      <a:endParaRPr lang="de-D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Risco muito alto de geração de conflitos = 1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É (quase) certo que sejam gerados conflitos relevantes entre os diferentes grupos de atores e que estes conflitos influenciarão o projeto/sítio de conservação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2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55600" indent="-355600" algn="just" fontAlgn="base">
              <a:buNone/>
            </a:pPr>
            <a:r>
              <a:rPr lang="en-US" u="sng" dirty="0" smtClean="0"/>
              <a:t>b) </a:t>
            </a:r>
            <a:r>
              <a:rPr lang="pt-BR" u="sng" dirty="0"/>
              <a:t>Geração de novos riscos que aumentam a vulnerabilidade dos objetos de conservação</a:t>
            </a:r>
            <a:endParaRPr lang="de-DE" u="sng" dirty="0"/>
          </a:p>
          <a:p>
            <a:pPr marL="355600" indent="-355600" algn="just" fontAlgn="base">
              <a:buNone/>
            </a:pPr>
            <a:endParaRPr lang="en-US" u="sng" dirty="0" smtClean="0"/>
          </a:p>
          <a:p>
            <a:pPr marL="0" indent="0" algn="just" fontAlgn="base">
              <a:buNone/>
            </a:pPr>
            <a:endParaRPr lang="en-US" sz="1400" u="sng" dirty="0" smtClean="0"/>
          </a:p>
          <a:p>
            <a:r>
              <a:rPr lang="pt-BR" dirty="0"/>
              <a:t>Embora uma análise completa tenha sido feita, é provável que existam elementos do ecossistema os quais não foram completamente compreendidos</a:t>
            </a:r>
            <a:endParaRPr lang="de-DE" dirty="0"/>
          </a:p>
          <a:p>
            <a:r>
              <a:rPr lang="pt-BR" dirty="0"/>
              <a:t>Durante o processo de implementação, suposições equivocadas podem se tornar evidentes através de reações inesperadas de alguns componentes do sistema, piorando ou criando novos estresses ou ameaças</a:t>
            </a:r>
            <a:endParaRPr lang="de-DE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34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  <p:sp>
        <p:nvSpPr>
          <p:cNvPr id="8" name="Titel 9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74738"/>
          </a:xfrm>
        </p:spPr>
        <p:txBody>
          <a:bodyPr/>
          <a:lstStyle/>
          <a:p>
            <a:r>
              <a:rPr lang="pt-BR" sz="3600" dirty="0"/>
              <a:t>Como </a:t>
            </a:r>
            <a:r>
              <a:rPr lang="pt-BR" sz="3600" dirty="0" smtClean="0"/>
              <a:t>as </a:t>
            </a:r>
            <a:r>
              <a:rPr lang="pt-BR" sz="3600" dirty="0"/>
              <a:t>estratégias </a:t>
            </a:r>
            <a:r>
              <a:rPr lang="pt-BR" sz="3600" dirty="0" smtClean="0"/>
              <a:t>existentes são avaliadas e priorizadas?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077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2751" r="-1031" b="51181"/>
          <a:stretch/>
        </p:blipFill>
        <p:spPr>
          <a:xfrm>
            <a:off x="4198926" y="4964419"/>
            <a:ext cx="4693554" cy="141911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2750" r="62600" b="52362"/>
          <a:stretch/>
        </p:blipFill>
        <p:spPr>
          <a:xfrm>
            <a:off x="8332916" y="4964419"/>
            <a:ext cx="775588" cy="1413007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600200"/>
            <a:ext cx="7416824" cy="4525963"/>
          </a:xfrm>
        </p:spPr>
        <p:txBody>
          <a:bodyPr>
            <a:normAutofit/>
          </a:bodyPr>
          <a:lstStyle/>
          <a:p>
            <a:pPr marL="355600" indent="-355600" algn="just" fontAlgn="base">
              <a:buNone/>
            </a:pPr>
            <a:r>
              <a:rPr lang="en-US" u="sng" dirty="0"/>
              <a:t>b) </a:t>
            </a:r>
            <a:r>
              <a:rPr lang="pt-BR" u="sng" dirty="0"/>
              <a:t>Geração de novos riscos que aumentam a vulnerabilidade dos objetos de conservação</a:t>
            </a:r>
            <a:endParaRPr lang="de-DE" u="sng" dirty="0"/>
          </a:p>
          <a:p>
            <a:pPr algn="just" fontAlgn="base"/>
            <a:r>
              <a:rPr lang="en-US" sz="1800" dirty="0" err="1" smtClean="0"/>
              <a:t>Avalie</a:t>
            </a:r>
            <a:r>
              <a:rPr lang="en-US" sz="1800" dirty="0" smtClean="0"/>
              <a:t> a </a:t>
            </a:r>
            <a:r>
              <a:rPr lang="en-US" sz="1800" dirty="0" err="1" smtClean="0"/>
              <a:t>probabilidade</a:t>
            </a:r>
            <a:r>
              <a:rPr lang="en-US" sz="1800" dirty="0" smtClean="0"/>
              <a:t> das </a:t>
            </a:r>
            <a:r>
              <a:rPr lang="en-US" sz="1800" dirty="0" err="1" smtClean="0"/>
              <a:t>estratégias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resultarem</a:t>
            </a:r>
            <a:r>
              <a:rPr lang="en-US" sz="1800" dirty="0" smtClean="0"/>
              <a:t> </a:t>
            </a:r>
            <a:r>
              <a:rPr lang="en-US" sz="1800" dirty="0" err="1" smtClean="0"/>
              <a:t>em</a:t>
            </a:r>
            <a:r>
              <a:rPr lang="en-US" sz="1800" dirty="0" smtClean="0"/>
              <a:t> </a:t>
            </a:r>
            <a:r>
              <a:rPr lang="en-US" sz="1800" dirty="0" err="1" smtClean="0"/>
              <a:t>danos</a:t>
            </a:r>
            <a:r>
              <a:rPr lang="en-US" sz="1800" dirty="0" smtClean="0"/>
              <a:t> </a:t>
            </a:r>
            <a:r>
              <a:rPr lang="en-US" sz="1800" dirty="0" err="1" smtClean="0"/>
              <a:t>biofísicos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área</a:t>
            </a:r>
            <a:r>
              <a:rPr lang="en-US" sz="1800" dirty="0" smtClean="0"/>
              <a:t> de </a:t>
            </a:r>
            <a:r>
              <a:rPr lang="en-US" sz="1800" dirty="0" err="1" smtClean="0"/>
              <a:t>gestão</a:t>
            </a:r>
            <a:r>
              <a:rPr lang="en-US" sz="1800" dirty="0" smtClean="0"/>
              <a:t>  </a:t>
            </a:r>
            <a:r>
              <a:rPr lang="en-US" sz="1800" dirty="0" err="1" smtClean="0"/>
              <a:t>ou</a:t>
            </a:r>
            <a:r>
              <a:rPr lang="en-US" sz="1800" dirty="0" smtClean="0"/>
              <a:t> </a:t>
            </a:r>
            <a:r>
              <a:rPr lang="en-US" sz="1800" dirty="0" err="1" smtClean="0"/>
              <a:t>prejudicarem</a:t>
            </a:r>
            <a:r>
              <a:rPr lang="en-US" sz="1800" dirty="0" smtClean="0"/>
              <a:t> </a:t>
            </a:r>
            <a:r>
              <a:rPr lang="en-US" sz="1800" dirty="0" err="1" smtClean="0"/>
              <a:t>diretamente</a:t>
            </a:r>
            <a:r>
              <a:rPr lang="en-US" sz="1800" dirty="0" smtClean="0"/>
              <a:t> </a:t>
            </a:r>
            <a:r>
              <a:rPr lang="en-US" sz="1800" dirty="0" err="1" smtClean="0"/>
              <a:t>os</a:t>
            </a:r>
            <a:r>
              <a:rPr lang="en-US" sz="1800" dirty="0" smtClean="0"/>
              <a:t> </a:t>
            </a:r>
            <a:r>
              <a:rPr lang="en-US" sz="1800" dirty="0" err="1" smtClean="0"/>
              <a:t>objetos</a:t>
            </a:r>
            <a:r>
              <a:rPr lang="en-US" sz="1800" dirty="0" smtClean="0"/>
              <a:t> de </a:t>
            </a:r>
            <a:r>
              <a:rPr lang="en-US" sz="1800" dirty="0" err="1" smtClean="0"/>
              <a:t>biodiversidade</a:t>
            </a:r>
            <a:r>
              <a:rPr lang="en-US" sz="1800" dirty="0" smtClean="0"/>
              <a:t> </a:t>
            </a:r>
            <a:r>
              <a:rPr lang="en-US" sz="1800" dirty="0" err="1" smtClean="0"/>
              <a:t>usando</a:t>
            </a:r>
            <a:r>
              <a:rPr lang="en-US" sz="1800" dirty="0" smtClean="0"/>
              <a:t> a </a:t>
            </a:r>
            <a:r>
              <a:rPr lang="en-US" sz="1800" dirty="0" err="1" smtClean="0"/>
              <a:t>seguinte</a:t>
            </a:r>
            <a:r>
              <a:rPr lang="en-US" sz="1800" dirty="0" smtClean="0"/>
              <a:t> </a:t>
            </a:r>
            <a:r>
              <a:rPr lang="en-US" sz="1800" dirty="0" err="1" smtClean="0"/>
              <a:t>tabela</a:t>
            </a:r>
            <a:r>
              <a:rPr lang="en-US" sz="1800" dirty="0" smtClean="0"/>
              <a:t>:</a:t>
            </a:r>
            <a:endParaRPr lang="en-US" sz="1800" dirty="0"/>
          </a:p>
          <a:p>
            <a:pPr marL="0" indent="0" algn="just" fontAlgn="base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0" indent="-457200" algn="just">
              <a:buFont typeface="+mj-lt"/>
              <a:buAutoNum type="arabicPeriod"/>
            </a:pPr>
            <a:endParaRPr lang="en-US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35</a:t>
            </a:fld>
            <a:endParaRPr lang="de-DE"/>
          </a:p>
        </p:txBody>
      </p:sp>
      <p:sp>
        <p:nvSpPr>
          <p:cNvPr id="8" name="Textfeld 5"/>
          <p:cNvSpPr txBox="1"/>
          <p:nvPr/>
        </p:nvSpPr>
        <p:spPr>
          <a:xfrm>
            <a:off x="1475656" y="4964419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CEEM 2014</a:t>
            </a:r>
            <a:endParaRPr lang="en-GB" sz="800" dirty="0"/>
          </a:p>
        </p:txBody>
      </p:sp>
      <p:sp>
        <p:nvSpPr>
          <p:cNvPr id="10" name="Rectangle 7"/>
          <p:cNvSpPr/>
          <p:nvPr/>
        </p:nvSpPr>
        <p:spPr>
          <a:xfrm>
            <a:off x="3923928" y="6336000"/>
            <a:ext cx="13019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800" dirty="0"/>
              <a:t>© Christina Lehmann </a:t>
            </a:r>
            <a:r>
              <a:rPr lang="en-GB" sz="800" dirty="0" smtClean="0"/>
              <a:t>2015</a:t>
            </a:r>
            <a:endParaRPr lang="en-GB" sz="800" dirty="0"/>
          </a:p>
        </p:txBody>
      </p:sp>
      <p:sp>
        <p:nvSpPr>
          <p:cNvPr id="11" name="Rechteck 10"/>
          <p:cNvSpPr/>
          <p:nvPr/>
        </p:nvSpPr>
        <p:spPr>
          <a:xfrm>
            <a:off x="8244408" y="5517232"/>
            <a:ext cx="429864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feld 11"/>
          <p:cNvSpPr txBox="1"/>
          <p:nvPr/>
        </p:nvSpPr>
        <p:spPr>
          <a:xfrm>
            <a:off x="1279543" y="5072793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classificação é marcada com um adesivo de cor correspondente na tabela sumarizada de estratégias existentes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8674271" y="5517268"/>
            <a:ext cx="397719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  <p:sp>
        <p:nvSpPr>
          <p:cNvPr id="15" name="Titel 9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74738"/>
          </a:xfrm>
        </p:spPr>
        <p:txBody>
          <a:bodyPr/>
          <a:lstStyle/>
          <a:p>
            <a:r>
              <a:rPr lang="pt-BR" sz="3600" dirty="0"/>
              <a:t>Como </a:t>
            </a:r>
            <a:r>
              <a:rPr lang="pt-BR" sz="3600" dirty="0" smtClean="0"/>
              <a:t>as </a:t>
            </a:r>
            <a:r>
              <a:rPr lang="pt-BR" sz="3600" dirty="0"/>
              <a:t>estratégias </a:t>
            </a:r>
            <a:r>
              <a:rPr lang="pt-BR" sz="3600" dirty="0" smtClean="0"/>
              <a:t>existentes são avaliadas e priorizadas?</a:t>
            </a:r>
            <a:endParaRPr lang="en-GB" sz="36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372471"/>
              </p:ext>
            </p:extLst>
          </p:nvPr>
        </p:nvGraphicFramePr>
        <p:xfrm>
          <a:off x="827582" y="3134984"/>
          <a:ext cx="8244408" cy="1840230"/>
        </p:xfrm>
        <a:graphic>
          <a:graphicData uri="http://schemas.openxmlformats.org/drawingml/2006/table">
            <a:tbl>
              <a:tblPr firstRow="1" firstCol="1" bandRow="1"/>
              <a:tblGrid>
                <a:gridCol w="2061102"/>
                <a:gridCol w="2061102"/>
                <a:gridCol w="2159633"/>
                <a:gridCol w="1962571"/>
              </a:tblGrid>
              <a:tr h="1728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Risco baixo de aumentar a vulnerabilidade dos objetos de conservação = 4</a:t>
                      </a:r>
                      <a:endParaRPr lang="de-D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Não há risco de que a implementação da estratégia contribua direta ou indiretamente para a vulnerabilidade dos objetos de conservação na área sob manejo.</a:t>
                      </a:r>
                      <a:endParaRPr lang="de-D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Risco médio de aumentar a vulnerabilidade dos objetos de conservação = 3</a:t>
                      </a:r>
                      <a:endParaRPr lang="de-D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Não é muito provável que a implementação da estratégia contribua direta ou indiretamente para a vulnerabilidade dos objetos de conservação na área sob manejo.</a:t>
                      </a:r>
                      <a:endParaRPr lang="de-D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Risco alto de aumentar a vulnerabilidade dos objetos de conservação = 2</a:t>
                      </a:r>
                      <a:endParaRPr lang="de-D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Há um alto risco de que a implementação da estratégia contribua direta ou indiretamente para a vulnerabilidade dos objetos de conservação na área sob manejo.</a:t>
                      </a:r>
                      <a:endParaRPr lang="de-D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Risco muito alto de aumentar a vulnerabilidade dos objetos de conservação = 1</a:t>
                      </a:r>
                      <a:endParaRPr lang="de-D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Há um risco muito alto de que a implementação da estratégia contribua direta ou indiretamente para a vulnerabilidade dos objetos de conservação</a:t>
                      </a:r>
                      <a:endParaRPr lang="de-D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94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en-US" u="sng" dirty="0" smtClean="0"/>
              <a:t>c) </a:t>
            </a:r>
            <a:r>
              <a:rPr lang="en-US" u="sng" dirty="0" err="1" smtClean="0"/>
              <a:t>Sinergias</a:t>
            </a:r>
            <a:r>
              <a:rPr lang="en-US" u="sng" dirty="0" smtClean="0"/>
              <a:t> com </a:t>
            </a:r>
            <a:r>
              <a:rPr lang="en-US" u="sng" dirty="0" err="1" smtClean="0"/>
              <a:t>outras</a:t>
            </a:r>
            <a:r>
              <a:rPr lang="en-US" u="sng" dirty="0" smtClean="0"/>
              <a:t> </a:t>
            </a:r>
            <a:r>
              <a:rPr lang="en-US" u="sng" dirty="0" err="1" smtClean="0"/>
              <a:t>estratégias</a:t>
            </a:r>
            <a:endParaRPr lang="en-US" u="sng" dirty="0" smtClean="0"/>
          </a:p>
          <a:p>
            <a:pPr algn="just" fontAlgn="base"/>
            <a:endParaRPr lang="en-US" sz="1400" dirty="0" smtClean="0"/>
          </a:p>
          <a:p>
            <a:r>
              <a:rPr lang="pt-BR" dirty="0"/>
              <a:t>Efeitos sinérgicos: Ocorre quando estratégias são cuidadosamente construídas para trabalhar em uma maneira integrada com outros objetivos e atividades dentro da área de </a:t>
            </a:r>
            <a:r>
              <a:rPr lang="pt-BR" dirty="0" smtClean="0"/>
              <a:t>planejamento</a:t>
            </a:r>
          </a:p>
          <a:p>
            <a:pPr marL="0" indent="0">
              <a:buNone/>
            </a:pPr>
            <a:endParaRPr lang="de-DE" dirty="0"/>
          </a:p>
          <a:p>
            <a:r>
              <a:rPr lang="pt-BR" dirty="0"/>
              <a:t>Ex. uma estratégia que promova organização social e política das comunidades locais podem desenvolver sinergias significantes com estratégias de comunicação ou execução de regulações legais</a:t>
            </a:r>
            <a:endParaRPr lang="de-DE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36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  <p:sp>
        <p:nvSpPr>
          <p:cNvPr id="8" name="Titel 9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74738"/>
          </a:xfrm>
        </p:spPr>
        <p:txBody>
          <a:bodyPr/>
          <a:lstStyle/>
          <a:p>
            <a:r>
              <a:rPr lang="pt-BR" sz="3600" dirty="0"/>
              <a:t>Como </a:t>
            </a:r>
            <a:r>
              <a:rPr lang="pt-BR" sz="3600" dirty="0" smtClean="0"/>
              <a:t>as </a:t>
            </a:r>
            <a:r>
              <a:rPr lang="pt-BR" sz="3600" dirty="0"/>
              <a:t>estratégias </a:t>
            </a:r>
            <a:r>
              <a:rPr lang="pt-BR" sz="3600" dirty="0" smtClean="0"/>
              <a:t>existentes são avaliadas e priorizadas?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9879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600201"/>
            <a:ext cx="7558655" cy="1468180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n-US" u="sng" dirty="0"/>
              <a:t>c) </a:t>
            </a:r>
            <a:r>
              <a:rPr lang="en-US" u="sng" dirty="0" err="1" smtClean="0"/>
              <a:t>Sinergias</a:t>
            </a:r>
            <a:r>
              <a:rPr lang="en-US" u="sng" dirty="0" smtClean="0"/>
              <a:t> com </a:t>
            </a:r>
            <a:r>
              <a:rPr lang="en-US" u="sng" dirty="0" err="1" smtClean="0"/>
              <a:t>outras</a:t>
            </a:r>
            <a:r>
              <a:rPr lang="en-US" u="sng" dirty="0" smtClean="0"/>
              <a:t> </a:t>
            </a:r>
            <a:r>
              <a:rPr lang="en-US" u="sng" dirty="0" err="1" smtClean="0"/>
              <a:t>estratégias</a:t>
            </a:r>
            <a:endParaRPr lang="en-US" u="sng" dirty="0"/>
          </a:p>
          <a:p>
            <a:pPr algn="just"/>
            <a:endParaRPr lang="en-US" sz="1400" dirty="0" smtClean="0"/>
          </a:p>
          <a:p>
            <a:pPr algn="just"/>
            <a:r>
              <a:rPr lang="en-US" dirty="0" smtClean="0"/>
              <a:t>A </a:t>
            </a:r>
            <a:r>
              <a:rPr lang="en-US" dirty="0" err="1" smtClean="0"/>
              <a:t>probabilidade</a:t>
            </a:r>
            <a:r>
              <a:rPr lang="en-US" dirty="0" smtClean="0"/>
              <a:t> de </a:t>
            </a:r>
            <a:r>
              <a:rPr lang="en-US" dirty="0" err="1" smtClean="0"/>
              <a:t>desenvolver</a:t>
            </a:r>
            <a:r>
              <a:rPr lang="en-US" dirty="0" smtClean="0"/>
              <a:t> </a:t>
            </a:r>
            <a:r>
              <a:rPr lang="en-US" dirty="0" err="1" smtClean="0"/>
              <a:t>sinergias</a:t>
            </a:r>
            <a:r>
              <a:rPr lang="en-US" dirty="0" smtClean="0"/>
              <a:t> com </a:t>
            </a:r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estratégias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analisada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a </a:t>
            </a:r>
            <a:r>
              <a:rPr lang="en-US" dirty="0" err="1" smtClean="0"/>
              <a:t>seguinte</a:t>
            </a:r>
            <a:r>
              <a:rPr lang="en-US" dirty="0" smtClean="0"/>
              <a:t> </a:t>
            </a:r>
            <a:r>
              <a:rPr lang="en-US" dirty="0" err="1" smtClean="0"/>
              <a:t>tabela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37</a:t>
            </a:fld>
            <a:endParaRPr lang="de-DE"/>
          </a:p>
        </p:txBody>
      </p:sp>
      <p:sp>
        <p:nvSpPr>
          <p:cNvPr id="8" name="Textfeld 5"/>
          <p:cNvSpPr txBox="1"/>
          <p:nvPr/>
        </p:nvSpPr>
        <p:spPr>
          <a:xfrm>
            <a:off x="1475656" y="4607434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CEEM 2014</a:t>
            </a:r>
            <a:endParaRPr lang="en-GB" sz="800" dirty="0"/>
          </a:p>
        </p:txBody>
      </p:sp>
      <p:sp>
        <p:nvSpPr>
          <p:cNvPr id="11" name="Rectangle 7"/>
          <p:cNvSpPr/>
          <p:nvPr/>
        </p:nvSpPr>
        <p:spPr>
          <a:xfrm>
            <a:off x="3779912" y="6190796"/>
            <a:ext cx="13019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800" dirty="0"/>
              <a:t>© Christina Lehmann </a:t>
            </a:r>
            <a:r>
              <a:rPr lang="en-GB" sz="800" dirty="0" smtClean="0"/>
              <a:t>2015</a:t>
            </a:r>
            <a:endParaRPr lang="en-GB" sz="8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2750" r="55421" b="52362"/>
          <a:stretch/>
        </p:blipFill>
        <p:spPr>
          <a:xfrm>
            <a:off x="7996249" y="4607434"/>
            <a:ext cx="1147751" cy="155117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2751" r="-1031" b="51181"/>
          <a:stretch/>
        </p:blipFill>
        <p:spPr>
          <a:xfrm>
            <a:off x="3659270" y="4609639"/>
            <a:ext cx="4896544" cy="1555077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8679694" y="5273930"/>
            <a:ext cx="397719" cy="8949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  <p:sp>
        <p:nvSpPr>
          <p:cNvPr id="16" name="Titel 9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74738"/>
          </a:xfrm>
        </p:spPr>
        <p:txBody>
          <a:bodyPr/>
          <a:lstStyle/>
          <a:p>
            <a:r>
              <a:rPr lang="pt-BR" sz="3600" dirty="0"/>
              <a:t>Como </a:t>
            </a:r>
            <a:r>
              <a:rPr lang="pt-BR" sz="3600" dirty="0" smtClean="0"/>
              <a:t>as </a:t>
            </a:r>
            <a:r>
              <a:rPr lang="pt-BR" sz="3600" dirty="0"/>
              <a:t>estratégias </a:t>
            </a:r>
            <a:r>
              <a:rPr lang="pt-BR" sz="3600" dirty="0" smtClean="0"/>
              <a:t>existentes são avaliadas e priorizadas?</a:t>
            </a:r>
            <a:endParaRPr lang="en-GB" sz="3600" dirty="0"/>
          </a:p>
        </p:txBody>
      </p:sp>
      <p:sp>
        <p:nvSpPr>
          <p:cNvPr id="17" name="Textfeld 11"/>
          <p:cNvSpPr txBox="1"/>
          <p:nvPr/>
        </p:nvSpPr>
        <p:spPr>
          <a:xfrm>
            <a:off x="1259632" y="4858872"/>
            <a:ext cx="2779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classificação é marcada com um adesivo de cor correspondente na tabela sumarizada de estratégias existentes</a:t>
            </a:r>
            <a:endParaRPr lang="de-DE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88106"/>
              </p:ext>
            </p:extLst>
          </p:nvPr>
        </p:nvGraphicFramePr>
        <p:xfrm>
          <a:off x="1367607" y="2924944"/>
          <a:ext cx="7636088" cy="1542288"/>
        </p:xfrm>
        <a:graphic>
          <a:graphicData uri="http://schemas.openxmlformats.org/drawingml/2006/table">
            <a:tbl>
              <a:tblPr firstRow="1" firstCol="1" bandRow="1"/>
              <a:tblGrid>
                <a:gridCol w="1909022"/>
                <a:gridCol w="1909022"/>
                <a:gridCol w="1909022"/>
                <a:gridCol w="190902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Probabilidade muito alta de sinergias com outras estratégias = 4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estratégia muito provavelmente desenvolverá sinergias importantes com várias outras estratégias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Probabilidade alta de sinergias com outras estratégias = 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t-BR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estratégia provavelmente desenvolverá sinergias importantes com algumas outras estratégias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Probabilidade média de sinergias com algumas outras estratégias = </a:t>
                      </a:r>
                      <a:r>
                        <a:rPr lang="pt-B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estratégia possivelmente desenvolverá sinergias com algumas outras estratégias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Probabilidade baixa (ou inexistente) de sinergias com outras estratégias = 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estratégia é bastante isolada, e provavelmente desenvolverá quaisquer sinergias com outras estratégias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22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en-US" u="sng" dirty="0" smtClean="0"/>
              <a:t>d) </a:t>
            </a:r>
            <a:r>
              <a:rPr lang="en-US" u="sng" dirty="0" err="1" smtClean="0"/>
              <a:t>Conflitos</a:t>
            </a:r>
            <a:r>
              <a:rPr lang="en-US" u="sng" dirty="0" smtClean="0"/>
              <a:t> com </a:t>
            </a:r>
            <a:r>
              <a:rPr lang="en-US" u="sng" dirty="0" err="1" smtClean="0"/>
              <a:t>outras</a:t>
            </a:r>
            <a:r>
              <a:rPr lang="en-US" u="sng" dirty="0" smtClean="0"/>
              <a:t> </a:t>
            </a:r>
            <a:r>
              <a:rPr lang="en-US" u="sng" dirty="0" err="1" smtClean="0"/>
              <a:t>estratégias</a:t>
            </a:r>
            <a:endParaRPr lang="en-US" u="sng" dirty="0" smtClean="0"/>
          </a:p>
          <a:p>
            <a:pPr algn="just"/>
            <a:endParaRPr lang="en-US" sz="1400" dirty="0" smtClean="0"/>
          </a:p>
          <a:p>
            <a:r>
              <a:rPr lang="pt-BR" dirty="0"/>
              <a:t>Algumas estratégias irão trabalhar diretamente contra outras estratégias, causando uma redução geral na efetividade do programa estratégico</a:t>
            </a:r>
            <a:endParaRPr lang="de-DE" dirty="0"/>
          </a:p>
          <a:p>
            <a:pPr marL="0" indent="0" algn="just">
              <a:buNone/>
            </a:pPr>
            <a:endParaRPr lang="en-US" dirty="0" smtClean="0"/>
          </a:p>
          <a:p>
            <a:r>
              <a:rPr lang="pt-BR" dirty="0"/>
              <a:t>Ex. uma estratégia que melhora as condições de vida na área de gestão pode liderar a uma imigração para a área</a:t>
            </a:r>
            <a:endParaRPr lang="de-DE" dirty="0"/>
          </a:p>
          <a:p>
            <a:pPr marL="712788" indent="-349250" algn="just">
              <a:buNone/>
            </a:pPr>
            <a:r>
              <a:rPr lang="en-US" dirty="0" smtClean="0"/>
              <a:t>→ C</a:t>
            </a:r>
            <a:r>
              <a:rPr lang="pt-BR" dirty="0" err="1" smtClean="0"/>
              <a:t>onflitos</a:t>
            </a:r>
            <a:r>
              <a:rPr lang="pt-BR" dirty="0" smtClean="0"/>
              <a:t> </a:t>
            </a:r>
            <a:r>
              <a:rPr lang="pt-BR" dirty="0"/>
              <a:t>diretos com estratégias que objetivam o crescimento humano populacional</a:t>
            </a:r>
            <a:endParaRPr lang="en-US" dirty="0" smtClean="0"/>
          </a:p>
          <a:p>
            <a:r>
              <a:rPr lang="pt-BR" dirty="0"/>
              <a:t>Após a identificação, mudanças para contarem com os conflitos identificados devem ser feitas</a:t>
            </a:r>
            <a:endParaRPr lang="de-DE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38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  <p:sp>
        <p:nvSpPr>
          <p:cNvPr id="8" name="Titel 9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74738"/>
          </a:xfrm>
        </p:spPr>
        <p:txBody>
          <a:bodyPr/>
          <a:lstStyle/>
          <a:p>
            <a:r>
              <a:rPr lang="pt-BR" sz="3600" dirty="0"/>
              <a:t>Como </a:t>
            </a:r>
            <a:r>
              <a:rPr lang="pt-BR" sz="3600" dirty="0" smtClean="0"/>
              <a:t>as </a:t>
            </a:r>
            <a:r>
              <a:rPr lang="pt-BR" sz="3600" dirty="0"/>
              <a:t>estratégias </a:t>
            </a:r>
            <a:r>
              <a:rPr lang="pt-BR" sz="3600" dirty="0" smtClean="0"/>
              <a:t>existentes são avaliadas e priorizadas?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351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600201"/>
            <a:ext cx="7560839" cy="1909038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n-US" u="sng" dirty="0"/>
              <a:t>d) </a:t>
            </a:r>
            <a:r>
              <a:rPr lang="en-US" u="sng" dirty="0" err="1" smtClean="0"/>
              <a:t>Conflitos</a:t>
            </a:r>
            <a:r>
              <a:rPr lang="en-US" u="sng" dirty="0" smtClean="0"/>
              <a:t> com </a:t>
            </a:r>
            <a:r>
              <a:rPr lang="en-US" u="sng" dirty="0" err="1" smtClean="0"/>
              <a:t>outras</a:t>
            </a:r>
            <a:r>
              <a:rPr lang="en-US" u="sng" dirty="0" smtClean="0"/>
              <a:t> </a:t>
            </a:r>
            <a:r>
              <a:rPr lang="en-US" u="sng" dirty="0" err="1" smtClean="0"/>
              <a:t>estratégias</a:t>
            </a:r>
            <a:endParaRPr lang="en-US" u="sng" dirty="0"/>
          </a:p>
          <a:p>
            <a:pPr algn="just" fontAlgn="base"/>
            <a:r>
              <a:rPr lang="en-US" sz="1800" dirty="0" err="1" smtClean="0"/>
              <a:t>Tanto</a:t>
            </a:r>
            <a:r>
              <a:rPr lang="en-US" sz="1800" dirty="0" smtClean="0"/>
              <a:t> </a:t>
            </a:r>
            <a:r>
              <a:rPr lang="en-US" sz="1800" dirty="0" err="1" smtClean="0"/>
              <a:t>os</a:t>
            </a:r>
            <a:r>
              <a:rPr lang="en-US" sz="1800" dirty="0" smtClean="0"/>
              <a:t> </a:t>
            </a:r>
            <a:r>
              <a:rPr lang="en-US" sz="1800" dirty="0" err="1" smtClean="0"/>
              <a:t>conflitos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já</a:t>
            </a:r>
            <a:r>
              <a:rPr lang="en-US" sz="1800" dirty="0" smtClean="0"/>
              <a:t> </a:t>
            </a:r>
            <a:r>
              <a:rPr lang="en-US" sz="1800" dirty="0" err="1" smtClean="0"/>
              <a:t>existem</a:t>
            </a:r>
            <a:r>
              <a:rPr lang="en-US" sz="1800" dirty="0" smtClean="0"/>
              <a:t> entre as </a:t>
            </a:r>
            <a:r>
              <a:rPr lang="en-US" sz="1800" dirty="0" err="1" smtClean="0"/>
              <a:t>estratégias</a:t>
            </a:r>
            <a:r>
              <a:rPr lang="en-US" sz="1800" dirty="0" smtClean="0"/>
              <a:t> </a:t>
            </a:r>
            <a:r>
              <a:rPr lang="en-US" sz="1800" dirty="0" err="1" smtClean="0"/>
              <a:t>quanto</a:t>
            </a:r>
            <a:r>
              <a:rPr lang="en-US" sz="1800" dirty="0" smtClean="0"/>
              <a:t> </a:t>
            </a:r>
            <a:r>
              <a:rPr lang="en-US" sz="1800" dirty="0" err="1" smtClean="0"/>
              <a:t>aqueles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poderiam</a:t>
            </a:r>
            <a:r>
              <a:rPr lang="en-US" sz="1800" dirty="0" smtClean="0"/>
              <a:t> </a:t>
            </a:r>
            <a:r>
              <a:rPr lang="en-US" sz="1800" dirty="0" err="1" smtClean="0"/>
              <a:t>ser</a:t>
            </a:r>
            <a:r>
              <a:rPr lang="en-US" sz="1800" dirty="0" smtClean="0"/>
              <a:t> </a:t>
            </a:r>
            <a:r>
              <a:rPr lang="en-US" sz="1800" dirty="0" err="1" smtClean="0"/>
              <a:t>desenvolvidos</a:t>
            </a:r>
            <a:r>
              <a:rPr lang="en-US" sz="1800" dirty="0" smtClean="0"/>
              <a:t> </a:t>
            </a:r>
            <a:r>
              <a:rPr lang="en-US" sz="1800" dirty="0" err="1" smtClean="0"/>
              <a:t>deveriam</a:t>
            </a:r>
            <a:r>
              <a:rPr lang="en-US" sz="1800" dirty="0" smtClean="0"/>
              <a:t> </a:t>
            </a:r>
            <a:r>
              <a:rPr lang="en-US" sz="1800" dirty="0" err="1" smtClean="0"/>
              <a:t>ser</a:t>
            </a:r>
            <a:r>
              <a:rPr lang="en-US" sz="1800" dirty="0" smtClean="0"/>
              <a:t> </a:t>
            </a:r>
            <a:r>
              <a:rPr lang="en-US" sz="1800" dirty="0" err="1" smtClean="0"/>
              <a:t>avaliados</a:t>
            </a:r>
            <a:r>
              <a:rPr lang="en-US" sz="1800" dirty="0" smtClean="0"/>
              <a:t> de </a:t>
            </a:r>
            <a:r>
              <a:rPr lang="en-US" sz="1800" dirty="0" err="1" smtClean="0"/>
              <a:t>acordo</a:t>
            </a:r>
            <a:r>
              <a:rPr lang="en-US" sz="1800" dirty="0" smtClean="0"/>
              <a:t> com a </a:t>
            </a:r>
            <a:r>
              <a:rPr lang="en-US" sz="1800" dirty="0" err="1" smtClean="0"/>
              <a:t>seguinte</a:t>
            </a:r>
            <a:r>
              <a:rPr lang="en-US" sz="1800" dirty="0" smtClean="0"/>
              <a:t> </a:t>
            </a:r>
            <a:r>
              <a:rPr lang="en-US" sz="1800" dirty="0" err="1" smtClean="0"/>
              <a:t>tabela</a:t>
            </a:r>
            <a:r>
              <a:rPr lang="en-US" sz="1800" dirty="0" smtClean="0"/>
              <a:t>:</a:t>
            </a:r>
          </a:p>
          <a:p>
            <a:pPr marL="457200" indent="-457200" algn="just">
              <a:buFont typeface="+mj-lt"/>
              <a:buAutoNum type="arabicPeriod"/>
            </a:pPr>
            <a:endParaRPr lang="en-US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39</a:t>
            </a:fld>
            <a:endParaRPr lang="de-DE"/>
          </a:p>
        </p:txBody>
      </p:sp>
      <p:sp>
        <p:nvSpPr>
          <p:cNvPr id="7" name="Textfeld 5"/>
          <p:cNvSpPr txBox="1"/>
          <p:nvPr/>
        </p:nvSpPr>
        <p:spPr>
          <a:xfrm>
            <a:off x="1403648" y="4147388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CEEM 2014</a:t>
            </a:r>
            <a:endParaRPr lang="en-GB" sz="800" dirty="0"/>
          </a:p>
        </p:txBody>
      </p:sp>
      <p:sp>
        <p:nvSpPr>
          <p:cNvPr id="8" name="Textfeld 7"/>
          <p:cNvSpPr txBox="1"/>
          <p:nvPr/>
        </p:nvSpPr>
        <p:spPr>
          <a:xfrm>
            <a:off x="1243536" y="4533855"/>
            <a:ext cx="756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classificação é marcada com um adesivo de cor correspondente na tabela sumarizada de estratégias existentes</a:t>
            </a:r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2411760" y="5155451"/>
            <a:ext cx="5472608" cy="1217098"/>
            <a:chOff x="2123728" y="4969983"/>
            <a:chExt cx="5976664" cy="1557282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38" t="2750" r="45931" b="52362"/>
            <a:stretch/>
          </p:blipFill>
          <p:spPr>
            <a:xfrm>
              <a:off x="6460707" y="4969983"/>
              <a:ext cx="1639685" cy="1551175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7" t="2751" r="-1031" b="51181"/>
            <a:stretch/>
          </p:blipFill>
          <p:spPr>
            <a:xfrm>
              <a:off x="2123728" y="4972188"/>
              <a:ext cx="4896544" cy="1555077"/>
            </a:xfrm>
            <a:prstGeom prst="rect">
              <a:avLst/>
            </a:prstGeom>
          </p:spPr>
        </p:pic>
      </p:grpSp>
      <p:sp>
        <p:nvSpPr>
          <p:cNvPr id="12" name="Rectangle 7"/>
          <p:cNvSpPr/>
          <p:nvPr/>
        </p:nvSpPr>
        <p:spPr>
          <a:xfrm>
            <a:off x="2339752" y="6309900"/>
            <a:ext cx="13019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800" dirty="0"/>
              <a:t>© Christina Lehmann </a:t>
            </a:r>
            <a:r>
              <a:rPr lang="en-GB" sz="800" dirty="0" smtClean="0"/>
              <a:t>2015</a:t>
            </a:r>
            <a:endParaRPr lang="en-GB" sz="800" dirty="0"/>
          </a:p>
        </p:txBody>
      </p:sp>
      <p:sp>
        <p:nvSpPr>
          <p:cNvPr id="13" name="Rechteck 12"/>
          <p:cNvSpPr/>
          <p:nvPr/>
        </p:nvSpPr>
        <p:spPr>
          <a:xfrm>
            <a:off x="7342633" y="5517232"/>
            <a:ext cx="397719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  <p:sp>
        <p:nvSpPr>
          <p:cNvPr id="15" name="Titel 9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74738"/>
          </a:xfrm>
        </p:spPr>
        <p:txBody>
          <a:bodyPr/>
          <a:lstStyle/>
          <a:p>
            <a:r>
              <a:rPr lang="pt-BR" sz="3600" dirty="0"/>
              <a:t>Como </a:t>
            </a:r>
            <a:r>
              <a:rPr lang="pt-BR" sz="3600" dirty="0" smtClean="0"/>
              <a:t>as </a:t>
            </a:r>
            <a:r>
              <a:rPr lang="pt-BR" sz="3600" dirty="0"/>
              <a:t>estratégias </a:t>
            </a:r>
            <a:r>
              <a:rPr lang="pt-BR" sz="3600" dirty="0" smtClean="0"/>
              <a:t>existentes são avaliadas e priorizadas?</a:t>
            </a:r>
            <a:endParaRPr lang="en-GB" sz="36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26686"/>
              </p:ext>
            </p:extLst>
          </p:nvPr>
        </p:nvGraphicFramePr>
        <p:xfrm>
          <a:off x="827584" y="2850831"/>
          <a:ext cx="8264823" cy="1514273"/>
        </p:xfrm>
        <a:graphic>
          <a:graphicData uri="http://schemas.openxmlformats.org/drawingml/2006/table">
            <a:tbl>
              <a:tblPr firstRow="1" firstCol="1" bandRow="1"/>
              <a:tblGrid>
                <a:gridCol w="2012199"/>
                <a:gridCol w="2137589"/>
                <a:gridCol w="2030827"/>
                <a:gridCol w="2084208"/>
              </a:tblGrid>
              <a:tr h="1514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Probabilidade baixa (ou inexistente) de conflitos com outras estratégias = 4</a:t>
                      </a:r>
                      <a:endParaRPr lang="de-D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pt-BR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estratégia provavelmente não </a:t>
                      </a:r>
                      <a:r>
                        <a:rPr lang="pt-BR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entrará </a:t>
                      </a:r>
                      <a:r>
                        <a:rPr lang="pt-BR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em conflito com (quase) nenhuma outra estratégia que esteja sendo implementada na área sob manejo.</a:t>
                      </a:r>
                      <a:endParaRPr lang="de-D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Probabilidade média de conflitos com outras estratégias = 3</a:t>
                      </a:r>
                      <a:endParaRPr lang="de-D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estratégia poderia entrar em conflito (até certo ponto, mas que não seria problemático) com outras estratégias que estejam sendo implementadas na área sob manejo</a:t>
                      </a:r>
                      <a:endParaRPr lang="de-D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Probabilidade alta de conflitos com outras estratégias = 2</a:t>
                      </a:r>
                      <a:endParaRPr lang="de-D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pt-BR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estratégia provavelmente entrará em conflito com várias estratégias que estejam sendo implementadas na área sob manejo.</a:t>
                      </a:r>
                      <a:endParaRPr lang="de-D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Probabilidade muito alta de conflitos com várias estratégias = 1</a:t>
                      </a:r>
                      <a:endParaRPr lang="de-D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estratégia provavelmente entrará em grave conflito com um número substancial de estratégias que estejam sendo implementadas na área sob manejo</a:t>
                      </a:r>
                      <a:endParaRPr lang="de-D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6" name="Textfeld 5"/>
          <p:cNvSpPr txBox="1"/>
          <p:nvPr/>
        </p:nvSpPr>
        <p:spPr>
          <a:xfrm>
            <a:off x="1141115" y="4398266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CEEM 2014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31556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 smtClean="0"/>
              <a:t>Objetivos</a:t>
            </a:r>
            <a:r>
              <a:rPr lang="en-GB" sz="4000" dirty="0" smtClean="0"/>
              <a:t> de </a:t>
            </a:r>
            <a:r>
              <a:rPr lang="en-GB" sz="4000" dirty="0" err="1" smtClean="0"/>
              <a:t>aprendizado</a:t>
            </a:r>
            <a:endParaRPr lang="en-GB" sz="4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4</a:t>
            </a:fld>
            <a:endParaRPr lang="de-DE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387892"/>
              </p:ext>
            </p:extLst>
          </p:nvPr>
        </p:nvGraphicFramePr>
        <p:xfrm>
          <a:off x="539554" y="1600200"/>
          <a:ext cx="8147246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02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en-US" u="sng" dirty="0" smtClean="0"/>
              <a:t>e) </a:t>
            </a:r>
            <a:r>
              <a:rPr lang="pt-BR" u="sng" dirty="0"/>
              <a:t>Eficácia na redução de </a:t>
            </a:r>
            <a:r>
              <a:rPr lang="pt-BR" u="sng" dirty="0" smtClean="0"/>
              <a:t>ameaças</a:t>
            </a:r>
          </a:p>
          <a:p>
            <a:pPr marL="0" indent="0" algn="just" fontAlgn="base">
              <a:buNone/>
            </a:pPr>
            <a:endParaRPr lang="en-US" sz="1400" dirty="0" smtClean="0"/>
          </a:p>
          <a:p>
            <a:r>
              <a:rPr lang="pt-BR" dirty="0"/>
              <a:t>Grau em que a ameaça é aliviada ou evitada pela implementação da estratégia</a:t>
            </a:r>
            <a:endParaRPr lang="de-DE" dirty="0"/>
          </a:p>
          <a:p>
            <a:r>
              <a:rPr lang="pt-BR" dirty="0"/>
              <a:t>Esse passo promove reflexão crucial do impacto real das estratégias nas ameaças</a:t>
            </a:r>
            <a:endParaRPr lang="de-DE" dirty="0"/>
          </a:p>
          <a:p>
            <a:r>
              <a:rPr lang="pt-BR" dirty="0"/>
              <a:t>Isso não é uma medida de eficiência (o custo-benefício) nem a efetividade (a realização dos objetivos definidos dentro de um espaço temporal definido)</a:t>
            </a:r>
            <a:endParaRPr lang="de-DE" dirty="0"/>
          </a:p>
          <a:p>
            <a:pPr marL="633413" indent="-269875" algn="just">
              <a:buNone/>
            </a:pPr>
            <a:r>
              <a:rPr lang="en-US" dirty="0" smtClean="0"/>
              <a:t>→ </a:t>
            </a:r>
            <a:r>
              <a:rPr lang="pt-BR" dirty="0"/>
              <a:t>Mede o sucesso de estratégias em diminuir a vulnerabilidade dos objetos de conservação ao diretamente combater as ameaças definidas no modelo conceitual</a:t>
            </a:r>
            <a:endParaRPr lang="de-DE" dirty="0"/>
          </a:p>
          <a:p>
            <a:pPr marL="806450" indent="-442913" algn="just">
              <a:buNone/>
            </a:pPr>
            <a:endParaRPr lang="en-US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40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  <p:sp>
        <p:nvSpPr>
          <p:cNvPr id="8" name="Titel 9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74738"/>
          </a:xfrm>
        </p:spPr>
        <p:txBody>
          <a:bodyPr/>
          <a:lstStyle/>
          <a:p>
            <a:r>
              <a:rPr lang="pt-BR" sz="3600" dirty="0" smtClean="0"/>
              <a:t>Como as estratégias existentes são avaliadas e priorizadas?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3520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3" y="1600200"/>
            <a:ext cx="7342632" cy="4525963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n-US" u="sng" dirty="0"/>
              <a:t>e) </a:t>
            </a:r>
            <a:r>
              <a:rPr lang="pt-BR" u="sng" dirty="0"/>
              <a:t>Eficácia na redução de ameaças</a:t>
            </a:r>
          </a:p>
          <a:p>
            <a:pPr algn="just"/>
            <a:r>
              <a:rPr lang="en-US" sz="1800" dirty="0" smtClean="0"/>
              <a:t>Use a </a:t>
            </a:r>
            <a:r>
              <a:rPr lang="en-US" sz="1800" dirty="0" err="1" smtClean="0"/>
              <a:t>tabela</a:t>
            </a:r>
            <a:r>
              <a:rPr lang="en-US" sz="1800" dirty="0" smtClean="0"/>
              <a:t> </a:t>
            </a:r>
            <a:r>
              <a:rPr lang="en-US" sz="1800" dirty="0" err="1" smtClean="0"/>
              <a:t>seguinte</a:t>
            </a:r>
            <a:r>
              <a:rPr lang="en-US" sz="1800" dirty="0" smtClean="0"/>
              <a:t> para </a:t>
            </a:r>
            <a:r>
              <a:rPr lang="en-US" sz="1800" dirty="0" err="1" smtClean="0"/>
              <a:t>medir</a:t>
            </a:r>
            <a:r>
              <a:rPr lang="en-US" sz="1800" dirty="0" smtClean="0"/>
              <a:t> a </a:t>
            </a:r>
            <a:r>
              <a:rPr lang="en-US" sz="1800" dirty="0" err="1" smtClean="0"/>
              <a:t>efetividade</a:t>
            </a:r>
            <a:r>
              <a:rPr lang="en-US" sz="1800" dirty="0" smtClean="0"/>
              <a:t> das </a:t>
            </a:r>
            <a:r>
              <a:rPr lang="en-US" sz="1800" dirty="0" err="1" smtClean="0"/>
              <a:t>estratégias</a:t>
            </a:r>
            <a:r>
              <a:rPr lang="en-US" sz="1800" dirty="0" smtClean="0"/>
              <a:t> </a:t>
            </a:r>
            <a:r>
              <a:rPr lang="en-US" sz="1800" dirty="0" err="1" smtClean="0"/>
              <a:t>em</a:t>
            </a:r>
            <a:r>
              <a:rPr lang="en-US" sz="1800" dirty="0" smtClean="0"/>
              <a:t> </a:t>
            </a:r>
            <a:r>
              <a:rPr lang="en-US" sz="1800" dirty="0" err="1" smtClean="0"/>
              <a:t>reduzir</a:t>
            </a:r>
            <a:r>
              <a:rPr lang="en-US" sz="1800" dirty="0" smtClean="0"/>
              <a:t> as </a:t>
            </a:r>
            <a:r>
              <a:rPr lang="en-US" sz="1800" dirty="0" err="1" smtClean="0"/>
              <a:t>ameaças</a:t>
            </a:r>
            <a:r>
              <a:rPr lang="en-US" sz="1800" dirty="0" smtClean="0"/>
              <a:t>:</a:t>
            </a:r>
            <a:endParaRPr lang="en-US" sz="1800" dirty="0"/>
          </a:p>
          <a:p>
            <a:pPr marL="0" indent="0" algn="just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0" indent="-457200" algn="just">
              <a:buFont typeface="+mj-lt"/>
              <a:buAutoNum type="arabicPeriod"/>
            </a:pPr>
            <a:endParaRPr lang="en-US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41</a:t>
            </a:fld>
            <a:endParaRPr lang="de-DE"/>
          </a:p>
        </p:txBody>
      </p:sp>
      <p:sp>
        <p:nvSpPr>
          <p:cNvPr id="7" name="Textfeld 5"/>
          <p:cNvSpPr txBox="1"/>
          <p:nvPr/>
        </p:nvSpPr>
        <p:spPr>
          <a:xfrm>
            <a:off x="1403648" y="4040778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CEEM 2014</a:t>
            </a:r>
            <a:endParaRPr lang="en-GB" sz="8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2750" r="38346" b="52362"/>
          <a:stretch/>
        </p:blipFill>
        <p:spPr>
          <a:xfrm>
            <a:off x="6291047" y="4725144"/>
            <a:ext cx="1985147" cy="160422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2751" r="-1031" b="51181"/>
          <a:stretch/>
        </p:blipFill>
        <p:spPr>
          <a:xfrm>
            <a:off x="2123728" y="4727389"/>
            <a:ext cx="4762883" cy="160198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243536" y="4148500"/>
            <a:ext cx="756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classificação é marcada com um adesivo de cor correspondente na tabela sumarizada de estratégias existentes</a:t>
            </a:r>
            <a:endParaRPr lang="de-DE" dirty="0"/>
          </a:p>
        </p:txBody>
      </p:sp>
      <p:sp>
        <p:nvSpPr>
          <p:cNvPr id="12" name="Rectangle 7"/>
          <p:cNvSpPr/>
          <p:nvPr/>
        </p:nvSpPr>
        <p:spPr>
          <a:xfrm>
            <a:off x="2051720" y="6300572"/>
            <a:ext cx="13019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800" dirty="0"/>
              <a:t>© Christina Lehmann </a:t>
            </a:r>
            <a:r>
              <a:rPr lang="en-GB" sz="800" dirty="0" smtClean="0"/>
              <a:t>2015</a:t>
            </a:r>
            <a:endParaRPr lang="en-GB" sz="800" dirty="0"/>
          </a:p>
        </p:txBody>
      </p:sp>
      <p:sp>
        <p:nvSpPr>
          <p:cNvPr id="13" name="Rechteck 12"/>
          <p:cNvSpPr/>
          <p:nvPr/>
        </p:nvSpPr>
        <p:spPr>
          <a:xfrm>
            <a:off x="7750706" y="5433030"/>
            <a:ext cx="397719" cy="8963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  <p:sp>
        <p:nvSpPr>
          <p:cNvPr id="15" name="Titel 9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74738"/>
          </a:xfrm>
        </p:spPr>
        <p:txBody>
          <a:bodyPr/>
          <a:lstStyle/>
          <a:p>
            <a:r>
              <a:rPr lang="pt-BR" sz="3600" dirty="0" smtClean="0"/>
              <a:t>Como as estratégias existentes são avaliadas e priorizadas?</a:t>
            </a:r>
            <a:endParaRPr lang="en-GB" sz="36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303353"/>
              </p:ext>
            </p:extLst>
          </p:nvPr>
        </p:nvGraphicFramePr>
        <p:xfrm>
          <a:off x="1107567" y="2564042"/>
          <a:ext cx="7832776" cy="1542288"/>
        </p:xfrm>
        <a:graphic>
          <a:graphicData uri="http://schemas.openxmlformats.org/drawingml/2006/table">
            <a:tbl>
              <a:tblPr firstRow="1" firstCol="1" bandRow="1"/>
              <a:tblGrid>
                <a:gridCol w="1958194"/>
                <a:gridCol w="1958194"/>
                <a:gridCol w="1958194"/>
                <a:gridCol w="1958194"/>
              </a:tblGrid>
              <a:tr h="1441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910" algn="l"/>
                        </a:tabLst>
                      </a:pP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Eficácia muito alta ao lidar com as ameaças = </a:t>
                      </a:r>
                      <a:r>
                        <a:rPr lang="pt-B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910" algn="l"/>
                        </a:tabLst>
                      </a:pP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910" algn="l"/>
                        </a:tabLst>
                      </a:pP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estratégia é muito eficaz: ela resultará na redução significativa e sustentável, ou mesmo na erradicação de várias ameaças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910" algn="l"/>
                        </a:tabLst>
                      </a:pP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Alta eficácia ao lidar com as ameaças = 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910" algn="l"/>
                        </a:tabLst>
                      </a:pP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910" algn="l"/>
                        </a:tabLst>
                      </a:pP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estratégia é bastante eficaz: ela resultará na redução em larga escala de ao menos uma ameaça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910" algn="l"/>
                        </a:tabLst>
                      </a:pP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Eficácia razoável ao lidar com as ameaças = </a:t>
                      </a:r>
                      <a:r>
                        <a:rPr lang="pt-B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910" algn="l"/>
                        </a:tabLst>
                      </a:pP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910" algn="l"/>
                        </a:tabLst>
                      </a:pP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estratégia não é muito eficaz: ela resultará apenas em pequena redução de uma ameaça, que pode ser apenas temporária.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910" algn="l"/>
                        </a:tabLst>
                      </a:pP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Eficácia mínima ao lidar com as ameaças = </a:t>
                      </a:r>
                      <a:r>
                        <a:rPr lang="pt-B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910" algn="l"/>
                        </a:tabLst>
                      </a:pP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6910" algn="l"/>
                        </a:tabLst>
                      </a:pPr>
                      <a:r>
                        <a:rPr lang="pt-B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estratégia é (quase) totalmente ineficaz: ela não resultará nem mesmo indiretamente na redução das ameaças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1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en-US" u="sng" dirty="0" smtClean="0"/>
              <a:t>f) </a:t>
            </a:r>
            <a:r>
              <a:rPr lang="en-US" u="sng" dirty="0" err="1" smtClean="0"/>
              <a:t>Incrementos</a:t>
            </a:r>
            <a:r>
              <a:rPr lang="en-US" u="sng" dirty="0" smtClean="0"/>
              <a:t> </a:t>
            </a:r>
            <a:r>
              <a:rPr lang="en-US" u="sng" dirty="0" err="1" smtClean="0"/>
              <a:t>diretos</a:t>
            </a:r>
            <a:r>
              <a:rPr lang="en-US" u="sng" dirty="0" smtClean="0"/>
              <a:t> </a:t>
            </a:r>
            <a:r>
              <a:rPr lang="en-US" u="sng" dirty="0" err="1" smtClean="0"/>
              <a:t>na</a:t>
            </a:r>
            <a:r>
              <a:rPr lang="en-US" u="sng" dirty="0" smtClean="0"/>
              <a:t> </a:t>
            </a:r>
            <a:r>
              <a:rPr lang="en-US" u="sng" dirty="0" err="1" smtClean="0"/>
              <a:t>funcionalidade</a:t>
            </a:r>
            <a:r>
              <a:rPr lang="en-US" u="sng" dirty="0" smtClean="0"/>
              <a:t> da </a:t>
            </a:r>
            <a:r>
              <a:rPr lang="en-US" u="sng" dirty="0" err="1" smtClean="0"/>
              <a:t>biodiversidade</a:t>
            </a:r>
            <a:endParaRPr lang="en-US" u="sng" dirty="0" smtClean="0"/>
          </a:p>
          <a:p>
            <a:pPr marL="0" indent="0" algn="just" fontAlgn="base">
              <a:buNone/>
            </a:pPr>
            <a:endParaRPr lang="en-US" sz="1400" b="1" dirty="0" smtClean="0"/>
          </a:p>
          <a:p>
            <a:r>
              <a:rPr lang="pt-BR" dirty="0"/>
              <a:t>Algumas estratégias são elaboradas para melhorar diretamente a funcionalidade de um objeto da biodiversidade ou ao menos restaurá-lo para um nível aceitável da </a:t>
            </a:r>
            <a:r>
              <a:rPr lang="pt-BR" dirty="0" smtClean="0"/>
              <a:t>funcionalidade</a:t>
            </a:r>
          </a:p>
          <a:p>
            <a:pPr marL="0" indent="0">
              <a:buNone/>
            </a:pPr>
            <a:endParaRPr lang="de-DE" dirty="0"/>
          </a:p>
          <a:p>
            <a:r>
              <a:rPr lang="pt-BR" dirty="0"/>
              <a:t>Esse estágio tenta avaliar a mudança potencial e esperançosamente aumentar </a:t>
            </a:r>
            <a:r>
              <a:rPr lang="pt-BR" dirty="0" smtClean="0"/>
              <a:t>na </a:t>
            </a:r>
            <a:r>
              <a:rPr lang="pt-BR" dirty="0"/>
              <a:t>funcionalidade de um objeto de biodiversidade que tem sido submetido às ações de uma estratégia</a:t>
            </a:r>
            <a:endParaRPr lang="de-DE" dirty="0"/>
          </a:p>
          <a:p>
            <a:pPr marL="0" indent="0" algn="just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42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  <p:sp>
        <p:nvSpPr>
          <p:cNvPr id="8" name="Titel 9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74738"/>
          </a:xfrm>
        </p:spPr>
        <p:txBody>
          <a:bodyPr/>
          <a:lstStyle/>
          <a:p>
            <a:r>
              <a:rPr lang="pt-BR" sz="3600" dirty="0" smtClean="0"/>
              <a:t>Como as estratégias existentes são avaliadas e priorizadas?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5950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600200"/>
            <a:ext cx="7488831" cy="4525963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n-US" u="sng" dirty="0"/>
              <a:t>f) </a:t>
            </a:r>
            <a:r>
              <a:rPr lang="en-US" u="sng" dirty="0" err="1"/>
              <a:t>Incrementos</a:t>
            </a:r>
            <a:r>
              <a:rPr lang="en-US" u="sng" dirty="0"/>
              <a:t> </a:t>
            </a:r>
            <a:r>
              <a:rPr lang="en-US" u="sng" dirty="0" err="1"/>
              <a:t>diretos</a:t>
            </a:r>
            <a:r>
              <a:rPr lang="en-US" u="sng" dirty="0"/>
              <a:t> </a:t>
            </a:r>
            <a:r>
              <a:rPr lang="en-US" u="sng" dirty="0" err="1"/>
              <a:t>na</a:t>
            </a:r>
            <a:r>
              <a:rPr lang="en-US" u="sng" dirty="0"/>
              <a:t> </a:t>
            </a:r>
            <a:r>
              <a:rPr lang="en-US" u="sng" dirty="0" err="1"/>
              <a:t>funcionalidade</a:t>
            </a:r>
            <a:r>
              <a:rPr lang="en-US" u="sng" dirty="0"/>
              <a:t> da </a:t>
            </a:r>
            <a:r>
              <a:rPr lang="en-US" u="sng" dirty="0" err="1"/>
              <a:t>biodiversidade</a:t>
            </a:r>
            <a:endParaRPr lang="en-US" u="sng" dirty="0"/>
          </a:p>
          <a:p>
            <a:pPr algn="just" fontAlgn="base"/>
            <a:r>
              <a:rPr lang="en-US" sz="1800" dirty="0" smtClean="0"/>
              <a:t>Use a </a:t>
            </a:r>
            <a:r>
              <a:rPr lang="en-US" sz="1800" dirty="0" err="1" smtClean="0"/>
              <a:t>tabela</a:t>
            </a:r>
            <a:r>
              <a:rPr lang="en-US" sz="1800" dirty="0" smtClean="0"/>
              <a:t> </a:t>
            </a:r>
            <a:r>
              <a:rPr lang="en-US" sz="1800" dirty="0" err="1" smtClean="0"/>
              <a:t>abaixo</a:t>
            </a:r>
            <a:r>
              <a:rPr lang="en-US" sz="1800" dirty="0" smtClean="0"/>
              <a:t> para </a:t>
            </a:r>
            <a:r>
              <a:rPr lang="en-US" sz="1800" dirty="0" err="1" smtClean="0"/>
              <a:t>classificar</a:t>
            </a:r>
            <a:r>
              <a:rPr lang="en-US" sz="1800" dirty="0" smtClean="0"/>
              <a:t> o </a:t>
            </a:r>
            <a:r>
              <a:rPr lang="en-US" sz="1800" dirty="0" err="1" smtClean="0"/>
              <a:t>impacto</a:t>
            </a:r>
            <a:r>
              <a:rPr lang="en-US" sz="1800" dirty="0" smtClean="0"/>
              <a:t> de </a:t>
            </a:r>
            <a:r>
              <a:rPr lang="en-US" sz="1800" dirty="0" err="1" smtClean="0"/>
              <a:t>uma</a:t>
            </a:r>
            <a:r>
              <a:rPr lang="en-US" sz="1800" dirty="0" smtClean="0"/>
              <a:t> </a:t>
            </a:r>
            <a:r>
              <a:rPr lang="en-US" sz="1800" dirty="0" err="1" smtClean="0"/>
              <a:t>estratégia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funcionalidade</a:t>
            </a:r>
            <a:r>
              <a:rPr lang="en-US" sz="1800" dirty="0" smtClean="0"/>
              <a:t> da </a:t>
            </a:r>
            <a:r>
              <a:rPr lang="en-US" sz="1800" dirty="0" err="1" smtClean="0"/>
              <a:t>biodiversidade</a:t>
            </a:r>
            <a:r>
              <a:rPr lang="en-US" sz="1800" dirty="0" smtClean="0"/>
              <a:t>:</a:t>
            </a:r>
          </a:p>
          <a:p>
            <a:pPr marL="0" indent="0" algn="just" fontAlgn="base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457200" indent="-457200" algn="just">
              <a:buFont typeface="+mj-lt"/>
              <a:buAutoNum type="arabicPeriod"/>
            </a:pPr>
            <a:endParaRPr lang="en-US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43</a:t>
            </a:fld>
            <a:endParaRPr lang="de-DE"/>
          </a:p>
        </p:txBody>
      </p:sp>
      <p:sp>
        <p:nvSpPr>
          <p:cNvPr id="7" name="Textfeld 5"/>
          <p:cNvSpPr txBox="1"/>
          <p:nvPr/>
        </p:nvSpPr>
        <p:spPr>
          <a:xfrm>
            <a:off x="1403648" y="4086919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CEEM 2014</a:t>
            </a:r>
            <a:endParaRPr lang="en-GB" sz="8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2750" r="31861" b="52362"/>
          <a:stretch/>
        </p:blipFill>
        <p:spPr>
          <a:xfrm>
            <a:off x="6075023" y="4804067"/>
            <a:ext cx="2313401" cy="160422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2751" r="-1031" b="51181"/>
          <a:stretch/>
        </p:blipFill>
        <p:spPr>
          <a:xfrm>
            <a:off x="1907704" y="4806312"/>
            <a:ext cx="4762883" cy="160198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243536" y="4195510"/>
            <a:ext cx="756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classificação é marcada com um adesivo de cor correspondente na tabela sumarizada de estratégias existentes</a:t>
            </a:r>
            <a:endParaRPr lang="de-DE" dirty="0"/>
          </a:p>
        </p:txBody>
      </p:sp>
      <p:sp>
        <p:nvSpPr>
          <p:cNvPr id="11" name="Rectangle 7"/>
          <p:cNvSpPr/>
          <p:nvPr/>
        </p:nvSpPr>
        <p:spPr>
          <a:xfrm>
            <a:off x="1835696" y="6379495"/>
            <a:ext cx="13019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800" dirty="0"/>
              <a:t>© Christina Lehmann </a:t>
            </a:r>
            <a:r>
              <a:rPr lang="en-GB" sz="800" dirty="0" smtClean="0"/>
              <a:t>2015</a:t>
            </a:r>
            <a:endParaRPr lang="en-GB" sz="800" dirty="0"/>
          </a:p>
        </p:txBody>
      </p:sp>
      <p:sp>
        <p:nvSpPr>
          <p:cNvPr id="12" name="Rechteck 11"/>
          <p:cNvSpPr/>
          <p:nvPr/>
        </p:nvSpPr>
        <p:spPr>
          <a:xfrm>
            <a:off x="7918697" y="5511953"/>
            <a:ext cx="397719" cy="8762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  <p:sp>
        <p:nvSpPr>
          <p:cNvPr id="14" name="Titel 9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74738"/>
          </a:xfrm>
        </p:spPr>
        <p:txBody>
          <a:bodyPr/>
          <a:lstStyle/>
          <a:p>
            <a:r>
              <a:rPr lang="pt-BR" sz="3600" dirty="0" smtClean="0"/>
              <a:t>Como as estratégias existentes são avaliadas e priorizadas?</a:t>
            </a:r>
            <a:endParaRPr lang="en-GB" sz="36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936208"/>
              </p:ext>
            </p:extLst>
          </p:nvPr>
        </p:nvGraphicFramePr>
        <p:xfrm>
          <a:off x="955501" y="2690363"/>
          <a:ext cx="8136908" cy="1402080"/>
        </p:xfrm>
        <a:graphic>
          <a:graphicData uri="http://schemas.openxmlformats.org/drawingml/2006/table">
            <a:tbl>
              <a:tblPr firstRow="1" firstCol="1" bandRow="1"/>
              <a:tblGrid>
                <a:gridCol w="2034227"/>
                <a:gridCol w="2034227"/>
                <a:gridCol w="2034227"/>
                <a:gridCol w="203422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Muito positiva para a funcionalidade da biodiversidade = 4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estratégia protegerá ou restaurará completamente a funcionalidade a longo prazo de um ou mais objetos da biodiversidade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Positiva para a funcionalidade da biodiversidade = 3</a:t>
                      </a:r>
                      <a:endParaRPr lang="de-D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A estratégia contribuirá para a restauração ou manutenção da funcionalidade de um ou mais objetos da biodiversidade</a:t>
                      </a:r>
                      <a:endParaRPr lang="de-D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Uma contribuição pequena e bastante indireta para a funcionalidade da biodiversidade = 2</a:t>
                      </a:r>
                      <a:endParaRPr lang="de-D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A estratégia fará uma pequena contribuição para a conservação ou restauração de um ou mais objetos da biodiversidade</a:t>
                      </a:r>
                      <a:endParaRPr lang="de-D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Melhoria não mensurável na funcionalidade da biodiversidade = 2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estratégia provavelmente não contribuirá para a conservação ou restauração de nenhum objeto da biodiversidade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0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7" cy="2044824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en-US" u="sng" dirty="0" smtClean="0"/>
              <a:t>g) </a:t>
            </a:r>
            <a:r>
              <a:rPr lang="pt-BR" u="sng" dirty="0"/>
              <a:t>O nível de arrependimento potencial</a:t>
            </a:r>
            <a:endParaRPr lang="de-DE" u="sng" dirty="0"/>
          </a:p>
          <a:p>
            <a:r>
              <a:rPr lang="pt-BR" dirty="0" smtClean="0"/>
              <a:t>As </a:t>
            </a:r>
            <a:r>
              <a:rPr lang="pt-BR" dirty="0"/>
              <a:t>estratégias podem não </a:t>
            </a:r>
            <a:r>
              <a:rPr lang="pt-BR" dirty="0" smtClean="0"/>
              <a:t>alcançar </a:t>
            </a:r>
            <a:r>
              <a:rPr lang="pt-BR" dirty="0"/>
              <a:t>seus impactos intencionais, mas eles podem ainda gerar impactos positivos secundários</a:t>
            </a:r>
            <a:endParaRPr lang="de-DE" dirty="0"/>
          </a:p>
          <a:p>
            <a:r>
              <a:rPr lang="pt-BR" dirty="0"/>
              <a:t>Portanto, </a:t>
            </a:r>
            <a:r>
              <a:rPr lang="pt-BR" dirty="0" smtClean="0"/>
              <a:t>a </a:t>
            </a:r>
            <a:r>
              <a:rPr lang="pt-BR" dirty="0"/>
              <a:t>falha de uma estratégia não implica um total desperdício de recursos investidos</a:t>
            </a:r>
            <a:endParaRPr lang="de-DE" dirty="0"/>
          </a:p>
          <a:p>
            <a:pPr marL="0" indent="0" fontAlgn="base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44</a:t>
            </a:fld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259632" y="3501008"/>
            <a:ext cx="31325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 algn="just">
              <a:buFont typeface="Arial" panose="020B0604020202020204" pitchFamily="34" charset="0"/>
              <a:buChar char="•"/>
            </a:pP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caso</a:t>
            </a:r>
            <a:r>
              <a:rPr lang="en-US" sz="2000" dirty="0" smtClean="0"/>
              <a:t> </a:t>
            </a:r>
            <a:r>
              <a:rPr lang="en-US" sz="2000" dirty="0" err="1" smtClean="0"/>
              <a:t>onde</a:t>
            </a:r>
            <a:r>
              <a:rPr lang="en-US" sz="2000" dirty="0" smtClean="0"/>
              <a:t> </a:t>
            </a:r>
            <a:r>
              <a:rPr lang="en-US" sz="2000" dirty="0" err="1" smtClean="0"/>
              <a:t>existam</a:t>
            </a:r>
            <a:r>
              <a:rPr lang="en-US" sz="2000" dirty="0" smtClean="0"/>
              <a:t> </a:t>
            </a:r>
            <a:r>
              <a:rPr lang="en-US" sz="2000" dirty="0" err="1" smtClean="0"/>
              <a:t>efeitos</a:t>
            </a:r>
            <a:r>
              <a:rPr lang="en-US" sz="2000" dirty="0" smtClean="0"/>
              <a:t> </a:t>
            </a:r>
            <a:r>
              <a:rPr lang="en-US" sz="2000" dirty="0" err="1" smtClean="0"/>
              <a:t>positivos</a:t>
            </a:r>
            <a:r>
              <a:rPr lang="en-US" sz="2000" dirty="0" smtClean="0"/>
              <a:t> </a:t>
            </a:r>
            <a:r>
              <a:rPr lang="en-US" sz="2000" dirty="0" err="1" smtClean="0"/>
              <a:t>secundários</a:t>
            </a:r>
            <a:r>
              <a:rPr lang="en-US" sz="2000" dirty="0" smtClean="0"/>
              <a:t>, a </a:t>
            </a:r>
            <a:r>
              <a:rPr lang="en-US" sz="2000" dirty="0" err="1" smtClean="0"/>
              <a:t>estratégia</a:t>
            </a:r>
            <a:r>
              <a:rPr lang="en-US" sz="2000" dirty="0" smtClean="0"/>
              <a:t> </a:t>
            </a:r>
            <a:r>
              <a:rPr lang="en-US" sz="2000" dirty="0" err="1" smtClean="0"/>
              <a:t>seria</a:t>
            </a:r>
            <a:r>
              <a:rPr lang="en-US" sz="2000" dirty="0" smtClean="0"/>
              <a:t> </a:t>
            </a:r>
            <a:r>
              <a:rPr lang="en-US" sz="2000" dirty="0" err="1" smtClean="0"/>
              <a:t>uma</a:t>
            </a:r>
            <a:r>
              <a:rPr lang="en-US" sz="2000" dirty="0" smtClean="0"/>
              <a:t> </a:t>
            </a:r>
            <a:r>
              <a:rPr lang="en-US" sz="2000" dirty="0" err="1" smtClean="0"/>
              <a:t>opção</a:t>
            </a:r>
            <a:r>
              <a:rPr lang="en-US" sz="2000" dirty="0" smtClean="0"/>
              <a:t> de </a:t>
            </a:r>
            <a:r>
              <a:rPr lang="en-US" sz="2000" dirty="0" err="1" smtClean="0"/>
              <a:t>pouco</a:t>
            </a:r>
            <a:r>
              <a:rPr lang="en-US" sz="2000" dirty="0" smtClean="0"/>
              <a:t> </a:t>
            </a:r>
            <a:r>
              <a:rPr lang="en-US" sz="2000" dirty="0" err="1" smtClean="0"/>
              <a:t>ou</a:t>
            </a:r>
            <a:r>
              <a:rPr lang="en-US" sz="2000" dirty="0" smtClean="0"/>
              <a:t> </a:t>
            </a:r>
            <a:r>
              <a:rPr lang="en-US" sz="2000" dirty="0" err="1" smtClean="0"/>
              <a:t>nenhum</a:t>
            </a:r>
            <a:r>
              <a:rPr lang="en-US" sz="2000" dirty="0" smtClean="0"/>
              <a:t> </a:t>
            </a:r>
            <a:r>
              <a:rPr lang="en-US" sz="2000" dirty="0" err="1" smtClean="0"/>
              <a:t>arrependimento</a:t>
            </a:r>
            <a:endParaRPr lang="en-GB" sz="2000" dirty="0"/>
          </a:p>
        </p:txBody>
      </p:sp>
      <p:sp>
        <p:nvSpPr>
          <p:cNvPr id="9" name="Rectangle 7"/>
          <p:cNvSpPr/>
          <p:nvPr/>
        </p:nvSpPr>
        <p:spPr>
          <a:xfrm>
            <a:off x="4499992" y="6093876"/>
            <a:ext cx="8755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800" dirty="0"/>
              <a:t>© </a:t>
            </a:r>
            <a:r>
              <a:rPr lang="en-GB" sz="800" dirty="0" smtClean="0"/>
              <a:t>Joel </a:t>
            </a:r>
            <a:r>
              <a:rPr lang="en-GB" sz="800" dirty="0" err="1" smtClean="0"/>
              <a:t>Pett</a:t>
            </a:r>
            <a:r>
              <a:rPr lang="en-GB" sz="800" dirty="0" smtClean="0"/>
              <a:t> 2009</a:t>
            </a:r>
            <a:endParaRPr lang="en-GB" sz="800" dirty="0"/>
          </a:p>
        </p:txBody>
      </p:sp>
      <p:pic>
        <p:nvPicPr>
          <p:cNvPr id="4" name="Picture 2" descr="http://www.climateactionreserve.org/wp-content/uploads/2012/08/climatesumm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1244"/>
            <a:ext cx="4260930" cy="283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  <p:sp>
        <p:nvSpPr>
          <p:cNvPr id="11" name="Titel 9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74738"/>
          </a:xfrm>
        </p:spPr>
        <p:txBody>
          <a:bodyPr/>
          <a:lstStyle/>
          <a:p>
            <a:r>
              <a:rPr lang="pt-BR" sz="3600" dirty="0" smtClean="0"/>
              <a:t>Como as estratégias existentes são avaliadas e priorizadas?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5529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600200"/>
            <a:ext cx="7632847" cy="2457450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en-US" u="sng" dirty="0"/>
              <a:t>g) </a:t>
            </a:r>
            <a:r>
              <a:rPr lang="pt-BR" u="sng" dirty="0"/>
              <a:t>O nível de arrependimento potencial</a:t>
            </a:r>
            <a:endParaRPr lang="de-DE" u="sng" dirty="0"/>
          </a:p>
          <a:p>
            <a:pPr fontAlgn="base"/>
            <a:r>
              <a:rPr lang="en-US" sz="1900" dirty="0" smtClean="0"/>
              <a:t>Use a </a:t>
            </a:r>
            <a:r>
              <a:rPr lang="en-US" sz="1900" dirty="0" err="1" smtClean="0"/>
              <a:t>tabela</a:t>
            </a:r>
            <a:r>
              <a:rPr lang="en-US" sz="1900" dirty="0" smtClean="0"/>
              <a:t> </a:t>
            </a:r>
            <a:r>
              <a:rPr lang="en-US" sz="1900" dirty="0" err="1" smtClean="0"/>
              <a:t>seguinte</a:t>
            </a:r>
            <a:r>
              <a:rPr lang="en-US" sz="1900" dirty="0" smtClean="0"/>
              <a:t> para </a:t>
            </a:r>
            <a:r>
              <a:rPr lang="en-US" sz="1900" dirty="0" err="1" smtClean="0"/>
              <a:t>avaliar</a:t>
            </a:r>
            <a:r>
              <a:rPr lang="en-US" sz="1900" dirty="0" smtClean="0"/>
              <a:t> o </a:t>
            </a:r>
            <a:r>
              <a:rPr lang="en-US" sz="1900" dirty="0" err="1" smtClean="0"/>
              <a:t>nível</a:t>
            </a:r>
            <a:r>
              <a:rPr lang="en-US" sz="1900" dirty="0" smtClean="0"/>
              <a:t> </a:t>
            </a:r>
            <a:r>
              <a:rPr lang="en-US" sz="1900" dirty="0" err="1" smtClean="0"/>
              <a:t>potencial</a:t>
            </a:r>
            <a:r>
              <a:rPr lang="en-US" sz="1900" dirty="0" smtClean="0"/>
              <a:t> de </a:t>
            </a:r>
            <a:r>
              <a:rPr lang="en-US" sz="1900" dirty="0" err="1" smtClean="0"/>
              <a:t>arrependimento</a:t>
            </a:r>
            <a:r>
              <a:rPr lang="en-US" sz="1900" dirty="0" smtClean="0"/>
              <a:t>: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45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9" t="2750" r="23325" b="52362"/>
          <a:stretch/>
        </p:blipFill>
        <p:spPr>
          <a:xfrm>
            <a:off x="5858999" y="4725144"/>
            <a:ext cx="2745449" cy="160422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2751" r="-1031" b="51181"/>
          <a:stretch/>
        </p:blipFill>
        <p:spPr>
          <a:xfrm>
            <a:off x="1691680" y="4727389"/>
            <a:ext cx="4762883" cy="160198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243536" y="4089266"/>
            <a:ext cx="7560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900" dirty="0"/>
              <a:t>A classificação é marcada com um adesivo de cor correspondente na tabela sumarizada de estratégias existentes</a:t>
            </a:r>
            <a:endParaRPr lang="de-DE" sz="1900" dirty="0"/>
          </a:p>
        </p:txBody>
      </p:sp>
      <p:sp>
        <p:nvSpPr>
          <p:cNvPr id="10" name="Rectangle 7"/>
          <p:cNvSpPr/>
          <p:nvPr/>
        </p:nvSpPr>
        <p:spPr>
          <a:xfrm>
            <a:off x="1619672" y="6300572"/>
            <a:ext cx="13019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800" dirty="0"/>
              <a:t>© Christina Lehmann </a:t>
            </a:r>
            <a:r>
              <a:rPr lang="en-GB" sz="800" dirty="0" smtClean="0"/>
              <a:t>2015</a:t>
            </a:r>
            <a:endParaRPr lang="en-GB" sz="800" dirty="0"/>
          </a:p>
        </p:txBody>
      </p:sp>
      <p:sp>
        <p:nvSpPr>
          <p:cNvPr id="11" name="Rechteck 10"/>
          <p:cNvSpPr/>
          <p:nvPr/>
        </p:nvSpPr>
        <p:spPr>
          <a:xfrm>
            <a:off x="8062713" y="5433030"/>
            <a:ext cx="397719" cy="8762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  <p:sp>
        <p:nvSpPr>
          <p:cNvPr id="13" name="Titel 9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74738"/>
          </a:xfrm>
        </p:spPr>
        <p:txBody>
          <a:bodyPr/>
          <a:lstStyle/>
          <a:p>
            <a:r>
              <a:rPr lang="pt-BR" sz="3600" dirty="0" smtClean="0"/>
              <a:t>Como as estratégias existentes são avaliadas e priorizadas?</a:t>
            </a:r>
            <a:endParaRPr lang="en-GB" sz="36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847132"/>
              </p:ext>
            </p:extLst>
          </p:nvPr>
        </p:nvGraphicFramePr>
        <p:xfrm>
          <a:off x="1027509" y="2511926"/>
          <a:ext cx="7992892" cy="1577340"/>
        </p:xfrm>
        <a:graphic>
          <a:graphicData uri="http://schemas.openxmlformats.org/drawingml/2006/table">
            <a:tbl>
              <a:tblPr firstRow="1" firstCol="1" bandRow="1"/>
              <a:tblGrid>
                <a:gridCol w="1672283"/>
                <a:gridCol w="1800200"/>
                <a:gridCol w="2232248"/>
                <a:gridCol w="228816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Estratégia sem arrependimento = 4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estratégia criará benefícios colaterais evidentes, mesmo se o impacto originalmente pretendido não for atingido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Estratégia de médio arrependimento = 3</a:t>
                      </a:r>
                      <a:endParaRPr lang="de-D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A estratégia provavelmente criará alguns benefícios colaterais, mesmo se o impacto originalmente pretendido não for atingido</a:t>
                      </a:r>
                      <a:endParaRPr lang="de-D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Estratégia de alto arrependimento = 2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 nível potencial de arrependimento é alto. Se o impacto originalmente pretendido não for atingido, a estratégia não gerará efeitos colaterais positivos (significativos). A estratégia também será difícil de se reverter e poderia acabar desperdiçando recursos.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Estratégia de arrependimento muito alto = 1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 nível potencial de arrependimento é muito alto. Se o impacto originalmente pretendido não for atingido, a estratégia não gerará efeitos colaterais positivos. A estratégia será impossível de se reverter a tempo, e claramente acabaria desperdiçando recursos.</a:t>
                      </a: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2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Dicas</a:t>
            </a:r>
            <a:r>
              <a:rPr lang="en-US" dirty="0" smtClean="0"/>
              <a:t> </a:t>
            </a:r>
            <a:r>
              <a:rPr lang="en-US" dirty="0" err="1" smtClean="0"/>
              <a:t>Práticas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Evite pensamento baseado </a:t>
            </a:r>
            <a:r>
              <a:rPr lang="pt-BR" dirty="0" smtClean="0"/>
              <a:t>na ‘vontade’</a:t>
            </a:r>
            <a:endParaRPr lang="en-US" dirty="0" smtClean="0"/>
          </a:p>
          <a:p>
            <a:pPr marL="0" indent="363538" algn="just">
              <a:buNone/>
            </a:pPr>
            <a:r>
              <a:rPr lang="en-US" dirty="0" smtClean="0"/>
              <a:t>→ </a:t>
            </a:r>
            <a:r>
              <a:rPr lang="pt-BR" dirty="0"/>
              <a:t>Apenas porque uma estratégia precisa funcionar não necessariamente ocorrerá</a:t>
            </a:r>
            <a:endParaRPr lang="de-DE" dirty="0"/>
          </a:p>
          <a:p>
            <a:r>
              <a:rPr lang="pt-BR" dirty="0" smtClean="0"/>
              <a:t>Alguns </a:t>
            </a:r>
            <a:r>
              <a:rPr lang="pt-BR" dirty="0"/>
              <a:t>grupos poderiam ter algum encorajamento durante esse passo como isso é muito ‘trabalho-intensivo’</a:t>
            </a:r>
            <a:endParaRPr lang="de-DE" dirty="0"/>
          </a:p>
          <a:p>
            <a:pPr marL="631825" indent="-268288" algn="just">
              <a:buNone/>
            </a:pPr>
            <a:r>
              <a:rPr lang="en-GB" dirty="0" smtClean="0"/>
              <a:t>→ </a:t>
            </a:r>
            <a:r>
              <a:rPr lang="pt-BR" dirty="0"/>
              <a:t>Frequentemente apenas alguns participantes </a:t>
            </a:r>
            <a:r>
              <a:rPr lang="pt-BR" dirty="0" smtClean="0"/>
              <a:t>trabalham </a:t>
            </a:r>
            <a:r>
              <a:rPr lang="pt-BR" dirty="0"/>
              <a:t>enquanto outros assistem ou ficam ao lado; tente </a:t>
            </a:r>
            <a:r>
              <a:rPr lang="pt-BR" dirty="0" smtClean="0"/>
              <a:t>colocá-los </a:t>
            </a:r>
            <a:r>
              <a:rPr lang="pt-BR" dirty="0"/>
              <a:t>de volta no processo e ressalte a importância desse passo como sendo crucial para a atual implementação das estratégias</a:t>
            </a:r>
            <a:endParaRPr lang="de-DE" dirty="0"/>
          </a:p>
          <a:p>
            <a:pPr marL="631825" indent="-268288" algn="just">
              <a:buNone/>
            </a:pP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46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15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Sumário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700808"/>
            <a:ext cx="7427167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O que </a:t>
            </a:r>
            <a:r>
              <a:rPr lang="pt-BR" dirty="0"/>
              <a:t>é a avaliação e priorização de estratégias existentes?</a:t>
            </a:r>
            <a:endParaRPr lang="de-DE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pt-BR" b="1" dirty="0"/>
              <a:t>Por que </a:t>
            </a:r>
            <a:r>
              <a:rPr lang="pt-BR" dirty="0"/>
              <a:t>nós avaliamos e priorizamos as estratégias existentes?</a:t>
            </a:r>
            <a:endParaRPr lang="de-DE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pt-BR" b="1" dirty="0"/>
              <a:t>Como </a:t>
            </a:r>
            <a:r>
              <a:rPr lang="pt-BR" dirty="0"/>
              <a:t>nós avaliamos e priorizamos as estratégias existentes?</a:t>
            </a:r>
            <a:endParaRPr lang="de-DE" dirty="0"/>
          </a:p>
          <a:p>
            <a:pPr marL="457200" lvl="0" indent="-457200">
              <a:buFont typeface="+mj-lt"/>
              <a:buAutoNum type="arabicParenR"/>
            </a:pPr>
            <a:r>
              <a:rPr lang="pt-BR" dirty="0"/>
              <a:t>O processo de avaliação e priorização de estratégias existentes</a:t>
            </a:r>
            <a:endParaRPr lang="de-DE" dirty="0"/>
          </a:p>
          <a:p>
            <a:pPr marL="457200" lvl="0" indent="-457200">
              <a:buFont typeface="+mj-lt"/>
              <a:buAutoNum type="arabicParenR"/>
            </a:pPr>
            <a:r>
              <a:rPr lang="pt-BR" dirty="0"/>
              <a:t>A avaliação da factibilidade de estratégias existentes</a:t>
            </a:r>
            <a:endParaRPr lang="de-DE" dirty="0"/>
          </a:p>
          <a:p>
            <a:pPr marL="457200" lvl="0" indent="-457200">
              <a:buFont typeface="+mj-lt"/>
              <a:buAutoNum type="arabicParenR"/>
            </a:pPr>
            <a:r>
              <a:rPr lang="pt-BR" dirty="0"/>
              <a:t>A avaliação de impactos de estratégias existentes</a:t>
            </a:r>
            <a:endParaRPr lang="de-DE" dirty="0"/>
          </a:p>
          <a:p>
            <a:pPr marL="0" lvl="1" indent="0">
              <a:buNone/>
            </a:pPr>
            <a:endParaRPr lang="en-US" sz="1200" dirty="0"/>
          </a:p>
          <a:p>
            <a:pPr marL="0" lvl="1" indent="0">
              <a:buNone/>
            </a:pPr>
            <a:r>
              <a:rPr lang="en-US" b="1" dirty="0" err="1" smtClean="0"/>
              <a:t>Dicas</a:t>
            </a:r>
            <a:r>
              <a:rPr lang="en-US" b="1" dirty="0" smtClean="0"/>
              <a:t> </a:t>
            </a:r>
            <a:r>
              <a:rPr lang="en-US" b="1" dirty="0" err="1" smtClean="0"/>
              <a:t>Práticas</a:t>
            </a:r>
            <a:endParaRPr lang="en-US" b="1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5</a:t>
            </a:fld>
            <a:endParaRPr lang="en-US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485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pt-BR" sz="3200" dirty="0"/>
              <a:t>O que é a avaliação e priorização de estratégias existentes?</a:t>
            </a:r>
            <a:endParaRPr lang="de-DE" sz="3200" dirty="0"/>
          </a:p>
        </p:txBody>
      </p:sp>
      <p:sp>
        <p:nvSpPr>
          <p:cNvPr id="20" name="Inhaltsplatzhalter 19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pt-BR" dirty="0"/>
              <a:t>Avaliação detalhada e crítica das estratégias existentes que podem já </a:t>
            </a:r>
            <a:r>
              <a:rPr lang="pt-BR" dirty="0" smtClean="0"/>
              <a:t>terem </a:t>
            </a:r>
            <a:r>
              <a:rPr lang="pt-BR" dirty="0"/>
              <a:t>sido implementadas, ou não</a:t>
            </a:r>
            <a:endParaRPr lang="de-DE" dirty="0"/>
          </a:p>
          <a:p>
            <a:r>
              <a:rPr lang="pt-BR" dirty="0"/>
              <a:t>Conduzida por um processo de revisão por pares</a:t>
            </a:r>
            <a:endParaRPr lang="de-DE" dirty="0"/>
          </a:p>
          <a:p>
            <a:r>
              <a:rPr lang="pt-BR" dirty="0"/>
              <a:t>Realizada pelo time de planejamento, revisores externos ou uma combinação de ambos</a:t>
            </a:r>
            <a:endParaRPr lang="de-DE" dirty="0"/>
          </a:p>
          <a:p>
            <a:pPr marL="0" indent="0" algn="just">
              <a:buNone/>
            </a:pPr>
            <a:endParaRPr lang="en-US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6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732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60839" cy="1074738"/>
          </a:xfrm>
        </p:spPr>
        <p:txBody>
          <a:bodyPr/>
          <a:lstStyle/>
          <a:p>
            <a:pPr marL="0" indent="0"/>
            <a:r>
              <a:rPr lang="pt-BR" sz="3200" dirty="0"/>
              <a:t>Por que nós avaliamos e priorizamos as estratégias existentes?</a:t>
            </a:r>
            <a:endParaRPr lang="de-DE" sz="3200" dirty="0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7" cy="4914900"/>
          </a:xfrm>
        </p:spPr>
        <p:txBody>
          <a:bodyPr anchor="ctr">
            <a:normAutofit/>
          </a:bodyPr>
          <a:lstStyle/>
          <a:p>
            <a:r>
              <a:rPr lang="pt-BR" dirty="0"/>
              <a:t>Frequentemente as estratégias são realizadas sem qualquer acompanhamento de seus impactos potenciais ou de factibilidade</a:t>
            </a:r>
            <a:endParaRPr lang="de-DE" dirty="0"/>
          </a:p>
          <a:p>
            <a:r>
              <a:rPr lang="pt-BR" dirty="0"/>
              <a:t>Ajuda a ajustar o </a:t>
            </a:r>
            <a:r>
              <a:rPr lang="pt-BR" dirty="0" smtClean="0"/>
              <a:t>desenvolvimento </a:t>
            </a:r>
            <a:r>
              <a:rPr lang="pt-BR" dirty="0"/>
              <a:t>de estratégias</a:t>
            </a:r>
            <a:endParaRPr lang="de-DE" dirty="0"/>
          </a:p>
          <a:p>
            <a:r>
              <a:rPr lang="pt-BR" dirty="0"/>
              <a:t>O portfolio de estratégias </a:t>
            </a:r>
            <a:r>
              <a:rPr lang="pt-BR" dirty="0" smtClean="0"/>
              <a:t>complementares </a:t>
            </a:r>
            <a:r>
              <a:rPr lang="pt-BR" dirty="0"/>
              <a:t>do Passo </a:t>
            </a:r>
            <a:r>
              <a:rPr lang="pt-BR" dirty="0" smtClean="0"/>
              <a:t>20 </a:t>
            </a:r>
            <a:r>
              <a:rPr lang="pt-BR" dirty="0"/>
              <a:t>pode ser priorizado para melhorar suas efetividades e solidez</a:t>
            </a:r>
            <a:endParaRPr lang="de-DE" dirty="0"/>
          </a:p>
          <a:p>
            <a:r>
              <a:rPr lang="pt-BR" dirty="0"/>
              <a:t>Isso também promove reflexão, o qual pode diminuir ou anunciar os efeitos negativos causados pela implementação de uma estratégia</a:t>
            </a:r>
            <a:endParaRPr lang="de-DE" dirty="0"/>
          </a:p>
          <a:p>
            <a:r>
              <a:rPr lang="pt-BR" dirty="0"/>
              <a:t>Mérito na </a:t>
            </a:r>
            <a:r>
              <a:rPr lang="pt-BR" dirty="0" err="1"/>
              <a:t>auto-reflexão</a:t>
            </a:r>
            <a:r>
              <a:rPr lang="pt-BR" dirty="0"/>
              <a:t> ao analisar estratégias que o time já estabeleceu  </a:t>
            </a:r>
            <a:endParaRPr lang="de-DE" dirty="0"/>
          </a:p>
          <a:p>
            <a:pPr marL="354013" indent="0">
              <a:buNone/>
            </a:pPr>
            <a:r>
              <a:rPr lang="en-US" dirty="0" smtClean="0"/>
              <a:t>→ </a:t>
            </a:r>
            <a:r>
              <a:rPr lang="pt-BR" dirty="0"/>
              <a:t>Entretanto, times externos podem oferecer uma perspectiva mais objetiva e balanceada</a:t>
            </a:r>
            <a:endParaRPr lang="de-DE" dirty="0"/>
          </a:p>
          <a:p>
            <a:pPr marL="352425" indent="0">
              <a:buNone/>
            </a:pPr>
            <a:r>
              <a:rPr lang="en-US" dirty="0" smtClean="0"/>
              <a:t>→ </a:t>
            </a:r>
            <a:r>
              <a:rPr lang="pt-BR" dirty="0" smtClean="0"/>
              <a:t>Pode </a:t>
            </a:r>
            <a:r>
              <a:rPr lang="pt-BR" dirty="0"/>
              <a:t>ser </a:t>
            </a:r>
            <a:r>
              <a:rPr lang="pt-BR" dirty="0" smtClean="0"/>
              <a:t>mais </a:t>
            </a:r>
            <a:r>
              <a:rPr lang="pt-BR" dirty="0"/>
              <a:t>apto a identificar riscos e erros associados com as estratégias</a:t>
            </a:r>
            <a:endParaRPr lang="de-DE" dirty="0"/>
          </a:p>
          <a:p>
            <a:pPr algn="just"/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7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531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74738"/>
          </a:xfrm>
        </p:spPr>
        <p:txBody>
          <a:bodyPr/>
          <a:lstStyle/>
          <a:p>
            <a:r>
              <a:rPr lang="pt-BR" sz="3600" dirty="0"/>
              <a:t>Como </a:t>
            </a:r>
            <a:r>
              <a:rPr lang="pt-BR" sz="3600" dirty="0" smtClean="0"/>
              <a:t>as </a:t>
            </a:r>
            <a:r>
              <a:rPr lang="pt-BR" sz="3600" dirty="0"/>
              <a:t>estratégias </a:t>
            </a:r>
            <a:r>
              <a:rPr lang="pt-BR" sz="3600" dirty="0" smtClean="0"/>
              <a:t>existentes são avaliadas e priorizadas?</a:t>
            </a:r>
            <a:endParaRPr lang="en-GB" sz="3600" dirty="0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pPr marL="0" indent="0" algn="just">
              <a:buNone/>
            </a:pPr>
            <a:r>
              <a:rPr lang="pt-BR" u="sng" dirty="0"/>
              <a:t>As estratégias </a:t>
            </a:r>
            <a:r>
              <a:rPr lang="pt-BR" u="sng" dirty="0" smtClean="0"/>
              <a:t>complementares são também </a:t>
            </a:r>
            <a:r>
              <a:rPr lang="pt-BR" u="sng" dirty="0"/>
              <a:t>classificadas por duas categorias</a:t>
            </a:r>
            <a:r>
              <a:rPr lang="pt-BR" u="sng" dirty="0" smtClean="0"/>
              <a:t>:</a:t>
            </a:r>
            <a:r>
              <a:rPr lang="en-US" u="sng" dirty="0" smtClean="0"/>
              <a:t> 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720725" indent="-338138">
              <a:buFont typeface="+mj-lt"/>
              <a:buAutoNum type="romanUcPeriod"/>
            </a:pPr>
            <a:r>
              <a:rPr lang="pt-BR" dirty="0"/>
              <a:t>Factibilidade</a:t>
            </a:r>
            <a:endParaRPr lang="de-DE" dirty="0"/>
          </a:p>
          <a:p>
            <a:r>
              <a:rPr lang="pt-BR" dirty="0"/>
              <a:t>O grau em que a estratégia é provável de ser implementada dentro das condições predominantes na área de gestão</a:t>
            </a:r>
            <a:endParaRPr lang="de-DE" dirty="0"/>
          </a:p>
          <a:p>
            <a:r>
              <a:rPr lang="pt-BR" dirty="0"/>
              <a:t>Isso está relacionado com recursos disponíveis, mas também com riscos, restrições e </a:t>
            </a:r>
            <a:r>
              <a:rPr lang="pt-BR" dirty="0" smtClean="0"/>
              <a:t>conflitos</a:t>
            </a:r>
          </a:p>
          <a:p>
            <a:pPr marL="0" indent="0">
              <a:buNone/>
            </a:pPr>
            <a:endParaRPr lang="de-DE" dirty="0"/>
          </a:p>
          <a:p>
            <a:pPr marL="722313" indent="-368300">
              <a:buNone/>
            </a:pPr>
            <a:r>
              <a:rPr lang="pt-BR" dirty="0" smtClean="0"/>
              <a:t>II.   Impactos</a:t>
            </a:r>
            <a:endParaRPr lang="de-DE" dirty="0" smtClean="0"/>
          </a:p>
          <a:p>
            <a:r>
              <a:rPr lang="pt-BR" dirty="0" smtClean="0"/>
              <a:t>Efeitos </a:t>
            </a:r>
            <a:r>
              <a:rPr lang="pt-BR" dirty="0"/>
              <a:t>e mudanças igualmente dentro e fora da área de gestão designada que </a:t>
            </a:r>
            <a:r>
              <a:rPr lang="pt-BR" dirty="0" smtClean="0"/>
              <a:t>podem </a:t>
            </a:r>
            <a:r>
              <a:rPr lang="pt-BR" dirty="0"/>
              <a:t>ser atribuídas para a ação estratégica, e que geram consequências direta ou indiretamente para os objetos de conservação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8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357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pt-BR" dirty="0"/>
              <a:t>Esses critérios são subdivididos posteriormente em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endParaRPr lang="de-DE" dirty="0"/>
          </a:p>
          <a:p>
            <a:pPr marL="514350" indent="-514350">
              <a:buFont typeface="+mj-lt"/>
              <a:buAutoNum type="romanUcPeriod"/>
            </a:pPr>
            <a:r>
              <a:rPr lang="pt-BR" dirty="0"/>
              <a:t>Factibilidade</a:t>
            </a:r>
            <a:endParaRPr lang="de-DE" dirty="0"/>
          </a:p>
          <a:p>
            <a:pPr marL="457200" indent="-457200">
              <a:buFont typeface="+mj-lt"/>
              <a:buAutoNum type="alphaLcParenR"/>
            </a:pPr>
            <a:r>
              <a:rPr lang="pt-BR" dirty="0"/>
              <a:t>Recursos necessários</a:t>
            </a:r>
            <a:endParaRPr lang="de-DE" dirty="0"/>
          </a:p>
          <a:p>
            <a:pPr marL="457200" indent="-457200">
              <a:buFont typeface="+mj-lt"/>
              <a:buAutoNum type="alphaLcParenR"/>
            </a:pPr>
            <a:r>
              <a:rPr lang="pt-BR" dirty="0"/>
              <a:t>Nível de aceitação dos atores relevantes</a:t>
            </a:r>
            <a:endParaRPr lang="de-DE" dirty="0"/>
          </a:p>
          <a:p>
            <a:pPr marL="457200" indent="-457200">
              <a:buFont typeface="+mj-lt"/>
              <a:buAutoNum type="alphaLcParenR"/>
            </a:pPr>
            <a:r>
              <a:rPr lang="pt-BR" dirty="0"/>
              <a:t>Probabilidade de </a:t>
            </a:r>
            <a:r>
              <a:rPr lang="pt-BR" dirty="0" smtClean="0"/>
              <a:t>beneficiar-se de </a:t>
            </a:r>
            <a:r>
              <a:rPr lang="pt-BR" dirty="0"/>
              <a:t>fatores externos</a:t>
            </a:r>
            <a:endParaRPr lang="de-DE" dirty="0"/>
          </a:p>
          <a:p>
            <a:pPr marL="457200" indent="-457200">
              <a:buFont typeface="+mj-lt"/>
              <a:buAutoNum type="alphaLcParenR"/>
            </a:pPr>
            <a:r>
              <a:rPr lang="pt-BR" dirty="0"/>
              <a:t>Probabilidade de riscos </a:t>
            </a:r>
            <a:r>
              <a:rPr lang="pt-BR" dirty="0" smtClean="0"/>
              <a:t>prejudiciais</a:t>
            </a:r>
            <a:endParaRPr lang="de-DE" dirty="0"/>
          </a:p>
          <a:p>
            <a:pPr marL="457200" indent="-457200">
              <a:buFont typeface="+mj-lt"/>
              <a:buAutoNum type="alphaLcParenR"/>
            </a:pPr>
            <a:r>
              <a:rPr lang="pt-BR" dirty="0"/>
              <a:t>Adaptabilidade </a:t>
            </a:r>
            <a:r>
              <a:rPr lang="pt-BR" dirty="0" smtClean="0"/>
              <a:t>às </a:t>
            </a:r>
            <a:r>
              <a:rPr lang="pt-BR" dirty="0"/>
              <a:t>mudanças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9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18. </a:t>
            </a:r>
            <a:r>
              <a:rPr lang="pt-BR" dirty="0"/>
              <a:t>Avaliação e priorização das estratégias existentes </a:t>
            </a: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1074738"/>
          </a:xfrm>
        </p:spPr>
        <p:txBody>
          <a:bodyPr/>
          <a:lstStyle/>
          <a:p>
            <a:r>
              <a:rPr lang="pt-BR" sz="3600" dirty="0"/>
              <a:t>Como </a:t>
            </a:r>
            <a:r>
              <a:rPr lang="pt-BR" sz="3600" dirty="0" smtClean="0"/>
              <a:t>as </a:t>
            </a:r>
            <a:r>
              <a:rPr lang="pt-BR" sz="3600" dirty="0"/>
              <a:t>estratégias </a:t>
            </a:r>
            <a:r>
              <a:rPr lang="pt-BR" sz="3600" dirty="0" smtClean="0"/>
              <a:t>existentes são avaliadas e priorizadas?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4915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DCFC2866-35EB-48D2-95F8-FF1B84D8A91F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7C279F10-51CB-4853-BD2A-AEA303C5193B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C3C966EA-64EE-4D6A-AA26-53BE2B2CEA4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4292</Words>
  <Application>Microsoft Office PowerPoint</Application>
  <PresentationFormat>Apresentação na tela (4:3)</PresentationFormat>
  <Paragraphs>575</Paragraphs>
  <Slides>46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Larissa-Design</vt:lpstr>
      <vt:lpstr>Avaliação e priorização das estratégias existentes </vt:lpstr>
      <vt:lpstr>Créditos e condições de uso </vt:lpstr>
      <vt:lpstr>Apresentação do PowerPoint</vt:lpstr>
      <vt:lpstr>Objetivos de aprendizado</vt:lpstr>
      <vt:lpstr>Sumário</vt:lpstr>
      <vt:lpstr>O que é a avaliação e priorização de estratégias existentes?</vt:lpstr>
      <vt:lpstr>Por que nós avaliamos e priorizamos as estratégias existentes?</vt:lpstr>
      <vt:lpstr>Como as estratégias existentes são avaliadas e priorizadas?</vt:lpstr>
      <vt:lpstr>Como as estratégias existentes são avaliadas e priorizadas?</vt:lpstr>
      <vt:lpstr>Como as estratégias existentes são avaliadas e priorizadas?</vt:lpstr>
      <vt:lpstr>Como as estratégias existentes são avaliadas e priorizadas?</vt:lpstr>
      <vt:lpstr>Como as estratégias existentes são avaliadas e priorizadas?</vt:lpstr>
      <vt:lpstr>Como as estratégias existentes são avaliadas e priorizadas?</vt:lpstr>
      <vt:lpstr>Como as estratégias existentes são avaliadas e priorizadas?</vt:lpstr>
      <vt:lpstr>Como as estratégias existentes são avaliadas e priorizadas?</vt:lpstr>
      <vt:lpstr>Como as estratégias existentes são avaliadas e priorizadas?</vt:lpstr>
      <vt:lpstr>Como as estratégias existentes são avaliadas e priorizadas?</vt:lpstr>
      <vt:lpstr>Como as estratégias existentes são avaliadas e priorizadas?</vt:lpstr>
      <vt:lpstr>Como as estratégias existentes são avaliadas e priorizadas?</vt:lpstr>
      <vt:lpstr>Como as estratégias existentes são avaliadas e priorizadas?</vt:lpstr>
      <vt:lpstr>Como as estratégias existentes são avaliadas e priorizadas?</vt:lpstr>
      <vt:lpstr>Como as estratégias existentes são avaliadas e priorizadas?</vt:lpstr>
      <vt:lpstr>Como as estratégias existentes são avaliadas e priorizadas?</vt:lpstr>
      <vt:lpstr>Como as estratégias existentes são avaliadas e priorizadas?</vt:lpstr>
      <vt:lpstr>Como as estratégias existentes são avaliadas e priorizadas?</vt:lpstr>
      <vt:lpstr>Como as estratégias existentes são avaliadas e priorizadas?</vt:lpstr>
      <vt:lpstr>Como as estratégias existentes são avaliadas e priorizadas?</vt:lpstr>
      <vt:lpstr>Como as estratégias existentes são avaliadas e priorizadas?</vt:lpstr>
      <vt:lpstr>Como as estratégias existentes são avaliadas e priorizadas?</vt:lpstr>
      <vt:lpstr>Como as estratégias existentes são avaliadas e priorizadas?</vt:lpstr>
      <vt:lpstr>Como as estratégias existentes são avaliadas e priorizadas?</vt:lpstr>
      <vt:lpstr>Como as estratégias existentes são avaliadas e priorizadas?</vt:lpstr>
      <vt:lpstr>Como as estratégias existentes são avaliadas e priorizadas?</vt:lpstr>
      <vt:lpstr>Como as estratégias existentes são avaliadas e priorizadas?</vt:lpstr>
      <vt:lpstr>Como as estratégias existentes são avaliadas e priorizadas?</vt:lpstr>
      <vt:lpstr>Como as estratégias existentes são avaliadas e priorizadas?</vt:lpstr>
      <vt:lpstr>Como as estratégias existentes são avaliadas e priorizadas?</vt:lpstr>
      <vt:lpstr>Como as estratégias existentes são avaliadas e priorizadas?</vt:lpstr>
      <vt:lpstr>Como as estratégias existentes são avaliadas e priorizadas?</vt:lpstr>
      <vt:lpstr>Como as estratégias existentes são avaliadas e priorizadas?</vt:lpstr>
      <vt:lpstr>Como as estratégias existentes são avaliadas e priorizadas?</vt:lpstr>
      <vt:lpstr>Como as estratégias existentes são avaliadas e priorizadas?</vt:lpstr>
      <vt:lpstr>Como as estratégias existentes são avaliadas e priorizadas?</vt:lpstr>
      <vt:lpstr>Como as estratégias existentes são avaliadas e priorizadas?</vt:lpstr>
      <vt:lpstr>Como as estratégias existentes são avaliadas e priorizadas?</vt:lpstr>
      <vt:lpstr>Dicas Práticas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Lehmann, Christina</dc:creator>
  <cp:lastModifiedBy>Sara Oliveira</cp:lastModifiedBy>
  <cp:revision>252</cp:revision>
  <dcterms:created xsi:type="dcterms:W3CDTF">2014-11-12T07:15:06Z</dcterms:created>
  <dcterms:modified xsi:type="dcterms:W3CDTF">2015-05-26T06:52:40Z</dcterms:modified>
</cp:coreProperties>
</file>