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sldIdLst>
    <p:sldId id="257" r:id="rId5"/>
    <p:sldId id="297" r:id="rId6"/>
    <p:sldId id="262" r:id="rId7"/>
    <p:sldId id="307" r:id="rId8"/>
    <p:sldId id="315" r:id="rId9"/>
    <p:sldId id="310" r:id="rId10"/>
    <p:sldId id="314" r:id="rId11"/>
    <p:sldId id="302" r:id="rId12"/>
    <p:sldId id="316" r:id="rId13"/>
    <p:sldId id="261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C9D3EF-480F-4C7B-A30D-C9C8330CE4CA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C64F00C3-AB55-4B68-823F-DEE4D5761FE0}">
      <dgm:prSet custT="1"/>
      <dgm:spPr/>
      <dgm:t>
        <a:bodyPr/>
        <a:lstStyle/>
        <a:p>
          <a:pPr algn="just" rtl="0"/>
          <a:r>
            <a:rPr lang="pt-BR" sz="2000" dirty="0" smtClean="0"/>
            <a:t>Os participantes compreendem e são aptos para explicar a relevância da revisão e validação do modelo conceitual com tantas partes interessadas e especialistas quanto possível, especialmente se o processo durou longos períodos, especialmente se isso oferece a oportunidade de incluir conhecimentos e especialistas mais adiante.</a:t>
          </a:r>
          <a:endParaRPr lang="en-US" sz="2000" dirty="0"/>
        </a:p>
      </dgm:t>
    </dgm:pt>
    <dgm:pt modelId="{50F7B44D-B970-4F0E-8F31-65261102C9AE}" type="parTrans" cxnId="{3D83EAC4-89CD-46AA-8BA1-E7D1FDEB263C}">
      <dgm:prSet/>
      <dgm:spPr/>
      <dgm:t>
        <a:bodyPr/>
        <a:lstStyle/>
        <a:p>
          <a:endParaRPr lang="en-GB" sz="2000"/>
        </a:p>
      </dgm:t>
    </dgm:pt>
    <dgm:pt modelId="{B55E3791-F571-4D6E-BB9C-37746535DB18}" type="sibTrans" cxnId="{3D83EAC4-89CD-46AA-8BA1-E7D1FDEB263C}">
      <dgm:prSet/>
      <dgm:spPr/>
      <dgm:t>
        <a:bodyPr/>
        <a:lstStyle/>
        <a:p>
          <a:endParaRPr lang="en-GB" sz="2000"/>
        </a:p>
      </dgm:t>
    </dgm:pt>
    <dgm:pt modelId="{2D2018AB-DCAF-445B-95E9-4B751C4F4A21}">
      <dgm:prSet custT="1"/>
      <dgm:spPr/>
      <dgm:t>
        <a:bodyPr/>
        <a:lstStyle/>
        <a:p>
          <a:pPr algn="just" rtl="0"/>
          <a:r>
            <a:rPr lang="pt-BR" sz="2000" dirty="0" smtClean="0"/>
            <a:t>Os participantes possuem as habilidades para guiar através das revisões e validações de processos tanto quanto facilitar discussões sobre o procedimento com novas informações que poderiam diferenciar-se dos planejamentos originais. </a:t>
          </a:r>
          <a:endParaRPr lang="en-US" sz="2000" dirty="0"/>
        </a:p>
      </dgm:t>
    </dgm:pt>
    <dgm:pt modelId="{6111C860-7360-4798-9F72-BD5EC886A084}" type="parTrans" cxnId="{FF20DE1B-964B-4933-9F1C-1185F5E6F262}">
      <dgm:prSet/>
      <dgm:spPr/>
      <dgm:t>
        <a:bodyPr/>
        <a:lstStyle/>
        <a:p>
          <a:endParaRPr lang="en-GB" sz="2000"/>
        </a:p>
      </dgm:t>
    </dgm:pt>
    <dgm:pt modelId="{33B13C14-3991-4657-8B83-308AA1A6414C}" type="sibTrans" cxnId="{FF20DE1B-964B-4933-9F1C-1185F5E6F262}">
      <dgm:prSet/>
      <dgm:spPr/>
      <dgm:t>
        <a:bodyPr/>
        <a:lstStyle/>
        <a:p>
          <a:endParaRPr lang="en-GB" sz="2000"/>
        </a:p>
      </dgm:t>
    </dgm:pt>
    <dgm:pt modelId="{9868AEC5-EDF2-4731-B005-A2B8FE7FFCAB}" type="pres">
      <dgm:prSet presAssocID="{D6C9D3EF-480F-4C7B-A30D-C9C8330CE4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D86628D-A71D-4167-B34D-FD382FD00394}" type="pres">
      <dgm:prSet presAssocID="{C64F00C3-AB55-4B68-823F-DEE4D5761FE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664923-EA72-41AB-9B33-7E6218AC507E}" type="pres">
      <dgm:prSet presAssocID="{B55E3791-F571-4D6E-BB9C-37746535DB18}" presName="spacer" presStyleCnt="0"/>
      <dgm:spPr/>
    </dgm:pt>
    <dgm:pt modelId="{771809BB-922B-410A-ADF7-9D7DB370D294}" type="pres">
      <dgm:prSet presAssocID="{2D2018AB-DCAF-445B-95E9-4B751C4F4A2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F20DE1B-964B-4933-9F1C-1185F5E6F262}" srcId="{D6C9D3EF-480F-4C7B-A30D-C9C8330CE4CA}" destId="{2D2018AB-DCAF-445B-95E9-4B751C4F4A21}" srcOrd="1" destOrd="0" parTransId="{6111C860-7360-4798-9F72-BD5EC886A084}" sibTransId="{33B13C14-3991-4657-8B83-308AA1A6414C}"/>
    <dgm:cxn modelId="{EE2A5497-44D6-4C82-9BDC-86C28D2EF92B}" type="presOf" srcId="{2D2018AB-DCAF-445B-95E9-4B751C4F4A21}" destId="{771809BB-922B-410A-ADF7-9D7DB370D294}" srcOrd="0" destOrd="0" presId="urn:microsoft.com/office/officeart/2005/8/layout/vList2"/>
    <dgm:cxn modelId="{884BE99F-C774-4895-ABB2-63EEC5095C66}" type="presOf" srcId="{D6C9D3EF-480F-4C7B-A30D-C9C8330CE4CA}" destId="{9868AEC5-EDF2-4731-B005-A2B8FE7FFCAB}" srcOrd="0" destOrd="0" presId="urn:microsoft.com/office/officeart/2005/8/layout/vList2"/>
    <dgm:cxn modelId="{77CA93E0-A0B1-4B95-9757-6282E4AA5A2D}" type="presOf" srcId="{C64F00C3-AB55-4B68-823F-DEE4D5761FE0}" destId="{4D86628D-A71D-4167-B34D-FD382FD00394}" srcOrd="0" destOrd="0" presId="urn:microsoft.com/office/officeart/2005/8/layout/vList2"/>
    <dgm:cxn modelId="{3D83EAC4-89CD-46AA-8BA1-E7D1FDEB263C}" srcId="{D6C9D3EF-480F-4C7B-A30D-C9C8330CE4CA}" destId="{C64F00C3-AB55-4B68-823F-DEE4D5761FE0}" srcOrd="0" destOrd="0" parTransId="{50F7B44D-B970-4F0E-8F31-65261102C9AE}" sibTransId="{B55E3791-F571-4D6E-BB9C-37746535DB18}"/>
    <dgm:cxn modelId="{08BAE22C-FA99-46A6-AF85-0E506A9A6C74}" type="presParOf" srcId="{9868AEC5-EDF2-4731-B005-A2B8FE7FFCAB}" destId="{4D86628D-A71D-4167-B34D-FD382FD00394}" srcOrd="0" destOrd="0" presId="urn:microsoft.com/office/officeart/2005/8/layout/vList2"/>
    <dgm:cxn modelId="{26A2FE4F-EC4D-4B36-9C8D-F7D4F0F68764}" type="presParOf" srcId="{9868AEC5-EDF2-4731-B005-A2B8FE7FFCAB}" destId="{C2664923-EA72-41AB-9B33-7E6218AC507E}" srcOrd="1" destOrd="0" presId="urn:microsoft.com/office/officeart/2005/8/layout/vList2"/>
    <dgm:cxn modelId="{8FEF88B7-E916-4976-9E26-FD32F73D7FAD}" type="presParOf" srcId="{9868AEC5-EDF2-4731-B005-A2B8FE7FFCAB}" destId="{771809BB-922B-410A-ADF7-9D7DB370D29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6628D-A71D-4167-B34D-FD382FD00394}">
      <dsp:nvSpPr>
        <dsp:cNvPr id="0" name=""/>
        <dsp:cNvSpPr/>
      </dsp:nvSpPr>
      <dsp:spPr>
        <a:xfrm>
          <a:off x="0" y="187773"/>
          <a:ext cx="8064895" cy="17491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Os participantes compreendem e são aptos para explicar a relevância da revisão e validação do modelo conceitual com tantas partes interessadas e especialistas quanto possível, especialmente se o processo durou longos períodos, especialmente se isso oferece a oportunidade de incluir conhecimentos e especialistas mais adiante.</a:t>
          </a:r>
          <a:endParaRPr lang="en-US" sz="2000" kern="1200" dirty="0"/>
        </a:p>
      </dsp:txBody>
      <dsp:txXfrm>
        <a:off x="85386" y="273159"/>
        <a:ext cx="7894123" cy="1578378"/>
      </dsp:txXfrm>
    </dsp:sp>
    <dsp:sp modelId="{771809BB-922B-410A-ADF7-9D7DB370D294}">
      <dsp:nvSpPr>
        <dsp:cNvPr id="0" name=""/>
        <dsp:cNvSpPr/>
      </dsp:nvSpPr>
      <dsp:spPr>
        <a:xfrm>
          <a:off x="0" y="2124123"/>
          <a:ext cx="8064895" cy="17491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Os participantes possuem as habilidades para guiar através das revisões e validações de processos tanto quanto facilitar discussões sobre o procedimento com novas informações que poderiam diferenciar-se dos planejamentos originais. </a:t>
          </a:r>
          <a:endParaRPr lang="en-US" sz="2000" kern="1200" dirty="0"/>
        </a:p>
      </dsp:txBody>
      <dsp:txXfrm>
        <a:off x="85386" y="2209509"/>
        <a:ext cx="7894123" cy="1578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4853F-6AC4-4CBD-A471-414BE87BCDDC}" type="datetimeFigureOut">
              <a:rPr lang="en-GB" smtClean="0"/>
              <a:t>25/05/2015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6C3B8-4F73-4408-8F2E-82893D1C657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81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Pictures: </a:t>
            </a:r>
            <a:r>
              <a:rPr lang="en-GB" dirty="0" err="1" smtClean="0"/>
              <a:t>Prof.</a:t>
            </a:r>
            <a:r>
              <a:rPr lang="en-GB" dirty="0" smtClean="0"/>
              <a:t> </a:t>
            </a:r>
            <a:r>
              <a:rPr lang="en-GB" dirty="0" err="1" smtClean="0"/>
              <a:t>Dr.</a:t>
            </a:r>
            <a:r>
              <a:rPr lang="en-GB" dirty="0" smtClean="0"/>
              <a:t> Pierre </a:t>
            </a:r>
            <a:r>
              <a:rPr lang="en-GB" dirty="0" err="1" smtClean="0"/>
              <a:t>Ibisch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C3B8-4F73-4408-8F2E-82893D1C657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742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C3B8-4F73-4408-8F2E-82893D1C657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171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F5DF-B230-4D22-AAE6-E00D38FDACD5}" type="datetime1">
              <a:rPr lang="de-DE" smtClean="0"/>
              <a:t>25.05.2015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16. Revision and validation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32" y="1556792"/>
            <a:ext cx="375215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59632" y="2204864"/>
            <a:ext cx="3752156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220072" y="1556792"/>
            <a:ext cx="375374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220072" y="2204864"/>
            <a:ext cx="3753743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8C36-75A2-46E8-A3F3-6C9FBB34D476}" type="datetime1">
              <a:rPr lang="de-DE" smtClean="0"/>
              <a:t>25.05.2015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16. Revision and validation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3B18-BAE0-43AE-890B-ECBFA464F692}" type="datetime1">
              <a:rPr lang="de-DE" smtClean="0"/>
              <a:t>25.05.2015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16. Revision and validation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DC3-C2BE-40C6-84EC-B248C563C996}" type="datetime1">
              <a:rPr lang="de-DE" smtClean="0"/>
              <a:t>25.05.2015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16. Revision and validation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F1B2-78B3-4C62-A8D1-9A80772BB75F}" type="datetime1">
              <a:rPr lang="de-DE" smtClean="0"/>
              <a:t>25.05.2015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16. Revision and validation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B917-1E7B-4B29-B4A4-329AE23C850C}" type="datetime1">
              <a:rPr lang="de-DE" smtClean="0"/>
              <a:t>25.05.2015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16. Revision and validation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FF5F-4078-4B87-BFCE-F12B46ACE820}" type="datetime1">
              <a:rPr lang="de-DE" smtClean="0"/>
              <a:t>25.05.2015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16. Revision and validation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42D6-F5FC-4B84-92A6-3D8734F673EC}" type="datetime1">
              <a:rPr lang="de-DE" smtClean="0"/>
              <a:t>25.05.2015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16. Revision and validation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DE67-76CF-4E84-A981-F2096C9B71D1}" type="datetime1">
              <a:rPr lang="de-DE" smtClean="0"/>
              <a:t>25.05.2015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16. Revision and validation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7008-191C-4DA1-AF0C-E310149C3B0C}" type="datetime1">
              <a:rPr lang="de-DE" smtClean="0"/>
              <a:t>25.05.2015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16. Revision and validation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extfeld 6"/>
          <p:cNvSpPr txBox="1"/>
          <p:nvPr userDrawn="1"/>
        </p:nvSpPr>
        <p:spPr>
          <a:xfrm>
            <a:off x="256027" y="2642543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355931" y="1748812"/>
            <a:ext cx="377333" cy="327345"/>
            <a:chOff x="252905" y="1778908"/>
            <a:chExt cx="377333" cy="327345"/>
          </a:xfrm>
          <a:noFill/>
        </p:grpSpPr>
        <p:sp>
          <p:nvSpPr>
            <p:cNvPr id="9" name="Ellipse 8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rapezoid 9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ogen 10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uppieren 11"/>
          <p:cNvGrpSpPr/>
          <p:nvPr userDrawn="1"/>
        </p:nvGrpSpPr>
        <p:grpSpPr>
          <a:xfrm>
            <a:off x="339734" y="4018502"/>
            <a:ext cx="396070" cy="435203"/>
            <a:chOff x="201399" y="4006186"/>
            <a:chExt cx="396070" cy="435203"/>
          </a:xfrm>
          <a:noFill/>
        </p:grpSpPr>
        <p:sp>
          <p:nvSpPr>
            <p:cNvPr id="13" name="Form 12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orm 13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orm 14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16" name="Picture 17" descr="File:Thumbs up font awesome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4" y="5219551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DAED-E69E-4F7D-804E-202D4FF4CF5D}" type="datetime1">
              <a:rPr lang="de-DE" smtClean="0"/>
              <a:t>25.05.2015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16. Revision and validation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pic>
        <p:nvPicPr>
          <p:cNvPr id="17" name="Picture 17" descr="File:Thumbs up font awesome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pieren 17"/>
          <p:cNvGrpSpPr/>
          <p:nvPr userDrawn="1"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19" name="Form 1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 1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orm 2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2" name="Textfeld 21"/>
          <p:cNvSpPr txBox="1"/>
          <p:nvPr userDrawn="1"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uppieren 26"/>
          <p:cNvGrpSpPr/>
          <p:nvPr userDrawn="1"/>
        </p:nvGrpSpPr>
        <p:grpSpPr>
          <a:xfrm>
            <a:off x="355931" y="1748812"/>
            <a:ext cx="377333" cy="327345"/>
            <a:chOff x="252905" y="1778908"/>
            <a:chExt cx="377333" cy="327345"/>
          </a:xfrm>
          <a:noFill/>
        </p:grpSpPr>
        <p:sp>
          <p:nvSpPr>
            <p:cNvPr id="28" name="Ellipse 27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rapezoid 28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Bogen 29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2996-5CAA-4800-B4BF-179DB37F52D6}" type="datetime1">
              <a:rPr lang="de-DE" smtClean="0"/>
              <a:t>25.05.2015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16. Revision and validation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pic>
        <p:nvPicPr>
          <p:cNvPr id="7" name="Picture 17" descr="File:Thumbs up font awesome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 userDrawn="1"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9" name="Form 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 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 1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3" name="Gruppieren 12"/>
          <p:cNvGrpSpPr/>
          <p:nvPr userDrawn="1"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feld 16"/>
          <p:cNvSpPr txBox="1"/>
          <p:nvPr userDrawn="1"/>
        </p:nvSpPr>
        <p:spPr>
          <a:xfrm>
            <a:off x="256027" y="2642543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64721-77D9-49EE-9FED-3986C3F2BF12}" type="datetime1">
              <a:rPr lang="de-DE" smtClean="0"/>
              <a:t>25.05.2015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16. Revision and validation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pic>
        <p:nvPicPr>
          <p:cNvPr id="7" name="Picture 17" descr="File:Thumbs up font awesome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 userDrawn="1"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uppieren 16"/>
          <p:cNvGrpSpPr/>
          <p:nvPr userDrawn="1"/>
        </p:nvGrpSpPr>
        <p:grpSpPr>
          <a:xfrm>
            <a:off x="339734" y="4018502"/>
            <a:ext cx="396070" cy="435203"/>
            <a:chOff x="201399" y="4006186"/>
            <a:chExt cx="396070" cy="435203"/>
          </a:xfrm>
          <a:noFill/>
        </p:grpSpPr>
        <p:sp>
          <p:nvSpPr>
            <p:cNvPr id="18" name="Form 17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orm 18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 19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A8552-C894-4046-A8FC-DC38A0128A07}" type="datetime1">
              <a:rPr lang="de-DE" smtClean="0"/>
              <a:t>25.05.2015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16. Revision and validation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9" name="Form 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 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 1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2" name="Textfeld 11"/>
          <p:cNvSpPr txBox="1"/>
          <p:nvPr userDrawn="1"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7" descr="File:Thumbs up font awesome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4" y="5219551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7B76-4371-4EFB-9875-F0B82E7ECAF1}" type="datetime1">
              <a:rPr lang="de-DE" smtClean="0"/>
              <a:t>25.05.2015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16. Revision and validation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87624" y="1628800"/>
            <a:ext cx="3816424" cy="4525963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48064" y="1628800"/>
            <a:ext cx="3894584" cy="4525963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491F-08FA-4CEA-8D66-24111B25A945}" type="datetime1">
              <a:rPr lang="de-DE" smtClean="0"/>
              <a:t>25.05.2015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16. Revision and validation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7" b="11662"/>
          <a:stretch/>
        </p:blipFill>
        <p:spPr bwMode="auto">
          <a:xfrm rot="10800000">
            <a:off x="-11929" y="-1"/>
            <a:ext cx="91559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hteck 17"/>
          <p:cNvSpPr/>
          <p:nvPr userDrawn="1"/>
        </p:nvSpPr>
        <p:spPr>
          <a:xfrm>
            <a:off x="-11928" y="7289"/>
            <a:ext cx="9161722" cy="6858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C:\Users\cle483\Desktop\Centre for Econics\Logo centre.bmp"/>
          <p:cNvPicPr>
            <a:picLocks noChangeAspect="1" noChangeArrowheads="1"/>
          </p:cNvPicPr>
          <p:nvPr userDrawn="1"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85343"/>
            <a:ext cx="1295400" cy="91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cle483\Desktop\Centre for Econics\Logo MARISCO.jpg"/>
          <p:cNvPicPr>
            <a:picLocks noChangeAspect="1" noChangeArrowheads="1"/>
          </p:cNvPicPr>
          <p:nvPr userDrawn="1"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1718" y="342900"/>
            <a:ext cx="1172281" cy="91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1929" y="-1"/>
            <a:ext cx="9161721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32" y="1600200"/>
            <a:ext cx="742716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8520" y="6515100"/>
            <a:ext cx="9258313" cy="35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-11927" y="6515100"/>
            <a:ext cx="55148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‹nº›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115616" y="6515100"/>
            <a:ext cx="1080120" cy="350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CA572C9-6522-474F-BBC9-6AE0E3606AE4}" type="datetime1">
              <a:rPr lang="de-DE" smtClean="0"/>
              <a:t>25.05.2015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79912" y="6515100"/>
            <a:ext cx="5364087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16. Revision and validation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ctrTitle"/>
          </p:nvPr>
        </p:nvSpPr>
        <p:spPr>
          <a:xfrm>
            <a:off x="0" y="1069383"/>
            <a:ext cx="9144000" cy="936104"/>
          </a:xfrm>
        </p:spPr>
        <p:txBody>
          <a:bodyPr>
            <a:normAutofit/>
          </a:bodyPr>
          <a:lstStyle/>
          <a:p>
            <a:r>
              <a:rPr lang="pt-BR" dirty="0"/>
              <a:t>Revisão e validação 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491880" y="4797732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2014</a:t>
            </a:r>
            <a:endParaRPr lang="en-GB" sz="8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r="60237"/>
          <a:stretch/>
        </p:blipFill>
        <p:spPr>
          <a:xfrm>
            <a:off x="3563888" y="1862051"/>
            <a:ext cx="2006176" cy="2953211"/>
          </a:xfrm>
          <a:prstGeom prst="rect">
            <a:avLst/>
          </a:prstGeom>
        </p:spPr>
      </p:pic>
      <p:sp>
        <p:nvSpPr>
          <p:cNvPr id="7" name="Untertitel 19"/>
          <p:cNvSpPr txBox="1">
            <a:spLocks/>
          </p:cNvSpPr>
          <p:nvPr/>
        </p:nvSpPr>
        <p:spPr>
          <a:xfrm>
            <a:off x="-36512" y="5085184"/>
            <a:ext cx="9144000" cy="1392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>
                <a:solidFill>
                  <a:schemeClr val="tx1"/>
                </a:solidFill>
              </a:rPr>
              <a:t>Fase</a:t>
            </a:r>
            <a:r>
              <a:rPr lang="en-GB" dirty="0" smtClean="0">
                <a:solidFill>
                  <a:schemeClr val="tx1"/>
                </a:solidFill>
              </a:rPr>
              <a:t> II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Análise sistêmica de vulnerabilidade e risco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Passo</a:t>
            </a:r>
            <a:r>
              <a:rPr lang="en-US" dirty="0" smtClean="0">
                <a:solidFill>
                  <a:schemeClr val="tx1"/>
                </a:solidFill>
              </a:rPr>
              <a:t> 16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2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Dicas Práticas</a:t>
            </a:r>
            <a:endParaRPr lang="de-DE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Os especialistas devem compreender a corrente dos pensamentos por trás de certos elementos no modelo e em suas classificações</a:t>
            </a:r>
            <a:endParaRPr lang="de-DE" dirty="0"/>
          </a:p>
          <a:p>
            <a:pPr marL="633413" indent="-633413">
              <a:buNone/>
            </a:pPr>
            <a:r>
              <a:rPr lang="pt-BR" dirty="0" smtClean="0"/>
              <a:t>      </a:t>
            </a:r>
            <a:r>
              <a:rPr lang="pt-BR" dirty="0" smtClean="0">
                <a:sym typeface="Wingdings" panose="05000000000000000000" pitchFamily="2" charset="2"/>
              </a:rPr>
              <a:t> </a:t>
            </a:r>
            <a:r>
              <a:rPr lang="pt-BR" dirty="0" smtClean="0"/>
              <a:t>Portanto</a:t>
            </a:r>
            <a:r>
              <a:rPr lang="pt-BR" dirty="0"/>
              <a:t>, os treinadores precisam representar o grupo da oficina e dar detalhes básicos na informação que foi dada a ele(a) pelo o grupo quando certos aspectos e classificações foram inclusos. </a:t>
            </a:r>
            <a:endParaRPr lang="de-DE" dirty="0"/>
          </a:p>
          <a:p>
            <a:r>
              <a:rPr lang="pt-BR" dirty="0"/>
              <a:t>O grupo de planejamento deveria ser apresentado para os resultados/ ofertas pelos “especialistas” em uma maneira muito encorajadora e positiva a qual não implica </a:t>
            </a:r>
            <a:r>
              <a:rPr lang="pt-BR" dirty="0" smtClean="0"/>
              <a:t>a “maneira </a:t>
            </a:r>
            <a:r>
              <a:rPr lang="pt-BR" dirty="0"/>
              <a:t>sabe-tudo”</a:t>
            </a:r>
            <a:endParaRPr lang="de-DE" dirty="0"/>
          </a:p>
          <a:p>
            <a:r>
              <a:rPr lang="pt-BR" dirty="0"/>
              <a:t>Esse passo poderia custar mais tempo que o estimado</a:t>
            </a:r>
            <a:endParaRPr lang="de-DE" dirty="0"/>
          </a:p>
          <a:p>
            <a:pPr marL="0" indent="0">
              <a:buNone/>
            </a:pPr>
            <a:r>
              <a:rPr lang="pt-BR" dirty="0" smtClean="0"/>
              <a:t>      </a:t>
            </a:r>
            <a:r>
              <a:rPr lang="pt-BR" dirty="0" smtClean="0">
                <a:sym typeface="Wingdings" panose="05000000000000000000" pitchFamily="2" charset="2"/>
              </a:rPr>
              <a:t> </a:t>
            </a:r>
            <a:r>
              <a:rPr lang="pt-BR" dirty="0" smtClean="0"/>
              <a:t>Dê </a:t>
            </a:r>
            <a:r>
              <a:rPr lang="pt-BR" dirty="0"/>
              <a:t>aos revisores tempo o bastante ou calcule um buffer</a:t>
            </a:r>
            <a:endParaRPr lang="de-DE" dirty="0"/>
          </a:p>
          <a:p>
            <a:pPr marL="633413" indent="-633413">
              <a:buNone/>
            </a:pPr>
            <a:r>
              <a:rPr lang="pt-BR" dirty="0" smtClean="0"/>
              <a:t>      </a:t>
            </a:r>
            <a:r>
              <a:rPr lang="pt-BR" dirty="0" smtClean="0">
                <a:sym typeface="Wingdings" panose="05000000000000000000" pitchFamily="2" charset="2"/>
              </a:rPr>
              <a:t> </a:t>
            </a:r>
            <a:r>
              <a:rPr lang="pt-BR" dirty="0" smtClean="0"/>
              <a:t>Deixe-os </a:t>
            </a:r>
            <a:r>
              <a:rPr lang="pt-BR" dirty="0"/>
              <a:t>revisar a lista de Excel relacionados ao MS Visio e modelo em um jeito que os resultados podem ser incorporados facilmente. 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de-DE" dirty="0" smtClean="0"/>
              <a:t>16. </a:t>
            </a:r>
            <a:r>
              <a:rPr lang="pt-BR" dirty="0"/>
              <a:t>Revisão e validação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15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16. </a:t>
            </a:r>
            <a:r>
              <a:rPr lang="pt-BR" dirty="0"/>
              <a:t>Revisão e validação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303E-27D9-477D-98A4-E66DF1BCAD0F}" type="slidenum">
              <a:rPr lang="de-DE" smtClean="0"/>
              <a:t>2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</p:spPr>
        <p:txBody>
          <a:bodyPr>
            <a:normAutofit/>
          </a:bodyPr>
          <a:lstStyle/>
          <a:p>
            <a:r>
              <a:rPr lang="pt-BR" dirty="0"/>
              <a:t>Créditos e condições de uso </a:t>
            </a:r>
            <a:endParaRPr lang="en-GB" sz="4000" dirty="0"/>
          </a:p>
        </p:txBody>
      </p:sp>
      <p:sp>
        <p:nvSpPr>
          <p:cNvPr id="10" name="Content Placeholder 2"/>
          <p:cNvSpPr>
            <a:spLocks noGrp="1"/>
          </p:cNvSpPr>
          <p:nvPr/>
        </p:nvSpPr>
        <p:spPr bwMode="auto">
          <a:xfrm>
            <a:off x="755575" y="2549222"/>
            <a:ext cx="816864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30000"/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pt-BR" sz="1350" dirty="0"/>
              <a:t>Você é livre para compartilhar esta apresentação e </a:t>
            </a:r>
            <a:r>
              <a:rPr lang="pt-BR" sz="1350" dirty="0" smtClean="0"/>
              <a:t>adaptá-la </a:t>
            </a:r>
            <a:r>
              <a:rPr lang="pt-BR" sz="1350" dirty="0"/>
              <a:t>para o seu uso sob as seguintes condições:</a:t>
            </a:r>
          </a:p>
          <a:p>
            <a:pPr algn="just"/>
            <a:r>
              <a:rPr lang="pt-BR" sz="1350" dirty="0" smtClean="0"/>
              <a:t>Você </a:t>
            </a:r>
            <a:r>
              <a:rPr lang="pt-BR" sz="1350" dirty="0"/>
              <a:t>deve atribuir o trabalho da forma especificada pelos autores (</a:t>
            </a:r>
            <a:r>
              <a:rPr lang="pt-BR" sz="1350" dirty="0" smtClean="0"/>
              <a:t>mas não </a:t>
            </a:r>
            <a:r>
              <a:rPr lang="pt-BR" sz="1350" dirty="0"/>
              <a:t>de forma a sugerir </a:t>
            </a:r>
            <a:endParaRPr lang="pt-BR" sz="1350" dirty="0" smtClean="0"/>
          </a:p>
          <a:p>
            <a:pPr marL="0" indent="0" algn="just">
              <a:buNone/>
            </a:pPr>
            <a:r>
              <a:rPr lang="pt-BR" sz="1350" dirty="0"/>
              <a:t> </a:t>
            </a:r>
            <a:r>
              <a:rPr lang="pt-BR" sz="1350" dirty="0" smtClean="0"/>
              <a:t>        que </a:t>
            </a:r>
            <a:r>
              <a:rPr lang="pt-BR" sz="1350" dirty="0"/>
              <a:t>estes </a:t>
            </a:r>
            <a:r>
              <a:rPr lang="pt-BR" sz="1350" dirty="0" smtClean="0"/>
              <a:t> o apoiam, </a:t>
            </a:r>
            <a:r>
              <a:rPr lang="pt-BR" sz="1350" dirty="0"/>
              <a:t>ou </a:t>
            </a:r>
            <a:r>
              <a:rPr lang="pt-BR" sz="1350" dirty="0" smtClean="0"/>
              <a:t> a maneira que você usa a </a:t>
            </a:r>
            <a:r>
              <a:rPr lang="pt-BR" sz="1350" dirty="0"/>
              <a:t>obra).</a:t>
            </a:r>
          </a:p>
          <a:p>
            <a:pPr algn="just"/>
            <a:r>
              <a:rPr lang="pt-BR" sz="1350" dirty="0" smtClean="0"/>
              <a:t>Você </a:t>
            </a:r>
            <a:r>
              <a:rPr lang="pt-BR" sz="1350" dirty="0"/>
              <a:t>não pode utilizar esta obra para fins comerciais.</a:t>
            </a:r>
          </a:p>
          <a:p>
            <a:pPr algn="just"/>
            <a:r>
              <a:rPr lang="pt-BR" sz="1350" dirty="0" smtClean="0"/>
              <a:t>Se </a:t>
            </a:r>
            <a:r>
              <a:rPr lang="pt-BR" sz="1350" dirty="0"/>
              <a:t>você alterar, transformar ou ampliar esta obra, você deve remover o </a:t>
            </a:r>
            <a:r>
              <a:rPr lang="pt-BR" sz="1350" dirty="0" smtClean="0"/>
              <a:t>logo do </a:t>
            </a:r>
            <a:r>
              <a:rPr lang="en-US" sz="1350" i="1" dirty="0" smtClean="0">
                <a:cs typeface="Arial" pitchFamily="34" charset="0"/>
              </a:rPr>
              <a:t>Centre for</a:t>
            </a:r>
          </a:p>
          <a:p>
            <a:pPr marL="0" indent="0" algn="just">
              <a:buNone/>
            </a:pPr>
            <a:r>
              <a:rPr lang="en-US" sz="1350" i="1" dirty="0">
                <a:cs typeface="Arial" pitchFamily="34" charset="0"/>
              </a:rPr>
              <a:t> </a:t>
            </a:r>
            <a:r>
              <a:rPr lang="en-US" sz="1350" i="1" dirty="0" smtClean="0">
                <a:cs typeface="Arial" pitchFamily="34" charset="0"/>
              </a:rPr>
              <a:t>        </a:t>
            </a:r>
            <a:r>
              <a:rPr lang="en-US" sz="1350" i="1" dirty="0" err="1">
                <a:cs typeface="Arial" pitchFamily="34" charset="0"/>
              </a:rPr>
              <a:t>Econics</a:t>
            </a:r>
            <a:r>
              <a:rPr lang="en-US" sz="1350" i="1" dirty="0">
                <a:cs typeface="Arial" pitchFamily="34" charset="0"/>
              </a:rPr>
              <a:t> and Ecosystem </a:t>
            </a:r>
            <a:r>
              <a:rPr lang="en-US" sz="1350" i="1" dirty="0" smtClean="0">
                <a:cs typeface="Arial" pitchFamily="34" charset="0"/>
              </a:rPr>
              <a:t>Management</a:t>
            </a:r>
            <a:r>
              <a:rPr lang="pt-BR" sz="1350" dirty="0" smtClean="0"/>
              <a:t>, </a:t>
            </a:r>
            <a:r>
              <a:rPr lang="pt-BR" sz="1350" dirty="0"/>
              <a:t>e você pode distribuir a obra </a:t>
            </a:r>
            <a:r>
              <a:rPr lang="pt-BR" sz="1350" dirty="0" smtClean="0"/>
              <a:t>resultante somente </a:t>
            </a:r>
            <a:r>
              <a:rPr lang="pt-BR" sz="1350" dirty="0"/>
              <a:t>sob as </a:t>
            </a:r>
            <a:endParaRPr lang="pt-BR" sz="1350" dirty="0" smtClean="0"/>
          </a:p>
          <a:p>
            <a:pPr marL="0" indent="0" algn="just">
              <a:buNone/>
            </a:pPr>
            <a:r>
              <a:rPr lang="pt-BR" sz="1350" dirty="0"/>
              <a:t> </a:t>
            </a:r>
            <a:r>
              <a:rPr lang="pt-BR" sz="1350" dirty="0" smtClean="0"/>
              <a:t>        mesmas </a:t>
            </a:r>
            <a:r>
              <a:rPr lang="pt-BR" sz="1350" dirty="0"/>
              <a:t>ou semelhantes condições </a:t>
            </a:r>
            <a:r>
              <a:rPr lang="pt-BR" sz="1350" dirty="0" smtClean="0"/>
              <a:t>que </a:t>
            </a:r>
            <a:r>
              <a:rPr lang="pt-BR" sz="1350" dirty="0"/>
              <a:t>este.</a:t>
            </a:r>
            <a:r>
              <a:rPr lang="en-US" sz="1350" dirty="0" smtClean="0">
                <a:solidFill>
                  <a:srgbClr val="FF0000"/>
                </a:solidFill>
              </a:rPr>
              <a:t> </a:t>
            </a:r>
          </a:p>
          <a:p>
            <a:pPr marL="0" indent="0" algn="just">
              <a:buFont typeface="Arial" pitchFamily="34" charset="0"/>
              <a:buNone/>
            </a:pPr>
            <a:endParaRPr lang="en-US" sz="1350" dirty="0" smtClean="0">
              <a:solidFill>
                <a:srgbClr val="FF0000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95538" y="1170383"/>
            <a:ext cx="8352926" cy="136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endParaRPr lang="en-US" sz="2000" dirty="0">
              <a:latin typeface="+mn-lt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r>
              <a:rPr lang="en-US" altLang="zh-CN" sz="2000" dirty="0">
                <a:latin typeface="+mn-lt"/>
                <a:ea typeface="宋体" pitchFamily="2" charset="-122"/>
                <a:cs typeface="Arial" pitchFamily="34" charset="0"/>
              </a:rPr>
              <a:t>© </a:t>
            </a:r>
            <a:r>
              <a:rPr lang="en-US" altLang="zh-CN" sz="2000" dirty="0" smtClean="0">
                <a:latin typeface="+mn-lt"/>
                <a:ea typeface="宋体" pitchFamily="2" charset="-122"/>
                <a:cs typeface="Arial" pitchFamily="34" charset="0"/>
              </a:rPr>
              <a:t>Centre for Econics and Ecosystem Management, 2014</a:t>
            </a:r>
            <a:endParaRPr lang="en-US" altLang="zh-CN" sz="2000" dirty="0">
              <a:latin typeface="+mn-lt"/>
              <a:ea typeface="宋体" pitchFamily="2" charset="-122"/>
              <a:cs typeface="Arial" pitchFamily="34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r>
              <a:rPr lang="en-US" sz="1400" i="1" dirty="0" smtClean="0">
                <a:latin typeface="+mn-lt"/>
                <a:cs typeface="Arial" pitchFamily="34" charset="0"/>
              </a:rPr>
              <a:t>	</a:t>
            </a:r>
            <a:r>
              <a:rPr lang="en-US" sz="1350" i="1" dirty="0">
                <a:latin typeface="+mn-lt"/>
                <a:cs typeface="Arial" pitchFamily="34" charset="0"/>
              </a:rPr>
              <a:t>O</a:t>
            </a:r>
            <a:r>
              <a:rPr lang="en-US" sz="1350" i="1" dirty="0" smtClean="0">
                <a:latin typeface="+mn-lt"/>
                <a:cs typeface="Arial" pitchFamily="34" charset="0"/>
              </a:rPr>
              <a:t> Centre for Econics and Ecosystem Management </a:t>
            </a:r>
            <a:r>
              <a:rPr lang="pt-BR" sz="1350" i="1" dirty="0">
                <a:latin typeface="+mn-lt"/>
                <a:cs typeface="Arial" pitchFamily="34" charset="0"/>
              </a:rPr>
              <a:t>recomenda </a:t>
            </a:r>
            <a:r>
              <a:rPr lang="pt-BR" sz="1350" i="1" dirty="0" smtClean="0">
                <a:latin typeface="+mn-lt"/>
                <a:cs typeface="Arial" pitchFamily="34" charset="0"/>
              </a:rPr>
              <a:t>fortemente </a:t>
            </a:r>
            <a:r>
              <a:rPr lang="pt-BR" sz="1350" i="1" dirty="0">
                <a:latin typeface="+mn-lt"/>
                <a:cs typeface="Arial" pitchFamily="34" charset="0"/>
              </a:rPr>
              <a:t>que esta apresentação </a:t>
            </a:r>
            <a:r>
              <a:rPr lang="pt-BR" sz="1350" i="1" dirty="0" smtClean="0">
                <a:latin typeface="+mn-lt"/>
                <a:cs typeface="Arial" pitchFamily="34" charset="0"/>
              </a:rPr>
              <a:t>seja </a:t>
            </a:r>
            <a:r>
              <a:rPr lang="pt-BR" sz="1350" i="1" dirty="0">
                <a:latin typeface="+mn-lt"/>
                <a:cs typeface="Arial" pitchFamily="34" charset="0"/>
              </a:rPr>
              <a:t>dada por especialistas familiarizados com o processo </a:t>
            </a:r>
            <a:r>
              <a:rPr lang="pt-BR" sz="1350" i="1" dirty="0" smtClean="0">
                <a:latin typeface="+mn-lt"/>
                <a:cs typeface="Arial" pitchFamily="34" charset="0"/>
              </a:rPr>
              <a:t>da </a:t>
            </a:r>
            <a:r>
              <a:rPr lang="pt-BR" sz="1350" i="1" dirty="0">
                <a:latin typeface="+mn-lt"/>
                <a:cs typeface="Arial" pitchFamily="34" charset="0"/>
              </a:rPr>
              <a:t>gestão adaptativa em geral (especialmente como </a:t>
            </a:r>
            <a:r>
              <a:rPr lang="pt-BR" sz="1350" i="1" dirty="0" smtClean="0">
                <a:latin typeface="+mn-lt"/>
                <a:cs typeface="Arial" pitchFamily="34" charset="0"/>
              </a:rPr>
              <a:t>desenvolvidos  pelas Parcerias das Medidas </a:t>
            </a:r>
            <a:r>
              <a:rPr lang="pt-BR" sz="1350" i="1" dirty="0">
                <a:latin typeface="+mn-lt"/>
                <a:cs typeface="Arial" pitchFamily="34" charset="0"/>
              </a:rPr>
              <a:t>de </a:t>
            </a:r>
            <a:r>
              <a:rPr lang="pt-BR" sz="1350" i="1" dirty="0" smtClean="0">
                <a:latin typeface="+mn-lt"/>
                <a:cs typeface="Arial" pitchFamily="34" charset="0"/>
              </a:rPr>
              <a:t>Conservação dos Padrões </a:t>
            </a:r>
            <a:r>
              <a:rPr lang="pt-BR" sz="1350" i="1" dirty="0">
                <a:latin typeface="+mn-lt"/>
                <a:cs typeface="Arial" pitchFamily="34" charset="0"/>
              </a:rPr>
              <a:t>Abertos </a:t>
            </a:r>
            <a:r>
              <a:rPr lang="pt-BR" sz="1350" i="1" dirty="0" smtClean="0">
                <a:latin typeface="+mn-lt"/>
                <a:cs typeface="Arial" pitchFamily="34" charset="0"/>
              </a:rPr>
              <a:t>para as Práticas </a:t>
            </a:r>
            <a:r>
              <a:rPr lang="pt-BR" sz="1350" i="1" dirty="0">
                <a:latin typeface="+mn-lt"/>
                <a:cs typeface="Arial" pitchFamily="34" charset="0"/>
              </a:rPr>
              <a:t>de Conservação), bem como o método </a:t>
            </a:r>
            <a:r>
              <a:rPr lang="pt-BR" sz="1350" i="1" dirty="0" smtClean="0">
                <a:latin typeface="+mn-lt"/>
                <a:cs typeface="Arial" pitchFamily="34" charset="0"/>
              </a:rPr>
              <a:t>MARISCO </a:t>
            </a:r>
            <a:r>
              <a:rPr lang="pt-BR" sz="1350" i="1" dirty="0">
                <a:latin typeface="+mn-lt"/>
                <a:cs typeface="Arial" pitchFamily="34" charset="0"/>
              </a:rPr>
              <a:t>si.</a:t>
            </a:r>
            <a:endParaRPr lang="en-US" sz="1350" i="1" dirty="0">
              <a:latin typeface="+mn-lt"/>
              <a:cs typeface="Arial" pitchFamily="34" charset="0"/>
            </a:endParaRPr>
          </a:p>
        </p:txBody>
      </p:sp>
      <p:sp>
        <p:nvSpPr>
          <p:cNvPr id="15" name="Textfeld 9"/>
          <p:cNvSpPr txBox="1"/>
          <p:nvPr/>
        </p:nvSpPr>
        <p:spPr>
          <a:xfrm>
            <a:off x="323528" y="4410038"/>
            <a:ext cx="8496944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n-GB" sz="1350" dirty="0" err="1" smtClean="0"/>
              <a:t>Esse</a:t>
            </a:r>
            <a:r>
              <a:rPr lang="en-GB" sz="1350" dirty="0" smtClean="0"/>
              <a:t> material </a:t>
            </a:r>
            <a:r>
              <a:rPr lang="en-GB" sz="1350" dirty="0" err="1" smtClean="0"/>
              <a:t>foi</a:t>
            </a:r>
            <a:r>
              <a:rPr lang="en-GB" sz="1350" dirty="0" smtClean="0"/>
              <a:t> </a:t>
            </a:r>
            <a:r>
              <a:rPr lang="en-GB" sz="1350" dirty="0" err="1" smtClean="0"/>
              <a:t>criado</a:t>
            </a:r>
            <a:r>
              <a:rPr lang="en-GB" sz="1350" dirty="0" smtClean="0"/>
              <a:t> sob </a:t>
            </a:r>
            <a:r>
              <a:rPr lang="en-GB" sz="1350" dirty="0"/>
              <a:t>a </a:t>
            </a:r>
            <a:r>
              <a:rPr lang="en-GB" sz="1350" dirty="0" err="1" smtClean="0"/>
              <a:t>liderança</a:t>
            </a:r>
            <a:r>
              <a:rPr lang="en-GB" sz="1350" dirty="0" smtClean="0"/>
              <a:t> e </a:t>
            </a:r>
            <a:r>
              <a:rPr lang="en-GB" sz="1350" dirty="0" err="1" smtClean="0"/>
              <a:t>responsabilidade</a:t>
            </a:r>
            <a:r>
              <a:rPr lang="en-GB" sz="1350" dirty="0" smtClean="0"/>
              <a:t> de </a:t>
            </a:r>
            <a:r>
              <a:rPr lang="en-GB" sz="1350" dirty="0" err="1" smtClean="0"/>
              <a:t>Prof.</a:t>
            </a:r>
            <a:r>
              <a:rPr lang="en-GB" sz="1350" dirty="0" smtClean="0"/>
              <a:t> </a:t>
            </a:r>
            <a:r>
              <a:rPr lang="en-GB" sz="1350" dirty="0" err="1" smtClean="0"/>
              <a:t>Dr.</a:t>
            </a:r>
            <a:r>
              <a:rPr lang="en-GB" sz="1350" dirty="0" smtClean="0"/>
              <a:t> Pierre </a:t>
            </a:r>
            <a:r>
              <a:rPr lang="en-GB" sz="1350" dirty="0" err="1" smtClean="0"/>
              <a:t>Ibisch</a:t>
            </a:r>
            <a:r>
              <a:rPr lang="en-GB" sz="1350" dirty="0" smtClean="0"/>
              <a:t> e </a:t>
            </a:r>
            <a:r>
              <a:rPr lang="en-GB" sz="1350" dirty="0" err="1" smtClean="0"/>
              <a:t>Dr.</a:t>
            </a:r>
            <a:r>
              <a:rPr lang="en-GB" sz="1350" dirty="0" smtClean="0"/>
              <a:t> Peter Hobson, co-</a:t>
            </a:r>
            <a:r>
              <a:rPr lang="en-GB" sz="1350" dirty="0" err="1" smtClean="0"/>
              <a:t>diretores</a:t>
            </a:r>
            <a:r>
              <a:rPr lang="en-GB" sz="1350" dirty="0" smtClean="0"/>
              <a:t> do Centre for Econics and Ecosystem Management, o </a:t>
            </a:r>
            <a:r>
              <a:rPr lang="en-GB" sz="1350" dirty="0" err="1" smtClean="0"/>
              <a:t>qual</a:t>
            </a:r>
            <a:r>
              <a:rPr lang="en-GB" sz="1350" dirty="0" smtClean="0"/>
              <a:t> </a:t>
            </a:r>
            <a:r>
              <a:rPr lang="en-GB" sz="1350" dirty="0" err="1" smtClean="0"/>
              <a:t>foi</a:t>
            </a:r>
            <a:r>
              <a:rPr lang="en-GB" sz="1350" dirty="0" smtClean="0"/>
              <a:t> </a:t>
            </a:r>
            <a:r>
              <a:rPr lang="en-GB" sz="1350" dirty="0" err="1" smtClean="0"/>
              <a:t>juntamente</a:t>
            </a:r>
            <a:r>
              <a:rPr lang="en-GB" sz="1350" dirty="0" smtClean="0"/>
              <a:t> </a:t>
            </a:r>
            <a:r>
              <a:rPr lang="en-GB" sz="1350" dirty="0" err="1" smtClean="0"/>
              <a:t>estabelecido</a:t>
            </a:r>
            <a:r>
              <a:rPr lang="en-GB" sz="1350" dirty="0" smtClean="0"/>
              <a:t> </a:t>
            </a:r>
            <a:r>
              <a:rPr lang="en-GB" sz="1350" dirty="0" err="1" smtClean="0"/>
              <a:t>por</a:t>
            </a:r>
            <a:r>
              <a:rPr lang="en-GB" sz="1350" dirty="0" smtClean="0"/>
              <a:t> Eberswalde University for Sustainable Development </a:t>
            </a:r>
            <a:r>
              <a:rPr lang="en-GB" sz="1350" dirty="0"/>
              <a:t>e</a:t>
            </a:r>
            <a:r>
              <a:rPr lang="en-GB" sz="1350" dirty="0" smtClean="0"/>
              <a:t> </a:t>
            </a:r>
            <a:r>
              <a:rPr lang="en-GB" sz="1350" dirty="0" err="1" smtClean="0"/>
              <a:t>Writtle</a:t>
            </a:r>
            <a:r>
              <a:rPr lang="en-GB" sz="1350" dirty="0" smtClean="0"/>
              <a:t> College. Compare</a:t>
            </a:r>
            <a:r>
              <a:rPr lang="en-GB" sz="1350" i="1" dirty="0" smtClean="0"/>
              <a:t>: </a:t>
            </a:r>
            <a:r>
              <a:rPr lang="en-US" sz="1350" i="1" dirty="0"/>
              <a:t>Ibisch, P.L. &amp; P.R. Hobson (eds.) (2014): The MARISCO method: </a:t>
            </a:r>
            <a:r>
              <a:rPr lang="en-GB" sz="1350" i="1" dirty="0"/>
              <a:t>Adaptive </a:t>
            </a:r>
            <a:r>
              <a:rPr lang="en-GB" sz="1350" i="1" dirty="0" err="1" smtClean="0"/>
              <a:t>MAnagement</a:t>
            </a:r>
            <a:r>
              <a:rPr lang="en-GB" sz="1350" i="1" dirty="0" smtClean="0"/>
              <a:t> </a:t>
            </a:r>
            <a:r>
              <a:rPr lang="en-GB" sz="1350" i="1" dirty="0"/>
              <a:t>of vulnerability and </a:t>
            </a:r>
            <a:r>
              <a:rPr lang="en-GB" sz="1350" i="1" dirty="0" err="1"/>
              <a:t>RISk</a:t>
            </a:r>
            <a:r>
              <a:rPr lang="en-GB" sz="1350" i="1" dirty="0"/>
              <a:t> at </a:t>
            </a:r>
            <a:r>
              <a:rPr lang="en-GB" sz="1350" i="1" dirty="0" err="1"/>
              <a:t>COnservation</a:t>
            </a:r>
            <a:r>
              <a:rPr lang="en-GB" sz="1350" i="1" dirty="0"/>
              <a:t> sites. A guidebook for risk-robust, adaptive, and ecosystem-based conservation of biodiversity. Centre for </a:t>
            </a:r>
            <a:r>
              <a:rPr lang="en-GB" sz="1350" i="1" dirty="0" err="1"/>
              <a:t>Econics</a:t>
            </a:r>
            <a:r>
              <a:rPr lang="en-GB" sz="1350" i="1" dirty="0"/>
              <a:t> and Ecosystem Management, Eberswalde (ISBN 978-3-00-043244-6). 195 pp</a:t>
            </a:r>
            <a:r>
              <a:rPr lang="en-GB" sz="1350" i="1" dirty="0" smtClean="0"/>
              <a:t>. – A </a:t>
            </a:r>
            <a:r>
              <a:rPr lang="en-GB" sz="1350" i="1" dirty="0" err="1" smtClean="0"/>
              <a:t>apresentação</a:t>
            </a:r>
            <a:r>
              <a:rPr lang="en-GB" sz="1350" i="1" dirty="0" smtClean="0"/>
              <a:t> de PowerPoint </a:t>
            </a:r>
            <a:r>
              <a:rPr lang="en-GB" sz="1350" i="1" dirty="0" err="1" smtClean="0"/>
              <a:t>foi</a:t>
            </a:r>
            <a:r>
              <a:rPr lang="en-GB" sz="1350" i="1" dirty="0" smtClean="0"/>
              <a:t> </a:t>
            </a:r>
            <a:r>
              <a:rPr lang="en-GB" sz="1350" i="1" dirty="0" err="1" smtClean="0"/>
              <a:t>criada</a:t>
            </a:r>
            <a:r>
              <a:rPr lang="en-GB" sz="1350" i="1" dirty="0" smtClean="0"/>
              <a:t> </a:t>
            </a:r>
            <a:r>
              <a:rPr lang="en-GB" sz="1350" i="1" dirty="0" err="1" smtClean="0"/>
              <a:t>por</a:t>
            </a:r>
            <a:r>
              <a:rPr lang="en-GB" sz="1350" i="1" dirty="0" smtClean="0"/>
              <a:t> </a:t>
            </a:r>
            <a:r>
              <a:rPr lang="en-GB" sz="1350" dirty="0" smtClean="0"/>
              <a:t>Jamie Call, Christina Lehmann </a:t>
            </a:r>
            <a:r>
              <a:rPr lang="en-GB" sz="1350" dirty="0"/>
              <a:t>e</a:t>
            </a:r>
            <a:r>
              <a:rPr lang="en-GB" sz="1350" dirty="0" smtClean="0"/>
              <a:t> Pierre </a:t>
            </a:r>
            <a:r>
              <a:rPr lang="en-GB" sz="1350" dirty="0" err="1" smtClean="0"/>
              <a:t>Ibisch</a:t>
            </a:r>
            <a:r>
              <a:rPr lang="en-GB" sz="1350" dirty="0" smtClean="0"/>
              <a:t>, e </a:t>
            </a:r>
            <a:r>
              <a:rPr lang="en-GB" sz="1350" dirty="0" err="1" smtClean="0"/>
              <a:t>traduzida</a:t>
            </a:r>
            <a:r>
              <a:rPr lang="en-GB" sz="1350" dirty="0" smtClean="0"/>
              <a:t> para o </a:t>
            </a:r>
            <a:r>
              <a:rPr lang="en-GB" sz="1350" dirty="0" err="1" smtClean="0"/>
              <a:t>português</a:t>
            </a:r>
            <a:r>
              <a:rPr lang="en-GB" sz="1350" dirty="0" smtClean="0"/>
              <a:t> </a:t>
            </a:r>
            <a:r>
              <a:rPr lang="en-GB" sz="1350" dirty="0" err="1" smtClean="0"/>
              <a:t>por</a:t>
            </a:r>
            <a:r>
              <a:rPr lang="en-GB" sz="1350" dirty="0" smtClean="0"/>
              <a:t> Sara Silva de Oliveira. </a:t>
            </a:r>
            <a:r>
              <a:rPr lang="en-GB" sz="1350" dirty="0" err="1" smtClean="0"/>
              <a:t>Os</a:t>
            </a:r>
            <a:r>
              <a:rPr lang="en-GB" sz="1350" dirty="0" smtClean="0"/>
              <a:t> </a:t>
            </a:r>
            <a:r>
              <a:rPr lang="en-GB" sz="1350" dirty="0" err="1" smtClean="0"/>
              <a:t>autores</a:t>
            </a:r>
            <a:r>
              <a:rPr lang="en-GB" sz="1350" dirty="0" smtClean="0"/>
              <a:t> dos </a:t>
            </a:r>
            <a:r>
              <a:rPr lang="en-GB" sz="1350" dirty="0" err="1" smtClean="0"/>
              <a:t>gráficos</a:t>
            </a:r>
            <a:r>
              <a:rPr lang="en-GB" sz="1350" dirty="0" smtClean="0"/>
              <a:t> e </a:t>
            </a:r>
            <a:r>
              <a:rPr lang="en-GB" sz="1350" dirty="0" err="1" smtClean="0"/>
              <a:t>fotografias</a:t>
            </a:r>
            <a:r>
              <a:rPr lang="en-GB" sz="1350" dirty="0" smtClean="0"/>
              <a:t> </a:t>
            </a:r>
            <a:r>
              <a:rPr lang="en-GB" sz="1350" dirty="0" err="1" smtClean="0"/>
              <a:t>s</a:t>
            </a:r>
            <a:r>
              <a:rPr lang="en-GB" sz="1350" dirty="0" err="1"/>
              <a:t>ã</a:t>
            </a:r>
            <a:r>
              <a:rPr lang="en-GB" sz="1350" dirty="0" err="1" smtClean="0"/>
              <a:t>o</a:t>
            </a:r>
            <a:r>
              <a:rPr lang="en-GB" sz="1350" dirty="0" smtClean="0"/>
              <a:t> </a:t>
            </a:r>
            <a:r>
              <a:rPr lang="en-GB" sz="1350" dirty="0" err="1" smtClean="0"/>
              <a:t>indicados</a:t>
            </a:r>
            <a:r>
              <a:rPr lang="en-GB" sz="1350" dirty="0" smtClean="0"/>
              <a:t> </a:t>
            </a:r>
            <a:r>
              <a:rPr lang="en-GB" sz="1350" dirty="0" err="1" smtClean="0"/>
              <a:t>nos</a:t>
            </a:r>
            <a:r>
              <a:rPr lang="en-GB" sz="1350" dirty="0" smtClean="0"/>
              <a:t> slides </a:t>
            </a:r>
            <a:r>
              <a:rPr lang="en-GB" sz="1350" dirty="0" err="1" smtClean="0"/>
              <a:t>correspondentes</a:t>
            </a:r>
            <a:r>
              <a:rPr lang="en-GB" sz="1350" dirty="0" smtClean="0"/>
              <a:t>. </a:t>
            </a:r>
            <a:r>
              <a:rPr lang="en-GB" sz="1350" dirty="0" err="1" smtClean="0"/>
              <a:t>Apoiado</a:t>
            </a:r>
            <a:r>
              <a:rPr lang="en-GB" sz="1350" dirty="0" smtClean="0"/>
              <a:t> </a:t>
            </a:r>
            <a:r>
              <a:rPr lang="en-GB" sz="1350" dirty="0" err="1" smtClean="0"/>
              <a:t>pelo</a:t>
            </a:r>
            <a:r>
              <a:rPr lang="de-DE" sz="1350" dirty="0" smtClean="0"/>
              <a:t> </a:t>
            </a:r>
            <a:r>
              <a:rPr lang="de-DE" sz="1350" dirty="0"/>
              <a:t>Deutsche Gesellschaft für Internationale Zusammenarbeit (GIZ) GmbH </a:t>
            </a:r>
            <a:r>
              <a:rPr lang="de-DE" sz="1350" dirty="0" smtClean="0"/>
              <a:t>em nome de </a:t>
            </a:r>
            <a:r>
              <a:rPr lang="de-DE" sz="1350" dirty="0"/>
              <a:t>Bundesministerium für wirtschaftliche Zusammenarbeit und Entwicklung (BMZ</a:t>
            </a:r>
            <a:r>
              <a:rPr lang="de-DE" sz="1350" dirty="0" smtClean="0"/>
              <a:t>).</a:t>
            </a:r>
            <a:endParaRPr lang="en-GB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86" y="692696"/>
            <a:ext cx="7488832" cy="564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303E-27D9-477D-98A4-E66DF1BCAD0F}" type="slidenum">
              <a:rPr lang="de-DE" smtClean="0"/>
              <a:t>3</a:t>
            </a:fld>
            <a:endParaRPr lang="de-DE"/>
          </a:p>
        </p:txBody>
      </p:sp>
      <p:sp>
        <p:nvSpPr>
          <p:cNvPr id="4" name="Rectangle 3"/>
          <p:cNvSpPr/>
          <p:nvPr/>
        </p:nvSpPr>
        <p:spPr>
          <a:xfrm>
            <a:off x="6732240" y="4797152"/>
            <a:ext cx="936104" cy="4765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de-DE" dirty="0" smtClean="0"/>
              <a:t>16. </a:t>
            </a:r>
            <a:r>
              <a:rPr lang="pt-BR" dirty="0"/>
              <a:t>Revisão e validação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91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Objetivos de aprendizado 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108729"/>
              </p:ext>
            </p:extLst>
          </p:nvPr>
        </p:nvGraphicFramePr>
        <p:xfrm>
          <a:off x="539553" y="1600201"/>
          <a:ext cx="8064895" cy="4061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4</a:t>
            </a:fld>
            <a:endParaRPr lang="de-DE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de-DE" dirty="0" smtClean="0"/>
              <a:t>16. </a:t>
            </a:r>
            <a:r>
              <a:rPr lang="pt-BR" dirty="0"/>
              <a:t>Revisão e validação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02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Sumário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772816"/>
            <a:ext cx="7427167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O que </a:t>
            </a:r>
            <a:r>
              <a:rPr lang="pt-BR" dirty="0"/>
              <a:t>é revisão e validação</a:t>
            </a:r>
            <a:r>
              <a:rPr lang="pt-BR" dirty="0" smtClean="0"/>
              <a:t>?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pt-BR" b="1" dirty="0"/>
              <a:t>Por que </a:t>
            </a:r>
            <a:r>
              <a:rPr lang="pt-BR" dirty="0"/>
              <a:t>nós revisamos e validamos o modelo</a:t>
            </a:r>
            <a:r>
              <a:rPr lang="pt-BR" dirty="0" smtClean="0"/>
              <a:t>?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pt-BR" b="1" dirty="0"/>
              <a:t>Como</a:t>
            </a:r>
            <a:r>
              <a:rPr lang="pt-BR" dirty="0"/>
              <a:t> nós revisamos e validamos o modelo</a:t>
            </a:r>
            <a:r>
              <a:rPr lang="pt-BR" dirty="0" smtClean="0"/>
              <a:t>?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pt-BR" b="1" dirty="0"/>
              <a:t>Dicas Práticas</a:t>
            </a:r>
            <a:endParaRPr lang="de-DE" b="1" dirty="0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5</a:t>
            </a:fld>
            <a:endParaRPr lang="en-US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de-DE" dirty="0" smtClean="0"/>
              <a:t>16. </a:t>
            </a:r>
            <a:r>
              <a:rPr lang="pt-BR" dirty="0"/>
              <a:t>Revisão e validação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210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pt-BR" dirty="0"/>
              <a:t>O que é revisão e validação?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dirty="0"/>
              <a:t>A condução da checagem cruzada do modelo conceitual contra o conhecimento e experiência de pessoas que não são envolvidas no desenvolvimento inicial do modelo conceitual </a:t>
            </a:r>
            <a:endParaRPr lang="de-DE" dirty="0"/>
          </a:p>
          <a:p>
            <a:r>
              <a:rPr lang="pt-BR" dirty="0"/>
              <a:t>Isso é uma consulta com especialistas externos os quais resultam na inclusão de conhecimentos posteriores e experiência além do que existe no time de planejamento</a:t>
            </a:r>
            <a:endParaRPr lang="de-DE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6</a:t>
            </a:fld>
            <a:endParaRPr lang="de-DE"/>
          </a:p>
        </p:txBody>
      </p:sp>
      <p:pic>
        <p:nvPicPr>
          <p:cNvPr id="1026" name="Picture 2" descr="F:\Fotos_MARISCO Workshops + EDA\LRP-Workshop_BArnim ('13)\LRP_Workshop_Barnim_Jun13 ( 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45024"/>
            <a:ext cx="3960440" cy="26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843808" y="6237892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2014</a:t>
            </a:r>
            <a:endParaRPr lang="en-GB" sz="800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de-DE" dirty="0" smtClean="0"/>
              <a:t>16. </a:t>
            </a:r>
            <a:r>
              <a:rPr lang="pt-BR" dirty="0"/>
              <a:t>Revisão e validação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0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pt-BR" dirty="0"/>
              <a:t>Por que nós revisamos e validamos o modelo?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46807" y="1600200"/>
            <a:ext cx="8460432" cy="4493095"/>
          </a:xfrm>
        </p:spPr>
        <p:txBody>
          <a:bodyPr tIns="182880" anchor="t">
            <a:normAutofit/>
          </a:bodyPr>
          <a:lstStyle/>
          <a:p>
            <a:r>
              <a:rPr lang="pt-BR" dirty="0"/>
              <a:t>Cada revisão e discussão promove uma melhor compreensão dos elementos do modelo que estão ainda em questão</a:t>
            </a:r>
            <a:endParaRPr lang="de-DE" dirty="0"/>
          </a:p>
          <a:p>
            <a:r>
              <a:rPr lang="pt-BR" dirty="0"/>
              <a:t>A adição de novas perspectivas e inclusões de conhecimento posteriores promove uma reflexão crítica</a:t>
            </a:r>
            <a:endParaRPr lang="de-DE" dirty="0"/>
          </a:p>
          <a:p>
            <a:r>
              <a:rPr lang="pt-BR" dirty="0"/>
              <a:t>Os consultores externos podem notar falhas ou inconsistências que aqueles profundamente envolvidos no processo de planejamento têm faltado</a:t>
            </a:r>
            <a:endParaRPr lang="de-DE" dirty="0"/>
          </a:p>
          <a:p>
            <a:r>
              <a:rPr lang="pt-BR" dirty="0"/>
              <a:t>Se a nova entrada difere substancialmente da entrada inicial: a promoção do aprendizado construtivo através de discussões entre o time de planejamento e os consultados </a:t>
            </a:r>
            <a:endParaRPr lang="de-DE" dirty="0"/>
          </a:p>
          <a:p>
            <a:pPr algn="just"/>
            <a:endParaRPr lang="en-US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7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75"/>
          <a:stretch/>
        </p:blipFill>
        <p:spPr>
          <a:xfrm>
            <a:off x="2339752" y="4798309"/>
            <a:ext cx="5687616" cy="158301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290918" y="4798309"/>
            <a:ext cx="976826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" tIns="0" rIns="0" bIns="0" rtlCol="0">
            <a:spAutoFit/>
          </a:bodyPr>
          <a:lstStyle/>
          <a:p>
            <a:pPr algn="ctr"/>
            <a:r>
              <a:rPr lang="pt-BR" dirty="0"/>
              <a:t>O time da </a:t>
            </a:r>
            <a:r>
              <a:rPr lang="pt-BR" dirty="0" smtClean="0"/>
              <a:t>oficina</a:t>
            </a:r>
            <a:r>
              <a:rPr lang="en-GB" dirty="0" smtClean="0"/>
              <a:t>: </a:t>
            </a:r>
          </a:p>
        </p:txBody>
      </p:sp>
      <p:sp>
        <p:nvSpPr>
          <p:cNvPr id="7" name="Wolkenförmige Legende 6"/>
          <p:cNvSpPr/>
          <p:nvPr/>
        </p:nvSpPr>
        <p:spPr>
          <a:xfrm>
            <a:off x="1223391" y="5373216"/>
            <a:ext cx="756321" cy="504055"/>
          </a:xfrm>
          <a:prstGeom prst="cloudCallou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>
                <a:solidFill>
                  <a:schemeClr val="tx1"/>
                </a:solidFill>
              </a:rPr>
              <a:t>Tópico</a:t>
            </a:r>
            <a:r>
              <a:rPr lang="en-GB" sz="800" b="1" dirty="0" smtClean="0">
                <a:solidFill>
                  <a:schemeClr val="tx1"/>
                </a:solidFill>
              </a:rPr>
              <a:t> A</a:t>
            </a:r>
            <a:endParaRPr lang="en-GB" sz="800" b="1" dirty="0">
              <a:solidFill>
                <a:schemeClr val="tx1"/>
              </a:solidFill>
            </a:endParaRPr>
          </a:p>
        </p:txBody>
      </p:sp>
      <p:sp>
        <p:nvSpPr>
          <p:cNvPr id="12" name="Wolkenförmige Legende 11"/>
          <p:cNvSpPr/>
          <p:nvPr/>
        </p:nvSpPr>
        <p:spPr>
          <a:xfrm>
            <a:off x="1871463" y="5589240"/>
            <a:ext cx="756321" cy="504055"/>
          </a:xfrm>
          <a:prstGeom prst="cloudCallou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>
                <a:solidFill>
                  <a:schemeClr val="tx1"/>
                </a:solidFill>
              </a:rPr>
              <a:t>Tópico</a:t>
            </a:r>
            <a:r>
              <a:rPr lang="en-GB" sz="800" b="1" dirty="0" smtClean="0">
                <a:solidFill>
                  <a:schemeClr val="tx1"/>
                </a:solidFill>
              </a:rPr>
              <a:t> B</a:t>
            </a:r>
            <a:endParaRPr lang="en-GB" sz="800" b="1" dirty="0">
              <a:solidFill>
                <a:schemeClr val="tx1"/>
              </a:solidFill>
            </a:endParaRPr>
          </a:p>
        </p:txBody>
      </p:sp>
      <p:sp>
        <p:nvSpPr>
          <p:cNvPr id="13" name="Wolkenförmige Legende 12"/>
          <p:cNvSpPr/>
          <p:nvPr/>
        </p:nvSpPr>
        <p:spPr>
          <a:xfrm>
            <a:off x="1223391" y="5955252"/>
            <a:ext cx="756321" cy="504055"/>
          </a:xfrm>
          <a:prstGeom prst="cloudCallou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>
                <a:solidFill>
                  <a:schemeClr val="tx1"/>
                </a:solidFill>
              </a:rPr>
              <a:t>Tópico</a:t>
            </a:r>
            <a:r>
              <a:rPr lang="en-GB" sz="800" b="1" dirty="0" smtClean="0">
                <a:solidFill>
                  <a:schemeClr val="tx1"/>
                </a:solidFill>
              </a:rPr>
              <a:t> C</a:t>
            </a:r>
            <a:endParaRPr lang="en-GB" sz="800" b="1" dirty="0">
              <a:solidFill>
                <a:schemeClr val="tx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638070" y="4521310"/>
            <a:ext cx="144709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/>
              <a:t>“</a:t>
            </a:r>
            <a:r>
              <a:rPr lang="en-GB" dirty="0" err="1" smtClean="0"/>
              <a:t>Especialistas</a:t>
            </a:r>
            <a:r>
              <a:rPr lang="en-GB" dirty="0" smtClean="0"/>
              <a:t>”: </a:t>
            </a:r>
          </a:p>
        </p:txBody>
      </p:sp>
      <p:sp>
        <p:nvSpPr>
          <p:cNvPr id="15" name="Wolkenförmige Legende 14"/>
          <p:cNvSpPr/>
          <p:nvPr/>
        </p:nvSpPr>
        <p:spPr>
          <a:xfrm>
            <a:off x="8168003" y="5157192"/>
            <a:ext cx="800067" cy="504055"/>
          </a:xfrm>
          <a:prstGeom prst="cloudCallou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 err="1" smtClean="0">
                <a:solidFill>
                  <a:schemeClr val="tx1"/>
                </a:solidFill>
              </a:rPr>
              <a:t>Tópico</a:t>
            </a:r>
            <a:r>
              <a:rPr lang="en-GB" sz="800" b="1" dirty="0" smtClean="0">
                <a:solidFill>
                  <a:schemeClr val="tx1"/>
                </a:solidFill>
              </a:rPr>
              <a:t> D</a:t>
            </a:r>
            <a:endParaRPr lang="en-GB" sz="800" b="1" dirty="0">
              <a:solidFill>
                <a:schemeClr val="tx1"/>
              </a:solidFill>
            </a:endParaRPr>
          </a:p>
        </p:txBody>
      </p:sp>
      <p:sp>
        <p:nvSpPr>
          <p:cNvPr id="16" name="Wolkenförmige Legende 15"/>
          <p:cNvSpPr/>
          <p:nvPr/>
        </p:nvSpPr>
        <p:spPr>
          <a:xfrm>
            <a:off x="8164421" y="5798661"/>
            <a:ext cx="944083" cy="660646"/>
          </a:xfrm>
          <a:prstGeom prst="cloudCallout">
            <a:avLst>
              <a:gd name="adj1" fmla="val -21927"/>
              <a:gd name="adj2" fmla="val 61741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b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154000" y="5922000"/>
            <a:ext cx="814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 err="1" smtClean="0"/>
              <a:t>Tópico</a:t>
            </a:r>
            <a:r>
              <a:rPr lang="en-GB" sz="800" b="1" dirty="0" smtClean="0"/>
              <a:t> </a:t>
            </a:r>
            <a:r>
              <a:rPr lang="en-GB" sz="800" b="1" dirty="0"/>
              <a:t>A</a:t>
            </a:r>
          </a:p>
          <a:p>
            <a:pPr algn="ctr"/>
            <a:r>
              <a:rPr lang="en-GB" sz="800" b="1" dirty="0" smtClean="0"/>
              <a:t>Novo </a:t>
            </a:r>
            <a:r>
              <a:rPr lang="en-GB" sz="800" b="1" dirty="0" err="1" smtClean="0"/>
              <a:t>elemento</a:t>
            </a:r>
            <a:endParaRPr lang="en-GB" sz="800" b="1" dirty="0"/>
          </a:p>
        </p:txBody>
      </p:sp>
      <p:sp>
        <p:nvSpPr>
          <p:cNvPr id="1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de-DE" dirty="0" smtClean="0"/>
              <a:t>16. </a:t>
            </a:r>
            <a:r>
              <a:rPr lang="pt-BR" dirty="0"/>
              <a:t>Revisão e validação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70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pt-BR" dirty="0"/>
              <a:t>Como nós revisamos e validamos o modelo?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Após a completude do modelo</a:t>
            </a:r>
            <a:endParaRPr lang="de-DE" dirty="0"/>
          </a:p>
          <a:p>
            <a:pPr marL="530225" indent="-530225">
              <a:buNone/>
            </a:pPr>
            <a:r>
              <a:rPr lang="pt-BR" dirty="0" smtClean="0"/>
              <a:t>     </a:t>
            </a:r>
            <a:r>
              <a:rPr lang="pt-BR" dirty="0" smtClean="0">
                <a:sym typeface="Wingdings" panose="05000000000000000000" pitchFamily="2" charset="2"/>
              </a:rPr>
              <a:t> </a:t>
            </a:r>
            <a:r>
              <a:rPr lang="pt-BR" dirty="0" smtClean="0"/>
              <a:t>Os </a:t>
            </a:r>
            <a:r>
              <a:rPr lang="pt-BR" dirty="0"/>
              <a:t>consultores ‘externos’ são convidados para visualizar o modelo e adicionar suas opiniões </a:t>
            </a:r>
            <a:endParaRPr lang="de-DE" dirty="0"/>
          </a:p>
          <a:p>
            <a:r>
              <a:rPr lang="pt-BR" dirty="0"/>
              <a:t>Na forma de mini oficinas ou sessões pequenas</a:t>
            </a:r>
            <a:endParaRPr lang="de-DE" dirty="0"/>
          </a:p>
          <a:p>
            <a:r>
              <a:rPr lang="pt-BR" dirty="0"/>
              <a:t>Os especialistas são providos com o modelo conceitual (a versão original, figuras, versão digitalizada) a lista dos resultados da classificação da relevância estratégica.</a:t>
            </a:r>
            <a:endParaRPr lang="de-DE" dirty="0"/>
          </a:p>
          <a:p>
            <a:r>
              <a:rPr lang="pt-BR" dirty="0"/>
              <a:t>Novas conexões podem ser estabelecidas, existindo algumas deletadas; Classificações de criticalidade, gerenciabilidade e conhecimento podem ser mudados.</a:t>
            </a:r>
            <a:endParaRPr lang="de-DE" dirty="0"/>
          </a:p>
          <a:p>
            <a:pPr marL="633413" indent="-633413">
              <a:buNone/>
            </a:pPr>
            <a:r>
              <a:rPr lang="pt-BR" dirty="0" smtClean="0"/>
              <a:t>      </a:t>
            </a:r>
            <a:r>
              <a:rPr lang="pt-BR" dirty="0" smtClean="0">
                <a:sym typeface="Wingdings" panose="05000000000000000000" pitchFamily="2" charset="2"/>
              </a:rPr>
              <a:t> </a:t>
            </a:r>
            <a:r>
              <a:rPr lang="pt-BR" dirty="0" smtClean="0"/>
              <a:t>Tudo </a:t>
            </a:r>
            <a:r>
              <a:rPr lang="pt-BR" dirty="0"/>
              <a:t>isso tem que ser checado com o time de planejamento e mudanças não podem ser feitas sem suas aprovações</a:t>
            </a:r>
            <a:endParaRPr lang="de-DE" dirty="0"/>
          </a:p>
          <a:p>
            <a:r>
              <a:rPr lang="pt-BR" dirty="0"/>
              <a:t>Se os resultados diferem significantemente, eles podem ser usados para estimular uma discussão crítica entre o time de planejamento e os “especialistas” </a:t>
            </a:r>
            <a:endParaRPr lang="de-DE" dirty="0"/>
          </a:p>
          <a:p>
            <a:pPr algn="just"/>
            <a:endParaRPr lang="en-US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8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de-DE" dirty="0" smtClean="0"/>
              <a:t>16. </a:t>
            </a:r>
            <a:r>
              <a:rPr lang="pt-BR" dirty="0"/>
              <a:t>Revisão e validação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42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nós revisamos e validamos o modelo?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7" cy="1828800"/>
          </a:xfrm>
        </p:spPr>
        <p:txBody>
          <a:bodyPr/>
          <a:lstStyle/>
          <a:p>
            <a:pPr marL="0" indent="0">
              <a:buNone/>
            </a:pPr>
            <a:r>
              <a:rPr lang="pt-BR" u="sng" dirty="0"/>
              <a:t>Exemplo:</a:t>
            </a:r>
            <a:endParaRPr lang="de-DE" u="sng" dirty="0"/>
          </a:p>
          <a:p>
            <a:r>
              <a:rPr lang="pt-BR" dirty="0"/>
              <a:t>Os especialistas (quem não tem sido parte da oficina) poderiam ser solicitados para </a:t>
            </a:r>
            <a:r>
              <a:rPr lang="pt-BR" dirty="0" smtClean="0"/>
              <a:t>classificarem </a:t>
            </a:r>
            <a:r>
              <a:rPr lang="pt-BR" dirty="0"/>
              <a:t>a criticalidade geral dos estresses identificados, ameaças e fatores contribuintes </a:t>
            </a:r>
            <a:endParaRPr lang="de-DE" dirty="0"/>
          </a:p>
          <a:p>
            <a:r>
              <a:rPr lang="pt-BR" dirty="0"/>
              <a:t>Os resultados podem ser comparados com aqueles da oficina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9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002845" y="6147366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2014</a:t>
            </a:r>
            <a:endParaRPr lang="en-GB" sz="800" dirty="0"/>
          </a:p>
        </p:txBody>
      </p:sp>
      <p:pic>
        <p:nvPicPr>
          <p:cNvPr id="2050" name="Picture 2" descr="F:\Fotos_MARISCO Workshops + EDA\LRP-Workshop_BArnim ('13)\LRP_Workshop_Barnim_Jun13 (1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29000"/>
            <a:ext cx="411770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de-DE" dirty="0" smtClean="0"/>
              <a:t>16. </a:t>
            </a:r>
            <a:r>
              <a:rPr lang="pt-BR" dirty="0"/>
              <a:t>Revisão e validação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871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txDef>
      <a:spPr>
        <a:noFill/>
        <a:ln>
          <a:solidFill>
            <a:schemeClr val="tx1"/>
          </a:solidFill>
        </a:ln>
      </a:spPr>
      <a:bodyPr wrap="square" lIns="0" tIns="0" rIns="0" bIns="0" rtlCol="0">
        <a:spAutoFit/>
      </a:bodyPr>
      <a:lstStyle>
        <a:defPPr algn="ctr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7C279F10-51CB-4853-BD2A-AEA303C5193B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C3C966EA-64EE-4D6A-AA26-53BE2B2CEA4D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B77D5536-DF33-46D5-A810-6669CEB39E1A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956</Words>
  <Application>Microsoft Office PowerPoint</Application>
  <PresentationFormat>Apresentação na tela (4:3)</PresentationFormat>
  <Paragraphs>90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Larissa-Design</vt:lpstr>
      <vt:lpstr>Revisão e validação </vt:lpstr>
      <vt:lpstr>Créditos e condições de uso </vt:lpstr>
      <vt:lpstr>Apresentação do PowerPoint</vt:lpstr>
      <vt:lpstr>Objetivos de aprendizado </vt:lpstr>
      <vt:lpstr>Sumário </vt:lpstr>
      <vt:lpstr>O que é revisão e validação?</vt:lpstr>
      <vt:lpstr>Por que nós revisamos e validamos o modelo?</vt:lpstr>
      <vt:lpstr>Como nós revisamos e validamos o modelo?</vt:lpstr>
      <vt:lpstr>Como nós revisamos e validamos o modelo?</vt:lpstr>
      <vt:lpstr>Dicas Práticas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Lehmann, Christina</dc:creator>
  <cp:lastModifiedBy>Sara Oliveira</cp:lastModifiedBy>
  <cp:revision>148</cp:revision>
  <dcterms:created xsi:type="dcterms:W3CDTF">2014-11-12T07:15:06Z</dcterms:created>
  <dcterms:modified xsi:type="dcterms:W3CDTF">2015-05-25T21:53:14Z</dcterms:modified>
</cp:coreProperties>
</file>