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7" r:id="rId5"/>
    <p:sldId id="297" r:id="rId6"/>
    <p:sldId id="262" r:id="rId7"/>
    <p:sldId id="307" r:id="rId8"/>
    <p:sldId id="267" r:id="rId9"/>
    <p:sldId id="258" r:id="rId10"/>
    <p:sldId id="309" r:id="rId11"/>
    <p:sldId id="311" r:id="rId12"/>
    <p:sldId id="313" r:id="rId13"/>
    <p:sldId id="315" r:id="rId14"/>
    <p:sldId id="314" r:id="rId15"/>
    <p:sldId id="316" r:id="rId16"/>
    <p:sldId id="302" r:id="rId17"/>
    <p:sldId id="261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441C3-DFCD-43E8-98B3-322BE32B227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1F649CF-36C3-4A30-BDC9-7B4E83A3329C}">
      <dgm:prSet custT="1"/>
      <dgm:spPr/>
      <dgm:t>
        <a:bodyPr/>
        <a:lstStyle/>
        <a:p>
          <a:pPr algn="just" rtl="0"/>
          <a:r>
            <a:rPr lang="pt-BR" sz="2000" dirty="0" smtClean="0"/>
            <a:t>Os participantes têm um conhecimento claro e são aptos para explicar o uso da análise da viabilidade do conhecimento e gerenciamento como entradas importantes para o desenvolvimento de estratégias e concepção de monitoramento considerando a incerteza, lacunas de conhecimento e riscos relacionados a eles.</a:t>
          </a:r>
          <a:endParaRPr lang="en-US" sz="2000" dirty="0"/>
        </a:p>
      </dgm:t>
    </dgm:pt>
    <dgm:pt modelId="{E4E656D5-E57E-4F3B-8C4F-AA94CD05CAEC}" type="parTrans" cxnId="{267764DE-D3D6-44A7-8AC7-B0E88DA9011D}">
      <dgm:prSet/>
      <dgm:spPr/>
      <dgm:t>
        <a:bodyPr/>
        <a:lstStyle/>
        <a:p>
          <a:endParaRPr lang="en-GB"/>
        </a:p>
      </dgm:t>
    </dgm:pt>
    <dgm:pt modelId="{5DBB29C2-A5D7-4929-A399-439D779AD27C}" type="sibTrans" cxnId="{267764DE-D3D6-44A7-8AC7-B0E88DA9011D}">
      <dgm:prSet/>
      <dgm:spPr/>
      <dgm:t>
        <a:bodyPr/>
        <a:lstStyle/>
        <a:p>
          <a:endParaRPr lang="en-GB"/>
        </a:p>
      </dgm:t>
    </dgm:pt>
    <dgm:pt modelId="{F0F3E70A-2A51-4A17-866D-67F3D1A42D98}">
      <dgm:prSet custT="1"/>
      <dgm:spPr/>
      <dgm:t>
        <a:bodyPr/>
        <a:lstStyle/>
        <a:p>
          <a:pPr algn="just" rtl="0"/>
          <a:r>
            <a:rPr lang="pt-BR" sz="2000" dirty="0" smtClean="0"/>
            <a:t>Os participantes têm as habilidades para guiar através do processo de avaliação da viabilidade do conhecimento e da gerenciabilidade, considerando estresses, ameaças e fatores contribuintes devido aos critérios de acordo com o Manual MARISCO. </a:t>
          </a:r>
          <a:endParaRPr lang="en-US" sz="2000" dirty="0"/>
        </a:p>
      </dgm:t>
    </dgm:pt>
    <dgm:pt modelId="{4C87383C-93A1-429E-8A82-0810704038F3}" type="parTrans" cxnId="{9B8319C2-2C68-4F3B-8D8F-B1BDE88BBD71}">
      <dgm:prSet/>
      <dgm:spPr/>
      <dgm:t>
        <a:bodyPr/>
        <a:lstStyle/>
        <a:p>
          <a:endParaRPr lang="en-GB"/>
        </a:p>
      </dgm:t>
    </dgm:pt>
    <dgm:pt modelId="{9B5AB117-6DFC-484A-9D56-5034AEFB8E3F}" type="sibTrans" cxnId="{9B8319C2-2C68-4F3B-8D8F-B1BDE88BBD71}">
      <dgm:prSet/>
      <dgm:spPr/>
      <dgm:t>
        <a:bodyPr/>
        <a:lstStyle/>
        <a:p>
          <a:endParaRPr lang="en-GB"/>
        </a:p>
      </dgm:t>
    </dgm:pt>
    <dgm:pt modelId="{D44160C7-A080-4E55-B1F1-A209D795996E}" type="pres">
      <dgm:prSet presAssocID="{853441C3-DFCD-43E8-98B3-322BE32B22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8FA95E2-F41D-46EF-8277-51C46AADE422}" type="pres">
      <dgm:prSet presAssocID="{41F649CF-36C3-4A30-BDC9-7B4E83A3329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048E2C-1FCF-4D08-AC47-8717D0A5B649}" type="pres">
      <dgm:prSet presAssocID="{5DBB29C2-A5D7-4929-A399-439D779AD27C}" presName="spacer" presStyleCnt="0"/>
      <dgm:spPr/>
    </dgm:pt>
    <dgm:pt modelId="{540ABE1B-EAAA-4121-A044-CA3F119609DA}" type="pres">
      <dgm:prSet presAssocID="{F0F3E70A-2A51-4A17-866D-67F3D1A42D9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C43768-BF64-4AF4-991D-679532E4BE63}" type="presOf" srcId="{853441C3-DFCD-43E8-98B3-322BE32B2275}" destId="{D44160C7-A080-4E55-B1F1-A209D795996E}" srcOrd="0" destOrd="0" presId="urn:microsoft.com/office/officeart/2005/8/layout/vList2"/>
    <dgm:cxn modelId="{267764DE-D3D6-44A7-8AC7-B0E88DA9011D}" srcId="{853441C3-DFCD-43E8-98B3-322BE32B2275}" destId="{41F649CF-36C3-4A30-BDC9-7B4E83A3329C}" srcOrd="0" destOrd="0" parTransId="{E4E656D5-E57E-4F3B-8C4F-AA94CD05CAEC}" sibTransId="{5DBB29C2-A5D7-4929-A399-439D779AD27C}"/>
    <dgm:cxn modelId="{9B8319C2-2C68-4F3B-8D8F-B1BDE88BBD71}" srcId="{853441C3-DFCD-43E8-98B3-322BE32B2275}" destId="{F0F3E70A-2A51-4A17-866D-67F3D1A42D98}" srcOrd="1" destOrd="0" parTransId="{4C87383C-93A1-429E-8A82-0810704038F3}" sibTransId="{9B5AB117-6DFC-484A-9D56-5034AEFB8E3F}"/>
    <dgm:cxn modelId="{15391D05-03B6-41E2-9560-EE97931EB025}" type="presOf" srcId="{F0F3E70A-2A51-4A17-866D-67F3D1A42D98}" destId="{540ABE1B-EAAA-4121-A044-CA3F119609DA}" srcOrd="0" destOrd="0" presId="urn:microsoft.com/office/officeart/2005/8/layout/vList2"/>
    <dgm:cxn modelId="{5E93E438-A804-43BE-A06B-67C243DF101B}" type="presOf" srcId="{41F649CF-36C3-4A30-BDC9-7B4E83A3329C}" destId="{D8FA95E2-F41D-46EF-8277-51C46AADE422}" srcOrd="0" destOrd="0" presId="urn:microsoft.com/office/officeart/2005/8/layout/vList2"/>
    <dgm:cxn modelId="{85D26AD2-CE31-4E49-8B1F-CE04E79F83A9}" type="presParOf" srcId="{D44160C7-A080-4E55-B1F1-A209D795996E}" destId="{D8FA95E2-F41D-46EF-8277-51C46AADE422}" srcOrd="0" destOrd="0" presId="urn:microsoft.com/office/officeart/2005/8/layout/vList2"/>
    <dgm:cxn modelId="{A18096FD-671C-44BE-9988-F2CF8AF35412}" type="presParOf" srcId="{D44160C7-A080-4E55-B1F1-A209D795996E}" destId="{BE048E2C-1FCF-4D08-AC47-8717D0A5B649}" srcOrd="1" destOrd="0" presId="urn:microsoft.com/office/officeart/2005/8/layout/vList2"/>
    <dgm:cxn modelId="{8724B52B-38F8-4832-A547-EA3176924775}" type="presParOf" srcId="{D44160C7-A080-4E55-B1F1-A209D795996E}" destId="{540ABE1B-EAAA-4121-A044-CA3F119609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A95E2-F41D-46EF-8277-51C46AADE422}">
      <dsp:nvSpPr>
        <dsp:cNvPr id="0" name=""/>
        <dsp:cNvSpPr/>
      </dsp:nvSpPr>
      <dsp:spPr>
        <a:xfrm>
          <a:off x="0" y="420231"/>
          <a:ext cx="7992887" cy="174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têm um conhecimento claro e são aptos para explicar o uso da análise da viabilidade do conhecimento e gerenciamento como entradas importantes para o desenvolvimento de estratégias e concepção de monitoramento considerando a incerteza, lacunas de conhecimento e riscos relacionados a eles.</a:t>
          </a:r>
          <a:endParaRPr lang="en-US" sz="2000" kern="1200" dirty="0"/>
        </a:p>
      </dsp:txBody>
      <dsp:txXfrm>
        <a:off x="85386" y="505617"/>
        <a:ext cx="7822115" cy="1578378"/>
      </dsp:txXfrm>
    </dsp:sp>
    <dsp:sp modelId="{540ABE1B-EAAA-4121-A044-CA3F119609DA}">
      <dsp:nvSpPr>
        <dsp:cNvPr id="0" name=""/>
        <dsp:cNvSpPr/>
      </dsp:nvSpPr>
      <dsp:spPr>
        <a:xfrm>
          <a:off x="0" y="2356581"/>
          <a:ext cx="7992887" cy="1749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têm as habilidades para guiar através do processo de avaliação da viabilidade do conhecimento e da gerenciabilidade, considerando estresses, ameaças e fatores contribuintes devido aos critérios de acordo com o Manual MARISCO. </a:t>
          </a:r>
          <a:endParaRPr lang="en-US" sz="2000" kern="1200" dirty="0"/>
        </a:p>
      </dsp:txBody>
      <dsp:txXfrm>
        <a:off x="85386" y="2441967"/>
        <a:ext cx="7822115" cy="1578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25/05/2015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B0FB-7AB3-46DE-BE0B-525C344CF7D4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B2D7-39DF-447E-9A07-63CF1064FEC8}" type="datetime1">
              <a:rPr lang="de-DE" smtClean="0"/>
              <a:t>25.05.2015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4EEB-3DEF-4296-ABC3-5D418EB238B4}" type="datetime1">
              <a:rPr lang="de-DE" smtClean="0"/>
              <a:t>25.05.2015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89F59-1A6D-4E3D-8EF3-1ACC16AFE930}" type="datetime1">
              <a:rPr lang="de-DE" smtClean="0"/>
              <a:t>25.05.2015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CFEE-A8AA-4229-B9BE-FD7F906567E9}" type="datetime1">
              <a:rPr lang="de-DE" smtClean="0"/>
              <a:t>25.05.2015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77B2-F843-4BFC-8AE3-DD34560171C0}" type="datetime1">
              <a:rPr lang="de-DE" smtClean="0"/>
              <a:t>25.05.2015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0DD5-2F54-46E5-ABB1-BC51FDAC795A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6702-8BE2-4143-B2DE-730D79AB2630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C83-AB89-4E36-B444-C2CE5DF5546A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C83-AB89-4E36-B444-C2CE5DF5546A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C83-AB89-4E36-B444-C2CE5DF5546A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C83-AB89-4E36-B444-C2CE5DF5546A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C83-AB89-4E36-B444-C2CE5DF5546A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C83-AB89-4E36-B444-C2CE5DF5546A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ECE7-A5CB-4757-A7F7-FB6699B43F84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18E9-19DF-4D50-B529-894726FF30CA}" type="datetime1">
              <a:rPr lang="de-DE" smtClean="0"/>
              <a:t>25.05.2015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0. Ecosystem Diagnostics Analysis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E3549F8-AA60-4520-A591-163C86A69075}" type="datetime1">
              <a:rPr lang="de-DE" smtClean="0"/>
              <a:t>25.05.2015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92328" y="6515100"/>
            <a:ext cx="6851671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0. Ecosystem Diagnostics Analysis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Análise </a:t>
            </a:r>
            <a:r>
              <a:rPr lang="pt-BR" dirty="0"/>
              <a:t>do conhecimento e gerenciabilidade dos estresses, ameaças e fatores contribuintes </a:t>
            </a:r>
            <a:endParaRPr lang="de-DE" dirty="0"/>
          </a:p>
        </p:txBody>
      </p:sp>
      <p:sp>
        <p:nvSpPr>
          <p:cNvPr id="20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II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Análise sistêmica de vulnerabilidade e risco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14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83768" y="494116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94" y="2306881"/>
            <a:ext cx="3978187" cy="26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Por que deveríamos analisar a gerenciabilidade?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493095"/>
          </a:xfrm>
        </p:spPr>
        <p:txBody>
          <a:bodyPr tIns="182880" anchor="t">
            <a:normAutofit/>
          </a:bodyPr>
          <a:lstStyle/>
          <a:p>
            <a:r>
              <a:rPr lang="pt-BR" dirty="0"/>
              <a:t>Uma avaliação sistemática do manejo de estresses, ameaças e seus fatores contribuintes oferece a base para a ação de racionalização.</a:t>
            </a:r>
            <a:endParaRPr lang="de-DE" dirty="0"/>
          </a:p>
          <a:p>
            <a:r>
              <a:rPr lang="pt-BR" dirty="0"/>
              <a:t>Embora algumas ameaças pareçam imparciais ou impossíveis de gerenciar, eles também requerem estratégias.</a:t>
            </a:r>
            <a:endParaRPr lang="de-DE" dirty="0"/>
          </a:p>
          <a:p>
            <a:r>
              <a:rPr lang="pt-BR" dirty="0"/>
              <a:t>A consideração de habilidades para gerenciar as ameaças e mudanças, as estratégias bem guiadas, realistas e eficientes podem ser desenvolvidas.</a:t>
            </a:r>
            <a:endParaRPr lang="de-DE" dirty="0"/>
          </a:p>
          <a:p>
            <a:r>
              <a:rPr lang="pt-BR" dirty="0"/>
              <a:t>Ao se analisar a gerenciabilidade, as estratégias as quais ajudam a adaptar a fatores muito importantes, mas incontroláveis (ex. aqueles conectados com mudanças climáticas) podem ser desenvolvidos).</a:t>
            </a:r>
            <a:endParaRPr lang="de-DE" dirty="0"/>
          </a:p>
          <a:p>
            <a:pPr marL="0" indent="0" algn="just">
              <a:buNone/>
            </a:pPr>
            <a:endParaRPr lang="en-US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8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Por que deveríamos analisar a gerenciabilidade?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1468760"/>
          </a:xfrm>
        </p:spPr>
        <p:txBody>
          <a:bodyPr tIns="182880" anchor="t"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Exemplo: Em certa região, fogos florestais são mais comuns devido à seca de longo prazo conectada com mudanças climáticas. Enquanto poucos, ou caso alguma ação possa ser escolhida para aumentar a chuva, as estratégias que previnem ou reduzem a ocorrência de fogos florestais podem ser implementados.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15154" t="15036" r="2161" b="8421"/>
          <a:stretch/>
        </p:blipFill>
        <p:spPr>
          <a:xfrm>
            <a:off x="1299715" y="3356992"/>
            <a:ext cx="4000737" cy="231471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4563" t="11256" r="6294" b="7475"/>
          <a:stretch/>
        </p:blipFill>
        <p:spPr>
          <a:xfrm>
            <a:off x="5396359" y="3356992"/>
            <a:ext cx="3606644" cy="2314712"/>
          </a:xfrm>
          <a:prstGeom prst="rect">
            <a:avLst/>
          </a:prstGeom>
        </p:spPr>
      </p:pic>
      <p:cxnSp>
        <p:nvCxnSpPr>
          <p:cNvPr id="9" name="Gewinkelte Verbindung 8"/>
          <p:cNvCxnSpPr/>
          <p:nvPr/>
        </p:nvCxnSpPr>
        <p:spPr>
          <a:xfrm rot="16200000" flipH="1">
            <a:off x="2267744" y="3717032"/>
            <a:ext cx="1944216" cy="1656184"/>
          </a:xfrm>
          <a:prstGeom prst="bentConnector3">
            <a:avLst>
              <a:gd name="adj1" fmla="val 9964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chseck 13"/>
          <p:cNvSpPr/>
          <p:nvPr/>
        </p:nvSpPr>
        <p:spPr>
          <a:xfrm>
            <a:off x="6804248" y="5301208"/>
            <a:ext cx="792088" cy="370496"/>
          </a:xfrm>
          <a:prstGeom prst="hexag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Nach oben gekrümmter Pfeil 14"/>
          <p:cNvSpPr/>
          <p:nvPr/>
        </p:nvSpPr>
        <p:spPr>
          <a:xfrm>
            <a:off x="3779912" y="5877272"/>
            <a:ext cx="3024336" cy="504056"/>
          </a:xfrm>
          <a:prstGeom prst="curved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254347" y="566124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17" name="Textfeld 16"/>
          <p:cNvSpPr txBox="1"/>
          <p:nvPr/>
        </p:nvSpPr>
        <p:spPr>
          <a:xfrm>
            <a:off x="5333492" y="566676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pieren 5"/>
          <p:cNvGrpSpPr/>
          <p:nvPr/>
        </p:nvGrpSpPr>
        <p:grpSpPr>
          <a:xfrm>
            <a:off x="1690326" y="5114329"/>
            <a:ext cx="4844331" cy="1359896"/>
            <a:chOff x="34071096" y="16681391"/>
            <a:chExt cx="4685294" cy="1298808"/>
          </a:xfrm>
        </p:grpSpPr>
        <p:sp>
          <p:nvSpPr>
            <p:cNvPr id="39" name="Rechteck 8"/>
            <p:cNvSpPr/>
            <p:nvPr/>
          </p:nvSpPr>
          <p:spPr>
            <a:xfrm>
              <a:off x="38352484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pt-BR" sz="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0" name="Rechteck 9"/>
            <p:cNvSpPr/>
            <p:nvPr/>
          </p:nvSpPr>
          <p:spPr>
            <a:xfrm>
              <a:off x="37948580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 smtClean="0">
                  <a:solidFill>
                    <a:prstClr val="black"/>
                  </a:solidFill>
                  <a:cs typeface="Arial" pitchFamily="34" charset="0"/>
                </a:rPr>
                <a:t>3</a:t>
              </a: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. Criticalidade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Irreversibilidade</a:t>
              </a:r>
            </a:p>
          </p:txBody>
        </p:sp>
        <p:sp>
          <p:nvSpPr>
            <p:cNvPr id="41" name="Rechteck 10"/>
            <p:cNvSpPr/>
            <p:nvPr/>
          </p:nvSpPr>
          <p:spPr>
            <a:xfrm>
              <a:off x="37545505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2. Criticalidade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Severidade</a:t>
              </a:r>
            </a:p>
          </p:txBody>
        </p:sp>
        <p:sp>
          <p:nvSpPr>
            <p:cNvPr id="42" name="Rechteck 11"/>
            <p:cNvSpPr/>
            <p:nvPr/>
          </p:nvSpPr>
          <p:spPr>
            <a:xfrm>
              <a:off x="37141599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1. Criticalidade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Escopo</a:t>
              </a:r>
            </a:p>
          </p:txBody>
        </p:sp>
        <p:sp>
          <p:nvSpPr>
            <p:cNvPr id="43" name="Rechteck 12"/>
            <p:cNvSpPr/>
            <p:nvPr/>
          </p:nvSpPr>
          <p:spPr>
            <a:xfrm>
              <a:off x="38352484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7. Criticalidade futura</a:t>
              </a:r>
              <a:r>
                <a:rPr lang="pt-BR" sz="600" dirty="0">
                  <a:solidFill>
                    <a:prstClr val="black"/>
                  </a:solidFill>
                  <a:cs typeface="Arial" pitchFamily="34" charset="0"/>
                </a:rPr>
                <a:t/>
              </a:r>
              <a:br>
                <a:rPr lang="pt-BR" sz="600" dirty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(em 20 anos)</a:t>
              </a:r>
            </a:p>
          </p:txBody>
        </p:sp>
        <p:sp>
          <p:nvSpPr>
            <p:cNvPr id="44" name="Rechteck 13"/>
            <p:cNvSpPr/>
            <p:nvPr/>
          </p:nvSpPr>
          <p:spPr>
            <a:xfrm>
              <a:off x="37948580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6. Tendência de mudança</a:t>
              </a:r>
              <a:endParaRPr lang="pt-BR" sz="500" dirty="0">
                <a:solidFill>
                  <a:prstClr val="black"/>
                </a:solidFill>
                <a:cs typeface="Arial" pitchFamily="34" charset="0"/>
              </a:endParaRP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(da </a:t>
              </a:r>
              <a:r>
                <a:rPr lang="pt-BR" sz="450" dirty="0" err="1">
                  <a:solidFill>
                    <a:prstClr val="black"/>
                  </a:solidFill>
                  <a:cs typeface="Arial" pitchFamily="34" charset="0"/>
                </a:rPr>
                <a:t>criticalidade</a:t>
              </a: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 atual</a:t>
              </a:r>
              <a:r>
                <a:rPr lang="pt-BR" sz="45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endParaRPr lang="pt-BR" sz="45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Rechteck 14"/>
            <p:cNvSpPr/>
            <p:nvPr/>
          </p:nvSpPr>
          <p:spPr>
            <a:xfrm>
              <a:off x="37545505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5. Criticalidade atual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(1+2+3)</a:t>
              </a:r>
            </a:p>
          </p:txBody>
        </p:sp>
        <p:sp>
          <p:nvSpPr>
            <p:cNvPr id="46" name="Rechteck 15"/>
            <p:cNvSpPr/>
            <p:nvPr/>
          </p:nvSpPr>
          <p:spPr>
            <a:xfrm>
              <a:off x="37141599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4. Criticalidade passada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(20 anos atrás)</a:t>
              </a:r>
            </a:p>
          </p:txBody>
        </p:sp>
        <p:sp>
          <p:nvSpPr>
            <p:cNvPr id="47" name="Rechteck 16"/>
            <p:cNvSpPr/>
            <p:nvPr/>
          </p:nvSpPr>
          <p:spPr>
            <a:xfrm>
              <a:off x="37545505" y="17330796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5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9. Atividade sistêmica </a:t>
              </a:r>
              <a:r>
                <a:rPr lang="pt-BR" sz="600" dirty="0" smtClean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pt-BR" sz="600" dirty="0" smtClean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número </a:t>
              </a:r>
              <a:r>
                <a:rPr lang="pt-BR" sz="450" b="0" i="0" u="none" dirty="0">
                  <a:solidFill>
                    <a:schemeClr val="tx1"/>
                  </a:solidFill>
                  <a:cs typeface="Arial" pitchFamily="34" charset="0"/>
                </a:rPr>
                <a:t>de </a:t>
              </a: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elementos influenciados</a:t>
              </a:r>
              <a:endParaRPr lang="pt-BR" sz="450" i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8" name="Rechteck 17"/>
            <p:cNvSpPr/>
            <p:nvPr/>
          </p:nvSpPr>
          <p:spPr>
            <a:xfrm>
              <a:off x="37141599" y="17330796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8. Atividade sistêmica </a:t>
              </a:r>
            </a:p>
            <a:p>
              <a:pPr algn="ctr" rtl="0">
                <a:lnSpc>
                  <a:spcPts val="600"/>
                </a:lnSpc>
              </a:pPr>
              <a:r>
                <a:rPr lang="pt-BR" sz="450" b="0" u="none" dirty="0">
                  <a:solidFill>
                    <a:schemeClr val="tx1"/>
                  </a:solidFill>
                  <a:cs typeface="Arial" pitchFamily="34" charset="0"/>
                </a:rPr>
                <a:t>nível de atividade</a:t>
              </a:r>
              <a:endParaRPr lang="pt-BR" sz="45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9" name="Rechteck 18"/>
            <p:cNvSpPr/>
            <p:nvPr/>
          </p:nvSpPr>
          <p:spPr>
            <a:xfrm>
              <a:off x="37948580" y="17655497"/>
              <a:ext cx="807810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13. Conhecimento</a:t>
              </a:r>
              <a:endParaRPr lang="pt-BR" sz="5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0" name="Rechteck 19"/>
            <p:cNvSpPr/>
            <p:nvPr/>
          </p:nvSpPr>
          <p:spPr>
            <a:xfrm>
              <a:off x="37141599" y="17655497"/>
              <a:ext cx="807812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12. </a:t>
              </a:r>
              <a:r>
                <a:rPr lang="pt-BR" sz="500" b="1" dirty="0" err="1" smtClean="0">
                  <a:solidFill>
                    <a:schemeClr val="tx1"/>
                  </a:solidFill>
                  <a:cs typeface="Arial" pitchFamily="34" charset="0"/>
                </a:rPr>
                <a:t>Gerenciabilidade</a:t>
              </a:r>
              <a:r>
                <a:rPr lang="pt-BR" sz="600" dirty="0" smtClean="0">
                  <a:solidFill>
                    <a:schemeClr val="tx1"/>
                  </a:solidFill>
                  <a:cs typeface="Arial" pitchFamily="34" charset="0"/>
                </a:rPr>
                <a:t>	</a:t>
              </a:r>
              <a:endParaRPr lang="pt-BR" sz="6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1" name="Rechteck 20"/>
            <p:cNvSpPr/>
            <p:nvPr/>
          </p:nvSpPr>
          <p:spPr>
            <a:xfrm>
              <a:off x="37949411" y="17330796"/>
              <a:ext cx="40348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10. Atividade sistêmica</a:t>
              </a:r>
              <a:endParaRPr lang="pt-BR" sz="5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 rtl="0">
                <a:lnSpc>
                  <a:spcPts val="600"/>
                </a:lnSpc>
              </a:pP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(8+9</a:t>
              </a:r>
              <a:r>
                <a:rPr lang="pt-BR" sz="450" b="0" i="0" u="none" dirty="0">
                  <a:solidFill>
                    <a:schemeClr val="tx1"/>
                  </a:solidFill>
                  <a:cs typeface="Arial" pitchFamily="34" charset="0"/>
                </a:rPr>
                <a:t>)</a:t>
              </a:r>
              <a:endParaRPr lang="pt-BR" sz="45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52" name="Rechteck 21"/>
            <p:cNvSpPr/>
            <p:nvPr/>
          </p:nvSpPr>
          <p:spPr>
            <a:xfrm>
              <a:off x="38352900" y="17330796"/>
              <a:ext cx="403490" cy="324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11.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Relevância estratégica</a:t>
              </a:r>
            </a:p>
            <a:p>
              <a:pPr algn="ctr" rtl="0">
                <a:lnSpc>
                  <a:spcPts val="600"/>
                </a:lnSpc>
              </a:pP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(5+6+7+10</a:t>
              </a:r>
              <a:r>
                <a:rPr lang="pt-BR" sz="450" b="0" i="0" u="none" dirty="0">
                  <a:solidFill>
                    <a:schemeClr val="tx1"/>
                  </a:solidFill>
                  <a:cs typeface="Arial" pitchFamily="34" charset="0"/>
                </a:rPr>
                <a:t>)</a:t>
              </a:r>
              <a:endParaRPr lang="pt-BR" sz="45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73995" y="16714350"/>
              <a:ext cx="362648" cy="259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Rechteck 23"/>
            <p:cNvSpPr/>
            <p:nvPr/>
          </p:nvSpPr>
          <p:spPr>
            <a:xfrm>
              <a:off x="34071096" y="16681391"/>
              <a:ext cx="3070503" cy="1298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rtl="0"/>
              <a:endPara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Textfeld 8"/>
          <p:cNvSpPr txBox="1"/>
          <p:nvPr/>
        </p:nvSpPr>
        <p:spPr>
          <a:xfrm>
            <a:off x="1975614" y="5364915"/>
            <a:ext cx="2917363" cy="78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Estresse </a:t>
            </a:r>
            <a:r>
              <a:rPr lang="en-GB" sz="2000" dirty="0" smtClean="0"/>
              <a:t>/ </a:t>
            </a:r>
          </a:p>
          <a:p>
            <a:pPr algn="ctr"/>
            <a:r>
              <a:rPr lang="pt-BR" sz="2000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Ameaça</a:t>
            </a:r>
            <a:r>
              <a:rPr lang="en-GB" sz="2000" dirty="0" smtClean="0"/>
              <a:t>/ </a:t>
            </a:r>
          </a:p>
          <a:p>
            <a:r>
              <a:rPr lang="pt-BR" sz="2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Fator Contribuinte </a:t>
            </a:r>
            <a:endParaRPr lang="de-DE" sz="2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Como podemos analisar o conhecimento?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482592"/>
            <a:ext cx="7427167" cy="4525963"/>
          </a:xfrm>
        </p:spPr>
        <p:txBody>
          <a:bodyPr>
            <a:normAutofit/>
          </a:bodyPr>
          <a:lstStyle/>
          <a:p>
            <a:r>
              <a:rPr lang="pt-BR" dirty="0"/>
              <a:t>Usando o modelo conceitual como desenvolvido até o momento, analise o conhecimento de acordo com as categorias seguintes:</a:t>
            </a:r>
            <a:endParaRPr lang="de-DE" dirty="0"/>
          </a:p>
          <a:p>
            <a:pPr marL="0" indent="0" algn="just" fontAlgn="base">
              <a:buNone/>
            </a:pPr>
            <a:endParaRPr lang="en-US" dirty="0"/>
          </a:p>
          <a:p>
            <a:pPr algn="just" fontAlgn="base"/>
            <a:endParaRPr lang="en-US" dirty="0" smtClean="0"/>
          </a:p>
          <a:p>
            <a:pPr algn="just" fontAlgn="base"/>
            <a:endParaRPr lang="en-US" dirty="0"/>
          </a:p>
          <a:p>
            <a:pPr algn="just" fontAlgn="base"/>
            <a:endParaRPr lang="en-US" dirty="0" smtClean="0"/>
          </a:p>
          <a:p>
            <a:pPr algn="just" fontAlgn="base"/>
            <a:endParaRPr lang="en-US" dirty="0"/>
          </a:p>
          <a:p>
            <a:pPr algn="just" fontAlgn="base"/>
            <a:endParaRPr lang="en-US" sz="1400" dirty="0"/>
          </a:p>
          <a:p>
            <a:r>
              <a:rPr lang="pt-BR" sz="1900" dirty="0"/>
              <a:t>Aplique os adesivos coloridos apropriados no quadrado de número 13 “conhecimento” nos cartões correspondentes de estresse-, ameaça-, ou fator </a:t>
            </a:r>
            <a:r>
              <a:rPr lang="pt-BR" sz="1900" dirty="0" smtClean="0"/>
              <a:t>contribuinte:</a:t>
            </a:r>
            <a:endParaRPr lang="de-DE" sz="1900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589955" y="412991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5" name="Rechteck 4"/>
          <p:cNvSpPr/>
          <p:nvPr/>
        </p:nvSpPr>
        <p:spPr>
          <a:xfrm>
            <a:off x="5700286" y="6153985"/>
            <a:ext cx="838893" cy="32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7031666" y="6008555"/>
            <a:ext cx="471186" cy="44478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7555927" y="6008555"/>
            <a:ext cx="471186" cy="4447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8080188" y="6008555"/>
            <a:ext cx="471186" cy="4447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>
            <a:off x="8604448" y="6008555"/>
            <a:ext cx="471186" cy="444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Geschweifte Klammer rechts 15"/>
          <p:cNvSpPr/>
          <p:nvPr/>
        </p:nvSpPr>
        <p:spPr>
          <a:xfrm rot="10800000">
            <a:off x="6732241" y="6008555"/>
            <a:ext cx="243944" cy="444780"/>
          </a:xfrm>
          <a:prstGeom prst="rightBrace">
            <a:avLst>
              <a:gd name="adj1" fmla="val 8333"/>
              <a:gd name="adj2" fmla="val 4288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49213"/>
              </p:ext>
            </p:extLst>
          </p:nvPr>
        </p:nvGraphicFramePr>
        <p:xfrm>
          <a:off x="1606104" y="1829122"/>
          <a:ext cx="7142360" cy="2302764"/>
        </p:xfrm>
        <a:graphic>
          <a:graphicData uri="http://schemas.openxmlformats.org/drawingml/2006/table">
            <a:tbl>
              <a:tblPr firstRow="1" firstCol="1" bandRow="1"/>
              <a:tblGrid>
                <a:gridCol w="1785590"/>
                <a:gridCol w="1785590"/>
                <a:gridCol w="1785590"/>
                <a:gridCol w="1785590"/>
              </a:tblGrid>
              <a:tr h="3664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Bem conhecido = 1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Razoavelmente conhecido = 2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Não conhecido, mas teoricamente cognoscível = 3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Incognoscível = 4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47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nível de conhecimento sobre o fator/ameaça/estresse é muito alto; a equipe de planejamento tem uma ideia precisa das características, da relevância e da dinâmica do elemento.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nível de conhecimento sobre o fator/ameaça/estresse é razoável; a equipe de planejamento tem uma ideia razoavelmente boa das características, da relevância e da dinâmica do elemento. </a:t>
                      </a:r>
                      <a:r>
                        <a:rPr lang="de-DE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Algumas lacunas de conhecimento podem ter sido identificadas.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nível de conhecimento sobre o fator/ameaça/estresse é baixo; a equipe de planejamento não tem uma boa noção das características, da relevância e da dinâmica do elemento. Algum conhecimento melhor pode estar disponível, mas atualmente a equipe não está de posse dele.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É impossível obter um bom nível de conhecimento sobre o fator/ameaça/estresse; a equipe de planejamento pode apenas formular suposições sobre as características, a relevância e a dinâmica do elemento. Pesquisas adicionais não forneceriam um conhecimento melhor. Esta </a:t>
                      </a:r>
                      <a:r>
                        <a:rPr lang="pt-BR" sz="9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incognoscibilidade</a:t>
                      </a: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está relacionada ao fato de que o elemento é influenciado de maneira complexa por outros elementos incertos, ou que ele representa riscos futuros.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60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Como podemos analisar a gerenciabilidade?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Usando o modelo conceitual como desenvolvido até o momento, analise a gerenciabilidade de acordo com as categorias seguintes</a:t>
            </a:r>
            <a:r>
              <a:rPr lang="pt-BR" dirty="0" smtClean="0"/>
              <a:t>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de-DE" dirty="0"/>
          </a:p>
          <a:p>
            <a:r>
              <a:rPr lang="pt-BR" dirty="0"/>
              <a:t>Aplique os adesivos coloridos apropriados no quadrado de número 12 “gerenciabilidade” nos cartões correspondentes de estresse-, ameaça-, ou fator </a:t>
            </a:r>
            <a:r>
              <a:rPr lang="pt-BR" dirty="0" smtClean="0"/>
              <a:t>contribuinte: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1622252" y="5083208"/>
            <a:ext cx="5012777" cy="1330328"/>
            <a:chOff x="1224366" y="3642478"/>
            <a:chExt cx="7568324" cy="262003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366" y="3642478"/>
              <a:ext cx="7568324" cy="2620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1546412" y="3993779"/>
              <a:ext cx="4625786" cy="2000310"/>
            </a:xfrm>
            <a:prstGeom prst="rect">
              <a:avLst/>
            </a:prstGeom>
            <a:noFill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effectLst>
                    <a:glow rad="63500">
                      <a:schemeClr val="accent4">
                        <a:satMod val="175000"/>
                        <a:alpha val="40000"/>
                      </a:schemeClr>
                    </a:glow>
                  </a:effectLst>
                </a:rPr>
                <a:t>Stress</a:t>
              </a:r>
              <a:r>
                <a:rPr lang="en-GB" sz="2000" dirty="0" smtClean="0"/>
                <a:t>/ </a:t>
              </a:r>
            </a:p>
            <a:p>
              <a:pPr algn="ctr"/>
              <a:r>
                <a:rPr lang="en-GB" sz="2000" dirty="0" smtClean="0"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Threat</a:t>
              </a:r>
              <a:r>
                <a:rPr lang="en-GB" sz="2000" dirty="0" smtClean="0"/>
                <a:t>/ </a:t>
              </a:r>
            </a:p>
            <a:p>
              <a:pPr algn="ctr"/>
              <a:r>
                <a:rPr lang="en-GB" sz="2000" dirty="0" smtClean="0">
                  <a:effectLst>
                    <a:glow rad="635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Contributing factor</a:t>
              </a:r>
              <a:endParaRPr lang="en-GB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9" name="Rechteck 8"/>
          <p:cNvSpPr/>
          <p:nvPr/>
        </p:nvSpPr>
        <p:spPr>
          <a:xfrm>
            <a:off x="4885235" y="6093296"/>
            <a:ext cx="838893" cy="32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7031666" y="6008555"/>
            <a:ext cx="471186" cy="44478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7555927" y="6008555"/>
            <a:ext cx="471186" cy="4447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8080188" y="6008555"/>
            <a:ext cx="471186" cy="4447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8604448" y="6008555"/>
            <a:ext cx="471186" cy="444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Geschweifte Klammer rechts 13"/>
          <p:cNvSpPr/>
          <p:nvPr/>
        </p:nvSpPr>
        <p:spPr>
          <a:xfrm rot="10800000">
            <a:off x="6732241" y="6008555"/>
            <a:ext cx="243944" cy="444780"/>
          </a:xfrm>
          <a:prstGeom prst="rightBrace">
            <a:avLst>
              <a:gd name="adj1" fmla="val 8333"/>
              <a:gd name="adj2" fmla="val 42888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feld 15"/>
          <p:cNvSpPr txBox="1"/>
          <p:nvPr/>
        </p:nvSpPr>
        <p:spPr>
          <a:xfrm>
            <a:off x="1606104" y="3645604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79156"/>
              </p:ext>
            </p:extLst>
          </p:nvPr>
        </p:nvGraphicFramePr>
        <p:xfrm>
          <a:off x="1574679" y="2276872"/>
          <a:ext cx="6876356" cy="1377500"/>
        </p:xfrm>
        <a:graphic>
          <a:graphicData uri="http://schemas.openxmlformats.org/drawingml/2006/table">
            <a:tbl>
              <a:tblPr firstRow="1" firstCol="1" bandRow="1"/>
              <a:tblGrid>
                <a:gridCol w="1719089"/>
                <a:gridCol w="1719089"/>
                <a:gridCol w="1719089"/>
                <a:gridCol w="1719089"/>
              </a:tblGrid>
              <a:tr h="309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Muito gerenciável = 1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Razoavelmente gerenciável = 2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Pouco gerenciável = 3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Não gerenciável = 4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59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elemento pode ser direta e facilmente influenciado por estratégias e atividades do projeto; geralmente, estes são elementos em grande parte locais.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elemento provavelmente é diretamente influenciado por estratégias e atividades do projeto, até certo ponto, especialmente se forem disponibilizados mais recursos do que no presente.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Não é muito provável que o elemento seja diretamente gerenciável. Ao invés disso, ele pode ser influenciado de uma forma metassistêmica e indireta. </a:t>
                      </a:r>
                      <a:endParaRPr lang="de-DE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O elemento não é gerenciável de forma alguma; é extremamente improvável que o manejo local possa causar qualquer mudança, seja direta ou indiretamente. 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de-DE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práticas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Tente fazer os participantes entenderem que não é um sinal de fraqueza julgar baixos os </a:t>
            </a:r>
            <a:r>
              <a:rPr lang="pt-BR" dirty="0" smtClean="0"/>
              <a:t>conhecimentos </a:t>
            </a:r>
            <a:r>
              <a:rPr lang="pt-BR" dirty="0"/>
              <a:t>e gerenciabilidade próprios </a:t>
            </a:r>
            <a:r>
              <a:rPr lang="pt-BR" dirty="0" smtClean="0"/>
              <a:t>e </a:t>
            </a:r>
            <a:r>
              <a:rPr lang="pt-BR" dirty="0"/>
              <a:t>gerais </a:t>
            </a:r>
            <a:endParaRPr lang="de-DE" dirty="0"/>
          </a:p>
          <a:p>
            <a:pPr marL="442913" indent="-442913">
              <a:buNone/>
            </a:pPr>
            <a:r>
              <a:rPr lang="pt-BR" dirty="0" smtClean="0"/>
              <a:t>     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Eles </a:t>
            </a:r>
            <a:r>
              <a:rPr lang="pt-BR" dirty="0"/>
              <a:t>precisam ser realistas a fim de </a:t>
            </a:r>
            <a:r>
              <a:rPr lang="pt-BR" dirty="0" smtClean="0"/>
              <a:t>encontrarem </a:t>
            </a:r>
            <a:r>
              <a:rPr lang="pt-BR" dirty="0"/>
              <a:t>elementos de alavancagem que realmente poderiam fazer uma mudança no sistema</a:t>
            </a:r>
            <a:endParaRPr lang="de-DE" dirty="0"/>
          </a:p>
          <a:p>
            <a:r>
              <a:rPr lang="pt-BR" dirty="0"/>
              <a:t>Os resultados poderiam ser influenciados por estimações além do otimismo: bons gestores poderiam ver fatores para ser mais gerenciabilidade do que realidade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7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9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1246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4" name="Rectangle 3"/>
          <p:cNvSpPr/>
          <p:nvPr/>
        </p:nvSpPr>
        <p:spPr>
          <a:xfrm>
            <a:off x="6732240" y="3573016"/>
            <a:ext cx="1224000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Objetivos de aprendizado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72538"/>
              </p:ext>
            </p:extLst>
          </p:nvPr>
        </p:nvGraphicFramePr>
        <p:xfrm>
          <a:off x="611561" y="1600200"/>
          <a:ext cx="7992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Sumário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412776"/>
            <a:ext cx="7427167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é uma análise de conhecimento?</a:t>
            </a:r>
            <a:endParaRPr lang="de-DE" dirty="0"/>
          </a:p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é uma análise de gerenciabilidade?</a:t>
            </a:r>
            <a:endParaRPr lang="de-DE" dirty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deveríamos analisar o conhecimento?</a:t>
            </a:r>
            <a:endParaRPr lang="de-DE" dirty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deveríamos analisar a gerenciabilidade?</a:t>
            </a:r>
            <a:endParaRPr lang="de-DE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pt-BR" b="1" dirty="0"/>
              <a:t>Como</a:t>
            </a:r>
            <a:r>
              <a:rPr lang="pt-BR" dirty="0"/>
              <a:t> podemos analisar o conhecimento?</a:t>
            </a:r>
            <a:endParaRPr lang="de-DE" dirty="0"/>
          </a:p>
          <a:p>
            <a:pPr marL="0" indent="0">
              <a:buNone/>
            </a:pPr>
            <a:r>
              <a:rPr lang="pt-BR" b="1" dirty="0"/>
              <a:t>Como </a:t>
            </a:r>
            <a:r>
              <a:rPr lang="pt-BR" dirty="0"/>
              <a:t>podemos analisar a gerenciabilidade?</a:t>
            </a:r>
            <a:endParaRPr lang="de-DE" dirty="0"/>
          </a:p>
          <a:p>
            <a:pPr marL="0" indent="0">
              <a:spcBef>
                <a:spcPts val="1200"/>
              </a:spcBef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pt-BR" b="1" dirty="0"/>
              <a:t>Dicas Práticas</a:t>
            </a:r>
            <a:endParaRPr lang="de-DE" b="1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5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O que é uma análise de conhecimento?</a:t>
            </a:r>
            <a:endParaRPr lang="de-D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43608" y="1600200"/>
            <a:ext cx="7920880" cy="1252736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No contexto de manejo das estratégias do ecossistema, o </a:t>
            </a:r>
            <a:r>
              <a:rPr lang="pt-BR" b="1" dirty="0"/>
              <a:t>“conhecimento” </a:t>
            </a:r>
            <a:r>
              <a:rPr lang="pt-BR" dirty="0"/>
              <a:t>constitui todas as dimensões possíveis que podem ser conhecidos sobre um elemento (ex. sua relevância na rede de </a:t>
            </a:r>
            <a:r>
              <a:rPr lang="pt-BR" dirty="0" smtClean="0"/>
              <a:t>causa-e-efeito</a:t>
            </a:r>
            <a:r>
              <a:rPr lang="pt-BR" dirty="0"/>
              <a:t>, comportamento e dinâmica) 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70" y="2962687"/>
            <a:ext cx="3816097" cy="243619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3609" y="2962687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Análise do conhecimento</a:t>
            </a:r>
            <a:r>
              <a:rPr lang="pt-BR" sz="2000" dirty="0"/>
              <a:t>: processo de classificação do nível de conhecimento existente </a:t>
            </a:r>
            <a:r>
              <a:rPr lang="pt-BR" sz="2000" u="sng" dirty="0"/>
              <a:t>dentro de um grupo de planejamento </a:t>
            </a:r>
            <a:r>
              <a:rPr lang="pt-BR" sz="2000" dirty="0"/>
              <a:t>(não incluindo instituições científicas externas) sobre os estresses, ameaças e fatores contribuintes. 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4843570" y="5430477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6" name="Textfeld 5"/>
          <p:cNvSpPr txBox="1"/>
          <p:nvPr/>
        </p:nvSpPr>
        <p:spPr>
          <a:xfrm>
            <a:off x="1043610" y="5645921"/>
            <a:ext cx="7776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Processo de exame do que é conhecido, o que poderia ser conhecido e o que é desconhecido</a:t>
            </a:r>
            <a:endParaRPr lang="en-GB" sz="20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1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O que é uma análise de gerenciabilidade?</a:t>
            </a:r>
            <a:endParaRPr lang="de-D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899593" y="1600200"/>
            <a:ext cx="3456384" cy="4525963"/>
          </a:xfrm>
        </p:spPr>
        <p:txBody>
          <a:bodyPr>
            <a:noAutofit/>
          </a:bodyPr>
          <a:lstStyle/>
          <a:p>
            <a:r>
              <a:rPr lang="pt-BR" dirty="0"/>
              <a:t>Abraçando a assimetria de informação e conhecimento</a:t>
            </a:r>
            <a:endParaRPr lang="de-DE" dirty="0"/>
          </a:p>
          <a:p>
            <a:r>
              <a:rPr lang="pt-BR" dirty="0"/>
              <a:t>O passo concreto na metodologia MARISCO, mas deveria também ser contínuo (onde os participantes dividiriam suas especialidades)</a:t>
            </a:r>
            <a:endParaRPr lang="de-DE" dirty="0"/>
          </a:p>
          <a:p>
            <a:r>
              <a:rPr lang="pt-BR" dirty="0"/>
              <a:t>Todo o conhecimento agregado durante o processo MARISCO é aberto para ser complementado por outros participantes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0" b="15942"/>
          <a:stretch/>
        </p:blipFill>
        <p:spPr>
          <a:xfrm>
            <a:off x="5148064" y="1484783"/>
            <a:ext cx="3600400" cy="481201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073799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4" name="Ovale Legende 3"/>
          <p:cNvSpPr/>
          <p:nvPr/>
        </p:nvSpPr>
        <p:spPr>
          <a:xfrm flipH="1">
            <a:off x="4499992" y="1615860"/>
            <a:ext cx="1584176" cy="1080120"/>
          </a:xfrm>
          <a:prstGeom prst="wedgeEllipseCallout">
            <a:avLst>
              <a:gd name="adj1" fmla="val -70065"/>
              <a:gd name="adj2" fmla="val 1768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Eu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sei</a:t>
            </a:r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 flipH="1">
            <a:off x="4567345" y="3675942"/>
            <a:ext cx="1584176" cy="1080120"/>
          </a:xfrm>
          <a:prstGeom prst="wedgeEllipseCallout">
            <a:avLst>
              <a:gd name="adj1" fmla="val -73460"/>
              <a:gd name="adj2" fmla="val -223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E/mas </a:t>
            </a:r>
            <a:r>
              <a:rPr lang="en-GB" dirty="0" err="1" smtClean="0">
                <a:solidFill>
                  <a:schemeClr val="tx1"/>
                </a:solidFill>
              </a:rPr>
              <a:t>eu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sei</a:t>
            </a:r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O que é uma análise de gerenciabilidade?</a:t>
            </a:r>
            <a:endParaRPr lang="de-DE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43608" y="1556792"/>
            <a:ext cx="7643191" cy="2620887"/>
          </a:xfrm>
        </p:spPr>
        <p:txBody>
          <a:bodyPr>
            <a:noAutofit/>
          </a:bodyPr>
          <a:lstStyle/>
          <a:p>
            <a:r>
              <a:rPr lang="pt-BR" dirty="0"/>
              <a:t>A </a:t>
            </a:r>
            <a:r>
              <a:rPr lang="pt-BR" b="1" dirty="0"/>
              <a:t>“Gerenciabilidade” </a:t>
            </a:r>
            <a:r>
              <a:rPr lang="pt-BR" dirty="0"/>
              <a:t>descreve a habilidade para reduzir as ameaças e mudanças para a biodiversidade através das estratégias de gerenciamento</a:t>
            </a:r>
            <a:endParaRPr lang="de-DE" dirty="0"/>
          </a:p>
          <a:p>
            <a:r>
              <a:rPr lang="pt-BR" dirty="0"/>
              <a:t>A </a:t>
            </a:r>
            <a:r>
              <a:rPr lang="pt-BR" b="1" dirty="0"/>
              <a:t>análise de gerenciabilidade </a:t>
            </a:r>
            <a:r>
              <a:rPr lang="pt-BR" dirty="0"/>
              <a:t>é uma avaliação sistemática e informada da situação na área de conservação. </a:t>
            </a:r>
            <a:endParaRPr lang="de-DE" dirty="0"/>
          </a:p>
          <a:p>
            <a:r>
              <a:rPr lang="pt-BR" dirty="0"/>
              <a:t>Isso tenta olhar imparcialmente na situação e desenvolver estratégias de adaptação os quais lidam com aspectos imutáveis ao decrescer a vulnerabilidade da área. </a:t>
            </a:r>
            <a:endParaRPr lang="de-DE" dirty="0"/>
          </a:p>
          <a:p>
            <a:r>
              <a:rPr lang="pt-BR" dirty="0"/>
              <a:t>Isso envolve o deslocamento e fatalidade </a:t>
            </a:r>
            <a:endParaRPr lang="en-US" dirty="0" smtClean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5" b="95091" l="16182" r="90727">
                        <a14:foregroundMark x1="86636" y1="60182" x2="90591" y2="59394"/>
                        <a14:foregroundMark x1="84545" y1="70606" x2="90591" y2="72182"/>
                        <a14:foregroundMark x1="18545" y1="60606" x2="16182" y2="59212"/>
                        <a14:backgroundMark x1="32636" y1="56303" x2="41773" y2="24121"/>
                        <a14:backgroundMark x1="49864" y1="75091" x2="55864" y2="47273"/>
                        <a14:backgroundMark x1="28957" y1="59832" x2="26079" y2="62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7" t="2751" r="9051" b="4850"/>
          <a:stretch/>
        </p:blipFill>
        <p:spPr>
          <a:xfrm>
            <a:off x="5148064" y="3606904"/>
            <a:ext cx="3456384" cy="32017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43608" y="4561838"/>
            <a:ext cx="3794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/>
            <a:r>
              <a:rPr lang="en-US" sz="2000" dirty="0" smtClean="0"/>
              <a:t>→ </a:t>
            </a:r>
            <a:r>
              <a:rPr lang="pt-BR" sz="2000" dirty="0"/>
              <a:t>Isso inclui o foco nas estratégias de manejo facilmente enfrentando um problema localmente, resultando na manifestação de ameaças em outros lugares</a:t>
            </a:r>
            <a:endParaRPr lang="de-DE" sz="2000" dirty="0"/>
          </a:p>
          <a:p>
            <a:pPr marL="363538" indent="-363538" algn="just"/>
            <a:endParaRPr lang="en-US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081911" y="629965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2015</a:t>
            </a:r>
            <a:endParaRPr lang="en-GB" sz="800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2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Por que deveríamos analisar o conhecimento?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971600" y="1556792"/>
            <a:ext cx="8064896" cy="4914900"/>
          </a:xfrm>
        </p:spPr>
        <p:txBody>
          <a:bodyPr tIns="182880" anchor="t">
            <a:noAutofit/>
          </a:bodyPr>
          <a:lstStyle/>
          <a:p>
            <a:r>
              <a:rPr lang="pt-BR" sz="1800" dirty="0"/>
              <a:t>O modelo conceitual e as estratégias produzidas por um time de projeto são somente </a:t>
            </a:r>
            <a:r>
              <a:rPr lang="pt-BR" sz="1800" dirty="0" smtClean="0"/>
              <a:t>tão </a:t>
            </a:r>
            <a:r>
              <a:rPr lang="pt-BR" sz="1800" dirty="0"/>
              <a:t>bons quanto as informações colocadas neles</a:t>
            </a:r>
            <a:endParaRPr lang="de-DE" sz="1800" dirty="0"/>
          </a:p>
          <a:p>
            <a:pPr marL="633413" indent="-633413">
              <a:buNone/>
            </a:pPr>
            <a:r>
              <a:rPr lang="pt-BR" sz="1800" dirty="0" smtClean="0"/>
              <a:t>      </a:t>
            </a:r>
            <a:r>
              <a:rPr lang="pt-BR" sz="1800" dirty="0" smtClean="0">
                <a:sym typeface="Wingdings" panose="05000000000000000000" pitchFamily="2" charset="2"/>
              </a:rPr>
              <a:t> </a:t>
            </a:r>
            <a:r>
              <a:rPr lang="pt-BR" sz="1800" dirty="0" smtClean="0"/>
              <a:t>A análise do </a:t>
            </a:r>
            <a:r>
              <a:rPr lang="pt-BR" sz="1800" dirty="0"/>
              <a:t>conhecimento </a:t>
            </a:r>
            <a:r>
              <a:rPr lang="pt-BR" sz="1800" dirty="0" smtClean="0"/>
              <a:t>objetiva para </a:t>
            </a:r>
            <a:r>
              <a:rPr lang="pt-BR" sz="1800" dirty="0"/>
              <a:t>um processo de tomada de decisão bem informada para o desenvolvimento das estratégias</a:t>
            </a:r>
            <a:endParaRPr lang="de-DE" sz="1800" dirty="0"/>
          </a:p>
          <a:p>
            <a:r>
              <a:rPr lang="pt-BR" sz="1800" dirty="0"/>
              <a:t>Os participantes trabalhando para a mesma base de conhecimento são mais prováveis para desenvolver as estratégias coesas, enfrentando os problemas efetivamente.</a:t>
            </a:r>
            <a:endParaRPr lang="de-DE" sz="1800" dirty="0"/>
          </a:p>
          <a:p>
            <a:r>
              <a:rPr lang="pt-BR" sz="1800" dirty="0"/>
              <a:t>No processo de agregação do conhecimento pode gerar o aumento conhecimento dos participantes.</a:t>
            </a:r>
            <a:endParaRPr lang="de-DE" sz="1800" dirty="0"/>
          </a:p>
          <a:p>
            <a:r>
              <a:rPr lang="pt-BR" sz="1800" dirty="0"/>
              <a:t>Quando todos os conhecimentos disponíveis têm sido coletados e analisados: possivelmente para identificar déficit de conhecimento.</a:t>
            </a:r>
            <a:endParaRPr lang="de-DE" sz="1800" dirty="0"/>
          </a:p>
          <a:p>
            <a:r>
              <a:rPr lang="pt-BR" sz="1800" dirty="0"/>
              <a:t>Os projetos os quais trabalham fora de suposições falsas ou premissas podem ser evitados (tempo e recursos financeiros conservados)</a:t>
            </a:r>
            <a:endParaRPr lang="de-DE" sz="1800" dirty="0"/>
          </a:p>
          <a:p>
            <a:r>
              <a:rPr lang="pt-BR" sz="1800" dirty="0"/>
              <a:t>A fraqueza institucional que evita um aumento de conhecimento </a:t>
            </a:r>
            <a:r>
              <a:rPr lang="pt-BR" sz="1800" dirty="0" smtClean="0"/>
              <a:t>pode </a:t>
            </a:r>
            <a:r>
              <a:rPr lang="pt-BR" sz="1800" dirty="0"/>
              <a:t>ser </a:t>
            </a:r>
            <a:r>
              <a:rPr lang="pt-BR" sz="1800" dirty="0" smtClean="0"/>
              <a:t>destacado.</a:t>
            </a:r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92328" y="6515100"/>
            <a:ext cx="6851671" cy="342900"/>
          </a:xfrm>
        </p:spPr>
        <p:txBody>
          <a:bodyPr/>
          <a:lstStyle/>
          <a:p>
            <a:r>
              <a:rPr lang="en-US" dirty="0"/>
              <a:t>14. </a:t>
            </a:r>
            <a:r>
              <a:rPr lang="pt-BR" dirty="0"/>
              <a:t>A análise do conhecimento e gerenciabilidade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8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3C966EA-64EE-4D6A-AA26-53BE2B2CEA4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77D5536-DF33-46D5-A810-6669CEB39E1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1831</Words>
  <Application>Microsoft Office PowerPoint</Application>
  <PresentationFormat>Apresentação na tela (4:3)</PresentationFormat>
  <Paragraphs>177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Larissa-Design</vt:lpstr>
      <vt:lpstr>Análise do conhecimento e gerenciabilidade dos estresses, ameaças e fatores contribuintes </vt:lpstr>
      <vt:lpstr>Créditos e condições de uso </vt:lpstr>
      <vt:lpstr>Apresentação do PowerPoint</vt:lpstr>
      <vt:lpstr>Objetivos de aprendizado</vt:lpstr>
      <vt:lpstr>Sumário </vt:lpstr>
      <vt:lpstr>O que é uma análise de conhecimento?</vt:lpstr>
      <vt:lpstr>O que é uma análise de gerenciabilidade?</vt:lpstr>
      <vt:lpstr>O que é uma análise de gerenciabilidade?</vt:lpstr>
      <vt:lpstr>Por que deveríamos analisar o conhecimento?</vt:lpstr>
      <vt:lpstr>Por que deveríamos analisar a gerenciabilidade?</vt:lpstr>
      <vt:lpstr>Por que deveríamos analisar a gerenciabilidade?</vt:lpstr>
      <vt:lpstr>Como podemos analisar o conhecimento?</vt:lpstr>
      <vt:lpstr>Como podemos analisar a gerenciabilidade?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162</cp:revision>
  <dcterms:created xsi:type="dcterms:W3CDTF">2014-11-12T07:15:06Z</dcterms:created>
  <dcterms:modified xsi:type="dcterms:W3CDTF">2015-05-25T21:49:23Z</dcterms:modified>
</cp:coreProperties>
</file>