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11"/>
  </p:notesMasterIdLst>
  <p:sldIdLst>
    <p:sldId id="256" r:id="rId2"/>
    <p:sldId id="268" r:id="rId3"/>
    <p:sldId id="266" r:id="rId4"/>
    <p:sldId id="269" r:id="rId5"/>
    <p:sldId id="257" r:id="rId6"/>
    <p:sldId id="262" r:id="rId7"/>
    <p:sldId id="261" r:id="rId8"/>
    <p:sldId id="264" r:id="rId9"/>
    <p:sldId id="259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6AADD-2C1E-4FAD-B76E-7AFB8C8D514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7F35EDF2-5365-4B0D-A3D1-6A692C7CD838}">
      <dgm:prSet custT="1"/>
      <dgm:spPr/>
      <dgm:t>
        <a:bodyPr/>
        <a:lstStyle/>
        <a:p>
          <a:pPr algn="just" rtl="0"/>
          <a:r>
            <a:rPr lang="pt-BR" sz="2000" dirty="0" smtClean="0"/>
            <a:t>Os participantes têm uma compreensão clara da análise do uso espacial e definição de prioridades e são hábeis para explicar os seus valores adicionais que resultam no mapeamento geográfico dos relacionamentos das metas de conservação da biodiversidade, ameaças e fatores contribuintes, tão bom quanto os grupos de interesse, indicando possíveis conflitos e sinergias, informando a definição de prioridades do desenvolvimento das estratégias futuras. </a:t>
          </a:r>
          <a:endParaRPr lang="en-US" sz="2000" dirty="0"/>
        </a:p>
      </dgm:t>
    </dgm:pt>
    <dgm:pt modelId="{1B6DBF64-43DA-4AA6-AE41-122AB33F2724}" type="parTrans" cxnId="{BB34337F-1C27-4258-80C4-19CC6136965E}">
      <dgm:prSet/>
      <dgm:spPr/>
      <dgm:t>
        <a:bodyPr/>
        <a:lstStyle/>
        <a:p>
          <a:pPr algn="just"/>
          <a:endParaRPr lang="en-GB" sz="2000"/>
        </a:p>
      </dgm:t>
    </dgm:pt>
    <dgm:pt modelId="{0DE87F70-53DD-4266-A1C1-D7D1F21B7239}" type="sibTrans" cxnId="{BB34337F-1C27-4258-80C4-19CC6136965E}">
      <dgm:prSet/>
      <dgm:spPr/>
      <dgm:t>
        <a:bodyPr/>
        <a:lstStyle/>
        <a:p>
          <a:pPr algn="just"/>
          <a:endParaRPr lang="en-GB" sz="2000"/>
        </a:p>
      </dgm:t>
    </dgm:pt>
    <dgm:pt modelId="{CE4E2E23-5834-4DC2-B79D-8ED067DFF76A}">
      <dgm:prSet custT="1"/>
      <dgm:spPr/>
      <dgm:t>
        <a:bodyPr/>
        <a:lstStyle/>
        <a:p>
          <a:pPr algn="just" rtl="0"/>
          <a:r>
            <a:rPr lang="pt-BR" sz="2000" dirty="0" smtClean="0"/>
            <a:t>Portanto, os participantes são aptos para facilitar os processos de compreensão e mapeamento dos relacionamentos geográficos entre os objetos de biodiversidade e as várias ameaças com seus fatores contribuintes. </a:t>
          </a:r>
          <a:endParaRPr lang="en-US" sz="2000" dirty="0"/>
        </a:p>
      </dgm:t>
    </dgm:pt>
    <dgm:pt modelId="{899AFCE0-3721-427D-9010-A46E29F1EBF9}" type="parTrans" cxnId="{D0FA77B2-B8E5-4250-A3B1-51DDC5CF248F}">
      <dgm:prSet/>
      <dgm:spPr/>
      <dgm:t>
        <a:bodyPr/>
        <a:lstStyle/>
        <a:p>
          <a:pPr algn="just"/>
          <a:endParaRPr lang="en-GB" sz="2000"/>
        </a:p>
      </dgm:t>
    </dgm:pt>
    <dgm:pt modelId="{1BEEB8CD-32A6-4548-BD1E-83D938E3C6CE}" type="sibTrans" cxnId="{D0FA77B2-B8E5-4250-A3B1-51DDC5CF248F}">
      <dgm:prSet/>
      <dgm:spPr/>
      <dgm:t>
        <a:bodyPr/>
        <a:lstStyle/>
        <a:p>
          <a:pPr algn="just"/>
          <a:endParaRPr lang="en-GB" sz="2000"/>
        </a:p>
      </dgm:t>
    </dgm:pt>
    <dgm:pt modelId="{0F386C50-9C6C-48F1-9BD4-2D7F0046895B}">
      <dgm:prSet custT="1"/>
      <dgm:spPr/>
      <dgm:t>
        <a:bodyPr/>
        <a:lstStyle/>
        <a:p>
          <a:pPr algn="just" rtl="0"/>
          <a:r>
            <a:rPr lang="pt-BR" sz="2000" dirty="0" smtClean="0"/>
            <a:t>Eles são aptos para guiar um processo de revisão do escopo de manejo e para moderar as percepções valiosas nas questões relacionadas às espacialidades, os quais precisarão ser  endereçadas para o próximo passo da formulação de estratégias.</a:t>
          </a:r>
          <a:endParaRPr lang="en-US" sz="2000" dirty="0"/>
        </a:p>
      </dgm:t>
    </dgm:pt>
    <dgm:pt modelId="{CC619949-EA82-4BA0-A067-27BF5084316E}" type="parTrans" cxnId="{1D4CED93-D374-42DE-8171-6FC4FD071B84}">
      <dgm:prSet/>
      <dgm:spPr/>
      <dgm:t>
        <a:bodyPr/>
        <a:lstStyle/>
        <a:p>
          <a:pPr algn="just"/>
          <a:endParaRPr lang="en-GB" sz="2000"/>
        </a:p>
      </dgm:t>
    </dgm:pt>
    <dgm:pt modelId="{73757428-6CA2-43F8-993F-077785AB5979}" type="sibTrans" cxnId="{1D4CED93-D374-42DE-8171-6FC4FD071B84}">
      <dgm:prSet/>
      <dgm:spPr/>
      <dgm:t>
        <a:bodyPr/>
        <a:lstStyle/>
        <a:p>
          <a:pPr algn="just"/>
          <a:endParaRPr lang="en-GB" sz="2000"/>
        </a:p>
      </dgm:t>
    </dgm:pt>
    <dgm:pt modelId="{4EACA04F-CAF6-4AD6-8C48-1A77110624A7}" type="pres">
      <dgm:prSet presAssocID="{E256AADD-2C1E-4FAD-B76E-7AFB8C8D51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8723DBF-AD96-4A40-BBE8-1EC1AF1E4872}" type="pres">
      <dgm:prSet presAssocID="{7F35EDF2-5365-4B0D-A3D1-6A692C7CD838}" presName="parentText" presStyleLbl="node1" presStyleIdx="0" presStyleCnt="3" custScaleY="11914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51AE939-EA1F-4B0A-861C-7C8DE42D8F92}" type="pres">
      <dgm:prSet presAssocID="{0DE87F70-53DD-4266-A1C1-D7D1F21B7239}" presName="spacer" presStyleCnt="0"/>
      <dgm:spPr/>
    </dgm:pt>
    <dgm:pt modelId="{BB867E48-9696-41CD-953B-E4EECB36E0FC}" type="pres">
      <dgm:prSet presAssocID="{CE4E2E23-5834-4DC2-B79D-8ED067DFF76A}" presName="parentText" presStyleLbl="node1" presStyleIdx="1" presStyleCnt="3" custScaleY="90909" custLinFactY="21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3A2AB-9038-4243-836B-D937262CD39B}" type="pres">
      <dgm:prSet presAssocID="{1BEEB8CD-32A6-4548-BD1E-83D938E3C6CE}" presName="spacer" presStyleCnt="0"/>
      <dgm:spPr/>
    </dgm:pt>
    <dgm:pt modelId="{318457ED-E979-4A51-90A6-F8982E856D30}" type="pres">
      <dgm:prSet presAssocID="{0F386C50-9C6C-48F1-9BD4-2D7F0046895B}" presName="parentText" presStyleLbl="node1" presStyleIdx="2" presStyleCnt="3" custScaleY="86482" custLinFactY="9566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259BCE6-BC2C-4872-A843-AB6D0C32BD97}" type="presOf" srcId="{7F35EDF2-5365-4B0D-A3D1-6A692C7CD838}" destId="{A8723DBF-AD96-4A40-BBE8-1EC1AF1E4872}" srcOrd="0" destOrd="0" presId="urn:microsoft.com/office/officeart/2005/8/layout/vList2"/>
    <dgm:cxn modelId="{D3537287-951C-48B5-B356-4F9899455834}" type="presOf" srcId="{E256AADD-2C1E-4FAD-B76E-7AFB8C8D514C}" destId="{4EACA04F-CAF6-4AD6-8C48-1A77110624A7}" srcOrd="0" destOrd="0" presId="urn:microsoft.com/office/officeart/2005/8/layout/vList2"/>
    <dgm:cxn modelId="{D9F86649-E371-4E75-A010-840C025229EA}" type="presOf" srcId="{0F386C50-9C6C-48F1-9BD4-2D7F0046895B}" destId="{318457ED-E979-4A51-90A6-F8982E856D30}" srcOrd="0" destOrd="0" presId="urn:microsoft.com/office/officeart/2005/8/layout/vList2"/>
    <dgm:cxn modelId="{BB34337F-1C27-4258-80C4-19CC6136965E}" srcId="{E256AADD-2C1E-4FAD-B76E-7AFB8C8D514C}" destId="{7F35EDF2-5365-4B0D-A3D1-6A692C7CD838}" srcOrd="0" destOrd="0" parTransId="{1B6DBF64-43DA-4AA6-AE41-122AB33F2724}" sibTransId="{0DE87F70-53DD-4266-A1C1-D7D1F21B7239}"/>
    <dgm:cxn modelId="{D0FA77B2-B8E5-4250-A3B1-51DDC5CF248F}" srcId="{E256AADD-2C1E-4FAD-B76E-7AFB8C8D514C}" destId="{CE4E2E23-5834-4DC2-B79D-8ED067DFF76A}" srcOrd="1" destOrd="0" parTransId="{899AFCE0-3721-427D-9010-A46E29F1EBF9}" sibTransId="{1BEEB8CD-32A6-4548-BD1E-83D938E3C6CE}"/>
    <dgm:cxn modelId="{1D4CED93-D374-42DE-8171-6FC4FD071B84}" srcId="{E256AADD-2C1E-4FAD-B76E-7AFB8C8D514C}" destId="{0F386C50-9C6C-48F1-9BD4-2D7F0046895B}" srcOrd="2" destOrd="0" parTransId="{CC619949-EA82-4BA0-A067-27BF5084316E}" sibTransId="{73757428-6CA2-43F8-993F-077785AB5979}"/>
    <dgm:cxn modelId="{D9CDA727-DCB5-46A6-886A-163378E7AE23}" type="presOf" srcId="{CE4E2E23-5834-4DC2-B79D-8ED067DFF76A}" destId="{BB867E48-9696-41CD-953B-E4EECB36E0FC}" srcOrd="0" destOrd="0" presId="urn:microsoft.com/office/officeart/2005/8/layout/vList2"/>
    <dgm:cxn modelId="{04E37724-50A7-4E90-A998-339EA3686704}" type="presParOf" srcId="{4EACA04F-CAF6-4AD6-8C48-1A77110624A7}" destId="{A8723DBF-AD96-4A40-BBE8-1EC1AF1E4872}" srcOrd="0" destOrd="0" presId="urn:microsoft.com/office/officeart/2005/8/layout/vList2"/>
    <dgm:cxn modelId="{B548849F-B54A-489E-8A67-10CE41BF37EC}" type="presParOf" srcId="{4EACA04F-CAF6-4AD6-8C48-1A77110624A7}" destId="{B51AE939-EA1F-4B0A-861C-7C8DE42D8F92}" srcOrd="1" destOrd="0" presId="urn:microsoft.com/office/officeart/2005/8/layout/vList2"/>
    <dgm:cxn modelId="{39D1C4BB-1823-4305-A39B-79D1C6037A7C}" type="presParOf" srcId="{4EACA04F-CAF6-4AD6-8C48-1A77110624A7}" destId="{BB867E48-9696-41CD-953B-E4EECB36E0FC}" srcOrd="2" destOrd="0" presId="urn:microsoft.com/office/officeart/2005/8/layout/vList2"/>
    <dgm:cxn modelId="{A0F6370A-0557-40EF-8813-5B6FFEB7D06A}" type="presParOf" srcId="{4EACA04F-CAF6-4AD6-8C48-1A77110624A7}" destId="{A5F3A2AB-9038-4243-836B-D937262CD39B}" srcOrd="3" destOrd="0" presId="urn:microsoft.com/office/officeart/2005/8/layout/vList2"/>
    <dgm:cxn modelId="{F28CEBF6-4AE2-40A4-B70A-7AA53FAC86D4}" type="presParOf" srcId="{4EACA04F-CAF6-4AD6-8C48-1A77110624A7}" destId="{318457ED-E979-4A51-90A6-F8982E856D3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23DBF-AD96-4A40-BBE8-1EC1AF1E4872}">
      <dsp:nvSpPr>
        <dsp:cNvPr id="0" name=""/>
        <dsp:cNvSpPr/>
      </dsp:nvSpPr>
      <dsp:spPr>
        <a:xfrm>
          <a:off x="0" y="1943"/>
          <a:ext cx="8003230" cy="20171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têm uma compreensão clara da análise do uso espacial e definição de prioridades e são hábeis para explicar os seus valores adicionais que resultam no mapeamento geográfico dos relacionamentos das metas de conservação da biodiversidade, ameaças e fatores contribuintes, tão bom quanto os grupos de interesse, indicando possíveis conflitos e sinergias, informando a definição de prioridades do desenvolvimento das estratégias futuras. </a:t>
          </a:r>
          <a:endParaRPr lang="en-US" sz="2000" kern="1200" dirty="0"/>
        </a:p>
      </dsp:txBody>
      <dsp:txXfrm>
        <a:off x="98467" y="100410"/>
        <a:ext cx="7806296" cy="1820175"/>
      </dsp:txXfrm>
    </dsp:sp>
    <dsp:sp modelId="{BB867E48-9696-41CD-953B-E4EECB36E0FC}">
      <dsp:nvSpPr>
        <dsp:cNvPr id="0" name=""/>
        <dsp:cNvSpPr/>
      </dsp:nvSpPr>
      <dsp:spPr>
        <a:xfrm>
          <a:off x="0" y="2039074"/>
          <a:ext cx="8003230" cy="1539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Portanto, os participantes são aptos para facilitar os processos de compreensão e mapeamento dos relacionamentos geográficos entre os objetos de biodiversidade e as várias ameaças com seus fatores contribuintes. </a:t>
          </a:r>
          <a:endParaRPr lang="en-US" sz="2000" kern="1200" dirty="0"/>
        </a:p>
      </dsp:txBody>
      <dsp:txXfrm>
        <a:off x="75131" y="2114205"/>
        <a:ext cx="7852968" cy="1388803"/>
      </dsp:txXfrm>
    </dsp:sp>
    <dsp:sp modelId="{318457ED-E979-4A51-90A6-F8982E856D30}">
      <dsp:nvSpPr>
        <dsp:cNvPr id="0" name=""/>
        <dsp:cNvSpPr/>
      </dsp:nvSpPr>
      <dsp:spPr>
        <a:xfrm>
          <a:off x="0" y="3576442"/>
          <a:ext cx="8003230" cy="14641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Eles são aptos para guiar um processo de revisão do escopo de manejo e para moderar as percepções valiosas nas questões relacionadas às espacialidades, os quais precisarão ser  endereçadas para o próximo passo da formulação de estratégias.</a:t>
          </a:r>
          <a:endParaRPr lang="en-US" sz="2000" kern="1200" dirty="0"/>
        </a:p>
      </dsp:txBody>
      <dsp:txXfrm>
        <a:off x="71472" y="3647914"/>
        <a:ext cx="7860286" cy="1321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F9EC-38A4-4EC3-85C8-9A9D5CC5A87D}" type="datetimeFigureOut">
              <a:rPr lang="de-DE" smtClean="0"/>
              <a:t>25.05.2015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C0F81-5825-4862-9592-D7D65EDBBC8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9979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C0F81-5825-4862-9592-D7D65EDBBC8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593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27B27-19F4-4D0F-8FB5-6942C5E7B4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65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9. Spatial analysis and priority setting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9. Spatial analysis and priority setting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052736"/>
            <a:ext cx="9144000" cy="936104"/>
          </a:xfrm>
        </p:spPr>
        <p:txBody>
          <a:bodyPr>
            <a:normAutofit/>
          </a:bodyPr>
          <a:lstStyle/>
          <a:p>
            <a:r>
              <a:rPr lang="pt-BR" dirty="0"/>
              <a:t>Análise espacial e definição de prioridades</a:t>
            </a:r>
            <a:endParaRPr lang="de-DE" dirty="0"/>
          </a:p>
        </p:txBody>
      </p:sp>
      <p:pic>
        <p:nvPicPr>
          <p:cNvPr id="1026" name="Picture 2" descr="F:\Fotos_MARISCO Workshops + EDA\Georgien\Von Tina\WS 1\IMG_65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4451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123728" y="501317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  <p:sp>
        <p:nvSpPr>
          <p:cNvPr id="7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9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409177" y="4005063"/>
            <a:ext cx="1152000" cy="3618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332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 aprendizado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833017"/>
              </p:ext>
            </p:extLst>
          </p:nvPr>
        </p:nvGraphicFramePr>
        <p:xfrm>
          <a:off x="539554" y="1412776"/>
          <a:ext cx="800323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441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7" cy="442535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significa a condução de uma análise espacial e definição de prioridades?</a:t>
            </a:r>
            <a:endParaRPr lang="de-DE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pt-BR" b="1" dirty="0"/>
              <a:t>Por que</a:t>
            </a:r>
            <a:r>
              <a:rPr lang="pt-BR" dirty="0"/>
              <a:t> a condução de uma análise espacial e definição de prioridades?</a:t>
            </a:r>
            <a:endParaRPr lang="de-DE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pt-BR" b="1" dirty="0"/>
              <a:t>Como</a:t>
            </a:r>
            <a:r>
              <a:rPr lang="pt-BR" dirty="0"/>
              <a:t> uma análise espacial e definição de prioridades são conduzidas?</a:t>
            </a:r>
            <a:endParaRPr lang="de-DE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pt-BR" b="1" dirty="0" smtClean="0"/>
              <a:t>Dicas </a:t>
            </a:r>
            <a:r>
              <a:rPr lang="pt-BR" b="1" dirty="0"/>
              <a:t>Práticas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320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128791" cy="1074738"/>
          </a:xfrm>
        </p:spPr>
        <p:txBody>
          <a:bodyPr/>
          <a:lstStyle/>
          <a:p>
            <a:pPr marL="0" indent="0"/>
            <a:r>
              <a:rPr lang="pt-BR" sz="3200" dirty="0"/>
              <a:t>O que significa a condução de uma análise espacial e definição de prioridades?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305001" y="1772816"/>
            <a:ext cx="7427167" cy="4525963"/>
          </a:xfrm>
        </p:spPr>
        <p:txBody>
          <a:bodyPr anchor="t"/>
          <a:lstStyle/>
          <a:p>
            <a:r>
              <a:rPr lang="pt-BR" dirty="0"/>
              <a:t>Comparação e estabelecimento de relacionamentos entre a </a:t>
            </a:r>
            <a:r>
              <a:rPr lang="pt-BR" dirty="0" err="1" smtClean="0"/>
              <a:t>conceitualização</a:t>
            </a:r>
            <a:r>
              <a:rPr lang="pt-BR" dirty="0" smtClean="0"/>
              <a:t> </a:t>
            </a:r>
            <a:r>
              <a:rPr lang="pt-BR" dirty="0"/>
              <a:t>teórica dos objetos de biodiversidade, estresses, ameaças, fatores contribuintes etc. e suas distribuições geográficas com a ajuda dos mapas.</a:t>
            </a:r>
            <a:endParaRPr lang="de-DE" dirty="0"/>
          </a:p>
          <a:p>
            <a:r>
              <a:rPr lang="pt-BR" dirty="0"/>
              <a:t>Percepções nas questões relacionadas espacialmente.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2050" name="Picture 2" descr="F:\Fotos_MARISCO Workshops + EDA\Georgien\von Christoph\4-5 Tag_Georgien_Workshop\Georgien_Marisco-Workshop_day 2-3_cn_051214_047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02" b="89150" l="4128" r="97668">
                        <a14:foregroundMark x1="7813" y1="21805" x2="7090" y2="81812"/>
                        <a14:foregroundMark x1="95009" y1="36728" x2="95009" y2="36728"/>
                        <a14:foregroundMark x1="83559" y1="29178" x2="85704" y2="32549"/>
                        <a14:foregroundMark x1="86147" y1="24228" x2="95802" y2="24052"/>
                        <a14:foregroundMark x1="85938" y1="22156" x2="96035" y2="22612"/>
                        <a14:foregroundMark x1="96315" y1="22928" x2="96385" y2="32584"/>
                        <a14:foregroundMark x1="96409" y1="34937" x2="95709" y2="78371"/>
                        <a14:foregroundMark x1="96502" y1="69066" x2="96152" y2="86025"/>
                        <a14:foregroundMark x1="96502" y1="22928" x2="97668" y2="23174"/>
                        <a14:foregroundMark x1="96432" y1="24965" x2="97575" y2="29003"/>
                        <a14:foregroundMark x1="91838" y1="28897" x2="89855" y2="76194"/>
                        <a14:foregroundMark x1="94729" y1="27037" x2="94310" y2="70365"/>
                        <a14:foregroundMark x1="63223" y1="23174" x2="63223" y2="23174"/>
                        <a14:foregroundMark x1="48041" y1="75246" x2="51889" y2="85779"/>
                        <a14:foregroundMark x1="62868" y1="22461" x2="62868" y2="72961"/>
                        <a14:foregroundMark x1="6173" y1="82403" x2="31434" y2="84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" t="15472" r="2393" b="13570"/>
          <a:stretch/>
        </p:blipFill>
        <p:spPr bwMode="auto">
          <a:xfrm rot="21434732">
            <a:off x="1378871" y="3740916"/>
            <a:ext cx="4040439" cy="206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Fotos_MARISCO Workshops + EDA\Georgien\von Christoph\4-5 Tag_Georgien_Workshop\Georgien_Marisco-Workshop_day 2-3_cn_051214_01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t="4110" r="3112"/>
          <a:stretch/>
        </p:blipFill>
        <p:spPr bwMode="auto">
          <a:xfrm>
            <a:off x="5868144" y="3717032"/>
            <a:ext cx="3120643" cy="217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1475656" y="589956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24" name="Textfeld 23"/>
          <p:cNvSpPr txBox="1"/>
          <p:nvPr/>
        </p:nvSpPr>
        <p:spPr>
          <a:xfrm>
            <a:off x="5876484" y="587832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5" name="Pfeil nach rechts 4"/>
          <p:cNvSpPr/>
          <p:nvPr/>
        </p:nvSpPr>
        <p:spPr>
          <a:xfrm>
            <a:off x="5508104" y="4772291"/>
            <a:ext cx="288032" cy="1688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Fotos_MARISCO Workshops + EDA\Georgien ('14 &amp; '15)\von Christoph\4-5 Tag_Georgien_Workshop\Georgien_Marisco-Workshop_day 2-3_cn_051214_01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1635" r="9139" b="4227"/>
          <a:stretch/>
        </p:blipFill>
        <p:spPr bwMode="auto">
          <a:xfrm rot="16200000">
            <a:off x="5013939" y="2194973"/>
            <a:ext cx="4319903" cy="31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sz="3200" dirty="0"/>
              <a:t>Por que a condução de uma análise espacial e definição de prioridades?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1" y="1600200"/>
            <a:ext cx="4248472" cy="4816841"/>
          </a:xfrm>
        </p:spPr>
        <p:txBody>
          <a:bodyPr anchor="t"/>
          <a:lstStyle/>
          <a:p>
            <a:r>
              <a:rPr lang="pt-BR" dirty="0"/>
              <a:t>Em vez de um modelo conceitual teórico e </a:t>
            </a:r>
            <a:r>
              <a:rPr lang="pt-BR" dirty="0" smtClean="0"/>
              <a:t>prático, </a:t>
            </a:r>
            <a:r>
              <a:rPr lang="pt-BR" dirty="0"/>
              <a:t>“traduzido” nas visualizações tangíveis no mapa.</a:t>
            </a:r>
            <a:endParaRPr lang="de-DE" dirty="0"/>
          </a:p>
          <a:p>
            <a:r>
              <a:rPr lang="pt-BR" dirty="0"/>
              <a:t>A compreensão geográfica de um relacionamento entre os objetos de biodiversidade e várias ameaças com seus fatores contribuintes, e os quais os objetos de biodiversidade concretos são significativos e afetados.  </a:t>
            </a:r>
            <a:endParaRPr lang="de-DE" dirty="0"/>
          </a:p>
          <a:p>
            <a:r>
              <a:rPr lang="pt-BR" dirty="0"/>
              <a:t>Identificação das concentrações espaciais e áreas de foco.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5580112" y="5948703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5" name="Ellipse 4"/>
          <p:cNvSpPr/>
          <p:nvPr/>
        </p:nvSpPr>
        <p:spPr>
          <a:xfrm rot="1771840">
            <a:off x="6358473" y="2640848"/>
            <a:ext cx="712140" cy="4241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Gerade Verbindung mit Pfeil 10"/>
          <p:cNvCxnSpPr>
            <a:endCxn id="5" idx="4"/>
          </p:cNvCxnSpPr>
          <p:nvPr/>
        </p:nvCxnSpPr>
        <p:spPr>
          <a:xfrm flipV="1">
            <a:off x="5364088" y="3037474"/>
            <a:ext cx="1245919" cy="25418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2843808" y="5579372"/>
            <a:ext cx="266429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dirty="0"/>
              <a:t>Interessante!</a:t>
            </a:r>
          </a:p>
          <a:p>
            <a:pPr algn="just"/>
            <a:r>
              <a:rPr lang="pt-BR" sz="1600" dirty="0"/>
              <a:t>Já oferece uma suposição sobre a distribuição espacial</a:t>
            </a:r>
            <a:endParaRPr lang="en-GB" sz="1600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28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88970" cy="1213892"/>
          </a:xfrm>
        </p:spPr>
        <p:txBody>
          <a:bodyPr/>
          <a:lstStyle/>
          <a:p>
            <a:pPr marL="0" indent="0"/>
            <a:r>
              <a:rPr lang="pt-BR" sz="3200" dirty="0"/>
              <a:t>Como uma análise espacial e definição de prioridades são conduzidas?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76864" cy="1900808"/>
          </a:xfrm>
        </p:spPr>
        <p:txBody>
          <a:bodyPr>
            <a:noAutofit/>
          </a:bodyPr>
          <a:lstStyle/>
          <a:p>
            <a:r>
              <a:rPr lang="pt-BR" sz="1800" dirty="0"/>
              <a:t>Os participantes são confrontados com duas disposições visuais de suas análises:</a:t>
            </a:r>
            <a:endParaRPr lang="de-DE" sz="1800" dirty="0"/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/>
              <a:t>Mapas Geográficos (</a:t>
            </a:r>
            <a:r>
              <a:rPr lang="pt-BR" sz="1800" dirty="0" smtClean="0"/>
              <a:t>escopo)</a:t>
            </a:r>
          </a:p>
          <a:p>
            <a:pPr lvl="1" algn="just">
              <a:buFont typeface="Courier New" pitchFamily="49" charset="0"/>
              <a:buChar char="o"/>
            </a:pPr>
            <a:r>
              <a:rPr lang="pt-BR" sz="1800" dirty="0" smtClean="0"/>
              <a:t>Mapas </a:t>
            </a:r>
            <a:r>
              <a:rPr lang="pt-BR" sz="1800" dirty="0"/>
              <a:t>conceituais interativos que estão também em progresso</a:t>
            </a:r>
            <a:endParaRPr lang="de-DE" sz="1800" dirty="0"/>
          </a:p>
          <a:p>
            <a:r>
              <a:rPr lang="pt-BR" sz="1800" dirty="0"/>
              <a:t>Reconstruir os relacionamentos geográficos entre os objetos de conservação (originalmente nos mapas) e as ameaças com seus fatores contribuintes</a:t>
            </a:r>
            <a:endParaRPr lang="de-DE" sz="1800" dirty="0"/>
          </a:p>
          <a:p>
            <a:pPr algn="just">
              <a:buFont typeface="Courier New" pitchFamily="49" charset="0"/>
              <a:buChar char="o"/>
            </a:pPr>
            <a:endParaRPr lang="en-GB" sz="1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043608" y="3645024"/>
            <a:ext cx="4861728" cy="28083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indent="-271463">
              <a:buClrTx/>
              <a:buSzPct val="100000"/>
              <a:buNone/>
            </a:pPr>
            <a:r>
              <a:rPr lang="en-GB" sz="1800" dirty="0" smtClean="0">
                <a:solidFill>
                  <a:schemeClr val="tx1"/>
                </a:solidFill>
              </a:rPr>
              <a:t>→</a:t>
            </a:r>
            <a:r>
              <a:rPr lang="en-GB" sz="1800" dirty="0" err="1" smtClean="0">
                <a:solidFill>
                  <a:schemeClr val="tx1"/>
                </a:solidFill>
              </a:rPr>
              <a:t>En</a:t>
            </a:r>
            <a:r>
              <a:rPr lang="pt-BR" sz="1800" dirty="0" err="1" smtClean="0">
                <a:solidFill>
                  <a:schemeClr val="tx1"/>
                </a:solidFill>
              </a:rPr>
              <a:t>umere</a:t>
            </a:r>
            <a:r>
              <a:rPr lang="pt-BR" sz="1800" dirty="0" smtClean="0">
                <a:solidFill>
                  <a:schemeClr val="tx1"/>
                </a:solidFill>
              </a:rPr>
              <a:t> </a:t>
            </a:r>
            <a:r>
              <a:rPr lang="pt-BR" sz="1800" dirty="0">
                <a:solidFill>
                  <a:schemeClr val="tx1"/>
                </a:solidFill>
              </a:rPr>
              <a:t>as ameaças e os fatores contribuintes chave e cole-os no mapa com adesivos circulares</a:t>
            </a:r>
            <a:endParaRPr lang="de-DE" sz="1800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Observe padrões e acumulação de adesivos</a:t>
            </a:r>
            <a:endParaRPr lang="de-DE" sz="1800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chemeClr val="tx1"/>
                </a:solidFill>
              </a:rPr>
              <a:t>Novas relações e prioridades podem ser identificadas</a:t>
            </a:r>
            <a:endParaRPr lang="de-DE" sz="1800" dirty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t-BR" sz="1800" dirty="0" smtClean="0">
                <a:solidFill>
                  <a:schemeClr val="tx1"/>
                </a:solidFill>
              </a:rPr>
              <a:t>Mapas </a:t>
            </a:r>
            <a:r>
              <a:rPr lang="pt-BR" sz="1800" dirty="0">
                <a:solidFill>
                  <a:schemeClr val="tx1"/>
                </a:solidFill>
              </a:rPr>
              <a:t>GIS detalhados poderiam ser gerados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868144" y="5885735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</a:t>
            </a:r>
            <a:r>
              <a:rPr lang="en-GB" sz="800" dirty="0" err="1" smtClean="0"/>
              <a:t>Christoph</a:t>
            </a:r>
            <a:r>
              <a:rPr lang="en-GB" sz="800" dirty="0" smtClean="0"/>
              <a:t> </a:t>
            </a:r>
            <a:r>
              <a:rPr lang="en-GB" sz="800" dirty="0" err="1" smtClean="0"/>
              <a:t>Nowicki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pic>
        <p:nvPicPr>
          <p:cNvPr id="1026" name="Picture 2" descr="F:\Fotos_MARISCO Workshops + EDA\Georgien ('14 &amp; '15)\von Christoph\4-5 Tag_Georgien_Workshop\Georgien_Marisco-Workshop_day 2-3_cn_051214_01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337" y="3797692"/>
            <a:ext cx="3131160" cy="20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426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dirty="0" smtClean="0"/>
              <a:t>Dicas </a:t>
            </a:r>
            <a:r>
              <a:rPr lang="pt-BR" dirty="0"/>
              <a:t>Práticas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apropriado e factível: é recomendável filmar contribuições e testemunhos dos participantes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possibilita o mapeamento em um tempo mais longo</a:t>
            </a:r>
            <a:endParaRPr lang="de-DE" dirty="0"/>
          </a:p>
          <a:p>
            <a:r>
              <a:rPr lang="pt-BR" dirty="0" smtClean="0"/>
              <a:t>O oferecimento de </a:t>
            </a:r>
            <a:r>
              <a:rPr lang="pt-BR" dirty="0"/>
              <a:t>muito tempo aos participantes e muitos adesivos </a:t>
            </a:r>
            <a:r>
              <a:rPr lang="pt-BR" dirty="0" smtClean="0"/>
              <a:t>pode </a:t>
            </a:r>
            <a:r>
              <a:rPr lang="pt-BR" dirty="0"/>
              <a:t>liderar </a:t>
            </a:r>
            <a:r>
              <a:rPr lang="pt-BR" dirty="0" smtClean="0"/>
              <a:t>em </a:t>
            </a:r>
            <a:r>
              <a:rPr lang="pt-BR" dirty="0"/>
              <a:t>uma boa representação das concentrações de ameaças, mas </a:t>
            </a:r>
            <a:r>
              <a:rPr lang="pt-BR" dirty="0" smtClean="0"/>
              <a:t>pode </a:t>
            </a:r>
            <a:r>
              <a:rPr lang="pt-BR" dirty="0"/>
              <a:t>também se tornarem confusas (por ex. quando </a:t>
            </a:r>
            <a:r>
              <a:rPr lang="pt-BR" dirty="0" smtClean="0"/>
              <a:t>as pessoas </a:t>
            </a:r>
            <a:r>
              <a:rPr lang="pt-BR" dirty="0"/>
              <a:t>apenas sabem seus ambientes mais próximos e assim </a:t>
            </a:r>
            <a:r>
              <a:rPr lang="pt-BR" dirty="0" smtClean="0"/>
              <a:t>focarem </a:t>
            </a:r>
            <a:r>
              <a:rPr lang="pt-BR" dirty="0"/>
              <a:t>neles e não </a:t>
            </a:r>
            <a:r>
              <a:rPr lang="pt-BR" dirty="0" smtClean="0"/>
              <a:t>possuem </a:t>
            </a:r>
            <a:r>
              <a:rPr lang="pt-BR" dirty="0"/>
              <a:t>nenhuma pista da situação dos distritos vizinhos)</a:t>
            </a:r>
            <a:endParaRPr lang="de-DE" dirty="0"/>
          </a:p>
          <a:p>
            <a:pPr marL="712788" lvl="0" indent="-349250" algn="just">
              <a:buNone/>
            </a:pPr>
            <a:r>
              <a:rPr lang="en-GB" dirty="0" smtClean="0"/>
              <a:t>→ </a:t>
            </a:r>
            <a:r>
              <a:rPr lang="pt-BR" dirty="0"/>
              <a:t>A limitação de um número de adesivos pode ser </a:t>
            </a:r>
            <a:r>
              <a:rPr lang="pt-BR" dirty="0" smtClean="0"/>
              <a:t>útil</a:t>
            </a:r>
            <a:endParaRPr lang="en-GB" dirty="0" smtClean="0"/>
          </a:p>
          <a:p>
            <a:r>
              <a:rPr lang="pt-BR" dirty="0"/>
              <a:t>Usando diferentes cores para indicar a intensidade de um elemento poderia ser uma adição interessante. </a:t>
            </a:r>
            <a:endParaRPr lang="de-DE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9. </a:t>
            </a:r>
            <a:r>
              <a:rPr lang="pt-BR" dirty="0"/>
              <a:t>Análise espacial e definição de prioridades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588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EDA_CL_mit Foto-Beschreibung</Template>
  <TotalTime>0</TotalTime>
  <Words>897</Words>
  <Application>Microsoft Office PowerPoint</Application>
  <PresentationFormat>Apresentação na tela (4:3)</PresentationFormat>
  <Paragraphs>77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Larissa-Design</vt:lpstr>
      <vt:lpstr>Análise espacial e definição de prioridades</vt:lpstr>
      <vt:lpstr>Créditos e condições de uso </vt:lpstr>
      <vt:lpstr>Apresentação do PowerPoint</vt:lpstr>
      <vt:lpstr>Objetivos de aprendizado</vt:lpstr>
      <vt:lpstr>Sumário</vt:lpstr>
      <vt:lpstr>O que significa a condução de uma análise espacial e definição de prioridades?</vt:lpstr>
      <vt:lpstr>Por que a condução de uma análise espacial e definição de prioridades?</vt:lpstr>
      <vt:lpstr>Como uma análise espacial e definição de prioridades são conduzidas?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82</cp:revision>
  <dcterms:created xsi:type="dcterms:W3CDTF">2014-10-28T09:47:52Z</dcterms:created>
  <dcterms:modified xsi:type="dcterms:W3CDTF">2015-05-25T21:39:01Z</dcterms:modified>
</cp:coreProperties>
</file>