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11"/>
  </p:notesMasterIdLst>
  <p:sldIdLst>
    <p:sldId id="256" r:id="rId2"/>
    <p:sldId id="267" r:id="rId3"/>
    <p:sldId id="265" r:id="rId4"/>
    <p:sldId id="268" r:id="rId5"/>
    <p:sldId id="257" r:id="rId6"/>
    <p:sldId id="261" r:id="rId7"/>
    <p:sldId id="269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AEB81-073F-4F3E-A6E1-7B8EB5D72C7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D77D91F-C5D1-40A6-B09D-EB13A7F73617}">
      <dgm:prSet custT="1"/>
      <dgm:spPr/>
      <dgm:t>
        <a:bodyPr/>
        <a:lstStyle/>
        <a:p>
          <a:pPr algn="just" rtl="0"/>
          <a:r>
            <a:rPr lang="pt-BR" sz="2000" dirty="0" smtClean="0"/>
            <a:t>Os participantes entendem o uso e definição de uma visão agregada de manejo para criar uma orientação e motivação consensual do grupo de trabalho e grupos de interesse para um processo de planejamento mais detalhado (definindo os objetivos de manejo, estratégias, atividades e metas).</a:t>
          </a:r>
          <a:endParaRPr lang="en-US" sz="2000" dirty="0"/>
        </a:p>
      </dgm:t>
    </dgm:pt>
    <dgm:pt modelId="{0F644B72-B7AF-4488-95FD-EC748B4B6AAC}" type="parTrans" cxnId="{C58B2E45-A171-4FC5-BC55-7E9F08F0599C}">
      <dgm:prSet/>
      <dgm:spPr/>
      <dgm:t>
        <a:bodyPr/>
        <a:lstStyle/>
        <a:p>
          <a:endParaRPr lang="en-GB"/>
        </a:p>
      </dgm:t>
    </dgm:pt>
    <dgm:pt modelId="{566412D5-B81E-49C3-B880-507E65AA7A6C}" type="sibTrans" cxnId="{C58B2E45-A171-4FC5-BC55-7E9F08F0599C}">
      <dgm:prSet/>
      <dgm:spPr/>
      <dgm:t>
        <a:bodyPr/>
        <a:lstStyle/>
        <a:p>
          <a:endParaRPr lang="en-GB"/>
        </a:p>
      </dgm:t>
    </dgm:pt>
    <dgm:pt modelId="{0B08C31F-4D84-43E7-93BF-DEE393B6AA5A}">
      <dgm:prSet custT="1"/>
      <dgm:spPr/>
      <dgm:t>
        <a:bodyPr/>
        <a:lstStyle/>
        <a:p>
          <a:pPr algn="just" rtl="0"/>
          <a:r>
            <a:rPr lang="pt-BR" sz="2000" dirty="0" smtClean="0"/>
            <a:t>Os participantes possuem uma compreensão clara da declaração de visão (em comparação com as metas ou objetivos) e possuem as habilidades para desenvolver uma visão com o time.</a:t>
          </a:r>
          <a:endParaRPr lang="en-US" sz="2000" dirty="0"/>
        </a:p>
      </dgm:t>
    </dgm:pt>
    <dgm:pt modelId="{91F733F2-4B45-4ACE-9568-3FF1B516AE55}" type="parTrans" cxnId="{F0ECA017-94E7-4095-922A-78F1AF09A679}">
      <dgm:prSet/>
      <dgm:spPr/>
      <dgm:t>
        <a:bodyPr/>
        <a:lstStyle/>
        <a:p>
          <a:endParaRPr lang="en-GB"/>
        </a:p>
      </dgm:t>
    </dgm:pt>
    <dgm:pt modelId="{128683C4-F5A8-49A8-A2D9-A8D6ABBBB923}" type="sibTrans" cxnId="{F0ECA017-94E7-4095-922A-78F1AF09A679}">
      <dgm:prSet/>
      <dgm:spPr/>
      <dgm:t>
        <a:bodyPr/>
        <a:lstStyle/>
        <a:p>
          <a:endParaRPr lang="en-GB"/>
        </a:p>
      </dgm:t>
    </dgm:pt>
    <dgm:pt modelId="{C3FE3F7F-856B-432F-9F31-17948D10049A}" type="pres">
      <dgm:prSet presAssocID="{C22AEB81-073F-4F3E-A6E1-7B8EB5D72C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ECA143-9E40-4599-A52C-35D2B37909AE}" type="pres">
      <dgm:prSet presAssocID="{4D77D91F-C5D1-40A6-B09D-EB13A7F7361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817A25-F9D7-4CF4-9199-A35E83566766}" type="pres">
      <dgm:prSet presAssocID="{566412D5-B81E-49C3-B880-507E65AA7A6C}" presName="spacer" presStyleCnt="0"/>
      <dgm:spPr/>
    </dgm:pt>
    <dgm:pt modelId="{B222CA3A-E700-4A1D-A256-7FD09D9C2964}" type="pres">
      <dgm:prSet presAssocID="{0B08C31F-4D84-43E7-93BF-DEE393B6AA5A}" presName="parentText" presStyleLbl="node1" presStyleIdx="1" presStyleCnt="2" custScaleY="9007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8B2E45-A171-4FC5-BC55-7E9F08F0599C}" srcId="{C22AEB81-073F-4F3E-A6E1-7B8EB5D72C78}" destId="{4D77D91F-C5D1-40A6-B09D-EB13A7F73617}" srcOrd="0" destOrd="0" parTransId="{0F644B72-B7AF-4488-95FD-EC748B4B6AAC}" sibTransId="{566412D5-B81E-49C3-B880-507E65AA7A6C}"/>
    <dgm:cxn modelId="{F0ECA017-94E7-4095-922A-78F1AF09A679}" srcId="{C22AEB81-073F-4F3E-A6E1-7B8EB5D72C78}" destId="{0B08C31F-4D84-43E7-93BF-DEE393B6AA5A}" srcOrd="1" destOrd="0" parTransId="{91F733F2-4B45-4ACE-9568-3FF1B516AE55}" sibTransId="{128683C4-F5A8-49A8-A2D9-A8D6ABBBB923}"/>
    <dgm:cxn modelId="{A6D15232-C96E-49B3-B560-02A6F7B9BCFA}" type="presOf" srcId="{0B08C31F-4D84-43E7-93BF-DEE393B6AA5A}" destId="{B222CA3A-E700-4A1D-A256-7FD09D9C2964}" srcOrd="0" destOrd="0" presId="urn:microsoft.com/office/officeart/2005/8/layout/vList2"/>
    <dgm:cxn modelId="{4928147F-D198-4C73-8521-DAB878F5EB64}" type="presOf" srcId="{C22AEB81-073F-4F3E-A6E1-7B8EB5D72C78}" destId="{C3FE3F7F-856B-432F-9F31-17948D10049A}" srcOrd="0" destOrd="0" presId="urn:microsoft.com/office/officeart/2005/8/layout/vList2"/>
    <dgm:cxn modelId="{92F026AD-45FA-48DC-9499-17968C8F691A}" type="presOf" srcId="{4D77D91F-C5D1-40A6-B09D-EB13A7F73617}" destId="{CDECA143-9E40-4599-A52C-35D2B37909AE}" srcOrd="0" destOrd="0" presId="urn:microsoft.com/office/officeart/2005/8/layout/vList2"/>
    <dgm:cxn modelId="{AEF990CF-D304-4335-9E26-C378D2E5912E}" type="presParOf" srcId="{C3FE3F7F-856B-432F-9F31-17948D10049A}" destId="{CDECA143-9E40-4599-A52C-35D2B37909AE}" srcOrd="0" destOrd="0" presId="urn:microsoft.com/office/officeart/2005/8/layout/vList2"/>
    <dgm:cxn modelId="{B187B1F0-304F-4EF7-A764-4323F3C17B9F}" type="presParOf" srcId="{C3FE3F7F-856B-432F-9F31-17948D10049A}" destId="{59817A25-F9D7-4CF4-9199-A35E83566766}" srcOrd="1" destOrd="0" presId="urn:microsoft.com/office/officeart/2005/8/layout/vList2"/>
    <dgm:cxn modelId="{BC8D1035-24B3-4BCA-BC64-6D014E8CE1EE}" type="presParOf" srcId="{C3FE3F7F-856B-432F-9F31-17948D10049A}" destId="{B222CA3A-E700-4A1D-A256-7FD09D9C29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CA143-9E40-4599-A52C-35D2B37909AE}">
      <dsp:nvSpPr>
        <dsp:cNvPr id="0" name=""/>
        <dsp:cNvSpPr/>
      </dsp:nvSpPr>
      <dsp:spPr>
        <a:xfrm>
          <a:off x="0" y="507024"/>
          <a:ext cx="7427167" cy="174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entendem o uso e definição de uma visão agregada de manejo para criar uma orientação e motivação consensual do grupo de trabalho e grupos de interesse para um processo de planejamento mais detalhado (definindo os objetivos de manejo, estratégias, atividades e metas).</a:t>
          </a:r>
          <a:endParaRPr lang="en-US" sz="2000" kern="1200" dirty="0"/>
        </a:p>
      </dsp:txBody>
      <dsp:txXfrm>
        <a:off x="85386" y="592410"/>
        <a:ext cx="7256395" cy="1578378"/>
      </dsp:txXfrm>
    </dsp:sp>
    <dsp:sp modelId="{B222CA3A-E700-4A1D-A256-7FD09D9C2964}">
      <dsp:nvSpPr>
        <dsp:cNvPr id="0" name=""/>
        <dsp:cNvSpPr/>
      </dsp:nvSpPr>
      <dsp:spPr>
        <a:xfrm>
          <a:off x="0" y="2443374"/>
          <a:ext cx="7427167" cy="15755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possuem uma compreensão clara da declaração de visão (em comparação com as metas ou objetivos) e possuem as habilidades para desenvolver uma visão com o time.</a:t>
          </a:r>
          <a:endParaRPr lang="en-US" sz="2000" kern="1200" dirty="0"/>
        </a:p>
      </dsp:txBody>
      <dsp:txXfrm>
        <a:off x="76913" y="2520287"/>
        <a:ext cx="7273341" cy="1421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BB533-1223-45A7-A867-80BCA4021C2A}" type="datetimeFigureOut">
              <a:rPr lang="en-GB" smtClean="0"/>
              <a:t>25/05/2015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16F20-6AA2-43B0-8137-8369007651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6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16F20-6AA2-43B0-8137-8369007651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4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Pictures: Christina Lehmann 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16F20-6AA2-43B0-8137-8369007651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7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Platzhalter</a:t>
            </a:r>
            <a:r>
              <a:rPr lang="en-GB" dirty="0" smtClean="0"/>
              <a:t> – to be replaced!</a:t>
            </a:r>
            <a:r>
              <a:rPr lang="en-GB" baseline="0" dirty="0" smtClean="0"/>
              <a:t> </a:t>
            </a:r>
            <a:r>
              <a:rPr lang="en-GB" dirty="0" smtClean="0"/>
              <a:t>Picture: http://www.plm-verlag.de/unternehmen/kooperationspartner/index.php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16F20-6AA2-43B0-8137-8369007651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0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Pictures: Christina Lehmann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16F20-6AA2-43B0-8137-8369007651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9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 Define the initial management vision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E20BFA1-DDE3-4CDC-9426-DC24B21C7A98}" type="slidenum">
              <a:rPr lang="en-GB" smtClean="0"/>
              <a:t>‹nº›</a:t>
            </a:fld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4. Define the initial management vision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4243" y="1325105"/>
            <a:ext cx="9198243" cy="945398"/>
          </a:xfrm>
        </p:spPr>
        <p:txBody>
          <a:bodyPr>
            <a:normAutofit/>
          </a:bodyPr>
          <a:lstStyle/>
          <a:p>
            <a:r>
              <a:rPr lang="pt-BR" dirty="0"/>
              <a:t>Defina a visão de manejo inicial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319423"/>
            <a:ext cx="9144000" cy="1005704"/>
          </a:xfrm>
        </p:spPr>
        <p:txBody>
          <a:bodyPr>
            <a:normAutofit lnSpcReduction="10000"/>
          </a:bodyPr>
          <a:lstStyle/>
          <a:p>
            <a:r>
              <a:rPr lang="en-GB" sz="1800" dirty="0" err="1" smtClean="0">
                <a:solidFill>
                  <a:schemeClr val="tx1"/>
                </a:solidFill>
              </a:rPr>
              <a:t>Fase</a:t>
            </a:r>
            <a:r>
              <a:rPr lang="en-GB" sz="1800" dirty="0" smtClean="0">
                <a:solidFill>
                  <a:schemeClr val="tx1"/>
                </a:solidFill>
              </a:rPr>
              <a:t> I</a:t>
            </a:r>
          </a:p>
          <a:p>
            <a:r>
              <a:rPr lang="pt-BR" sz="1800" dirty="0">
                <a:solidFill>
                  <a:schemeClr val="tx1"/>
                </a:solidFill>
              </a:rPr>
              <a:t>Preparação e </a:t>
            </a:r>
            <a:r>
              <a:rPr lang="pt-BR" sz="1800" dirty="0" err="1" smtClean="0">
                <a:solidFill>
                  <a:schemeClr val="tx1"/>
                </a:solidFill>
              </a:rPr>
              <a:t>conceitualização</a:t>
            </a:r>
            <a:r>
              <a:rPr lang="pt-BR" sz="1800" dirty="0" smtClean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inicial </a:t>
            </a:r>
            <a:endParaRPr lang="de-DE" sz="1800" dirty="0">
              <a:solidFill>
                <a:schemeClr val="tx1"/>
              </a:solidFill>
            </a:endParaRPr>
          </a:p>
          <a:p>
            <a:r>
              <a:rPr lang="en-GB" sz="1800" dirty="0" err="1" smtClean="0">
                <a:solidFill>
                  <a:schemeClr val="tx1"/>
                </a:solidFill>
              </a:rPr>
              <a:t>Passo</a:t>
            </a:r>
            <a:r>
              <a:rPr lang="en-GB" sz="1800" dirty="0" smtClean="0">
                <a:solidFill>
                  <a:schemeClr val="tx1"/>
                </a:solidFill>
              </a:rPr>
              <a:t> 4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le483\Pictures\Georgien\Workshop I\von Tina\IMG_64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b="9366"/>
          <a:stretch/>
        </p:blipFill>
        <p:spPr bwMode="auto">
          <a:xfrm>
            <a:off x="3583209" y="2263140"/>
            <a:ext cx="1984821" cy="25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583209" y="4799633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284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4.</a:t>
            </a:r>
            <a:r>
              <a:rPr lang="pt-BR" dirty="0" smtClean="0"/>
              <a:t> </a:t>
            </a:r>
            <a:r>
              <a:rPr lang="pt-BR" dirty="0"/>
              <a:t>Defina a visão inicial de manejo 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579708" y="2504983"/>
            <a:ext cx="1177871" cy="3906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4.</a:t>
            </a:r>
            <a:r>
              <a:rPr lang="pt-BR" dirty="0" smtClean="0"/>
              <a:t> </a:t>
            </a:r>
            <a:r>
              <a:rPr lang="pt-BR" dirty="0"/>
              <a:t>Defina a visão inicial de manejo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7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Objetivos</a:t>
            </a:r>
            <a:r>
              <a:rPr lang="en-GB" dirty="0"/>
              <a:t> de </a:t>
            </a:r>
            <a:r>
              <a:rPr lang="en-GB" dirty="0" err="1"/>
              <a:t>aprendizado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0FEE-0D83-4D74-9BF2-C27D21798198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643367"/>
              </p:ext>
            </p:extLst>
          </p:nvPr>
        </p:nvGraphicFramePr>
        <p:xfrm>
          <a:off x="1259632" y="1600200"/>
          <a:ext cx="742716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4.</a:t>
            </a:r>
            <a:r>
              <a:rPr lang="pt-BR" dirty="0" smtClean="0"/>
              <a:t> </a:t>
            </a:r>
            <a:r>
              <a:rPr lang="pt-BR" dirty="0"/>
              <a:t>Defina a visão inicial de manejo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5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864853" y="1479729"/>
            <a:ext cx="5788957" cy="539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Sumário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800" b="1" dirty="0" smtClean="0"/>
          </a:p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significa a definição da visão inicial de manejo? </a:t>
            </a:r>
            <a:endParaRPr lang="de-DE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/>
            </a:r>
            <a:br>
              <a:rPr lang="en-GB" sz="2000" dirty="0"/>
            </a:br>
            <a:r>
              <a:rPr lang="pt-BR" b="1" dirty="0"/>
              <a:t>Por que </a:t>
            </a:r>
            <a:r>
              <a:rPr lang="pt-BR" dirty="0"/>
              <a:t>nós definimos a visão inicial de manejo</a:t>
            </a:r>
            <a:r>
              <a:rPr lang="pt-BR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pt-BR" b="1" dirty="0" smtClean="0"/>
              <a:t>Como </a:t>
            </a:r>
            <a:r>
              <a:rPr lang="pt-BR" dirty="0"/>
              <a:t>nós definimos a definição inicial de manejo?</a:t>
            </a:r>
            <a:endParaRPr lang="de-DE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/>
              <a:t/>
            </a:r>
            <a:br>
              <a:rPr lang="en-GB" sz="2000" dirty="0"/>
            </a:br>
            <a:r>
              <a:rPr lang="pt-BR" b="1" dirty="0" smtClean="0"/>
              <a:t>Dicas </a:t>
            </a:r>
            <a:r>
              <a:rPr lang="pt-BR" b="1" dirty="0"/>
              <a:t>Práticas 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4.</a:t>
            </a:r>
            <a:r>
              <a:rPr lang="pt-BR" dirty="0" smtClean="0"/>
              <a:t> </a:t>
            </a:r>
            <a:r>
              <a:rPr lang="pt-BR" dirty="0"/>
              <a:t>Defina a visão inicial de manejo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4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BR" dirty="0"/>
              <a:t>O que significa a definição da visão inicial de manejo?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866900"/>
            <a:ext cx="7148583" cy="1391459"/>
          </a:xfrm>
        </p:spPr>
        <p:txBody>
          <a:bodyPr/>
          <a:lstStyle/>
          <a:p>
            <a:r>
              <a:rPr lang="pt-BR" dirty="0"/>
              <a:t>Primeira formulação do futuro ideal de manejo e a condição da área de interesse e resultados desejados</a:t>
            </a:r>
            <a:endParaRPr lang="de-DE" dirty="0"/>
          </a:p>
          <a:p>
            <a:pPr marL="0" indent="0" algn="just">
              <a:buNone/>
            </a:pPr>
            <a:endParaRPr lang="en-GB" sz="1000" dirty="0" smtClean="0"/>
          </a:p>
          <a:p>
            <a:r>
              <a:rPr lang="pt-BR" dirty="0"/>
              <a:t>A inclusão de ideias concretas e aspecto importantes </a:t>
            </a:r>
            <a:endParaRPr lang="de-DE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6</a:t>
            </a:fld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3826578" y="3426487"/>
            <a:ext cx="1754841" cy="2747482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/>
          <p:cNvSpPr txBox="1"/>
          <p:nvPr/>
        </p:nvSpPr>
        <p:spPr>
          <a:xfrm>
            <a:off x="3826578" y="3532023"/>
            <a:ext cx="175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Visão</a:t>
            </a:r>
            <a:endParaRPr lang="en-GB" b="1" u="sng" dirty="0" smtClean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r="15741"/>
          <a:stretch/>
        </p:blipFill>
        <p:spPr>
          <a:xfrm>
            <a:off x="3998026" y="4069483"/>
            <a:ext cx="1442198" cy="1936375"/>
          </a:xfrm>
          <a:prstGeom prst="rect">
            <a:avLst/>
          </a:prstGeom>
        </p:spPr>
      </p:pic>
      <p:sp>
        <p:nvSpPr>
          <p:cNvPr id="16" name="Herz 15"/>
          <p:cNvSpPr/>
          <p:nvPr/>
        </p:nvSpPr>
        <p:spPr>
          <a:xfrm>
            <a:off x="4050778" y="4095876"/>
            <a:ext cx="1306439" cy="1816252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feld 16"/>
          <p:cNvSpPr txBox="1"/>
          <p:nvPr/>
        </p:nvSpPr>
        <p:spPr>
          <a:xfrm>
            <a:off x="3756660" y="6212046"/>
            <a:ext cx="259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</a:t>
            </a:r>
            <a:r>
              <a:rPr lang="en-GB" sz="800" dirty="0" smtClean="0"/>
              <a:t>Christina Lehmann 2014</a:t>
            </a:r>
            <a:endParaRPr lang="en-GB" sz="80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4.</a:t>
            </a:r>
            <a:r>
              <a:rPr lang="pt-BR" dirty="0" smtClean="0"/>
              <a:t> </a:t>
            </a:r>
            <a:r>
              <a:rPr lang="pt-BR" dirty="0"/>
              <a:t>Defina a visão inicial de manejo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8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nós definimos a visão inicial de manejo</a:t>
            </a:r>
            <a:r>
              <a:rPr lang="pt-BR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1475441"/>
          </a:xfrm>
        </p:spPr>
        <p:txBody>
          <a:bodyPr/>
          <a:lstStyle/>
          <a:p>
            <a:r>
              <a:rPr lang="pt-BR" dirty="0"/>
              <a:t>Ajuda a orientar as atividades, as metas e objetivos de manejo</a:t>
            </a:r>
            <a:endParaRPr lang="de-DE" dirty="0"/>
          </a:p>
          <a:p>
            <a:r>
              <a:rPr lang="pt-BR" dirty="0"/>
              <a:t>Estimular os pensamentos estratégicos consensuais os quais </a:t>
            </a:r>
            <a:r>
              <a:rPr lang="pt-BR" dirty="0" smtClean="0"/>
              <a:t>constroem </a:t>
            </a:r>
            <a:r>
              <a:rPr lang="pt-BR" dirty="0"/>
              <a:t>a linha de base (</a:t>
            </a:r>
            <a:r>
              <a:rPr lang="pt-BR" i="1" dirty="0" err="1"/>
              <a:t>baseline</a:t>
            </a:r>
            <a:r>
              <a:rPr lang="pt-BR" dirty="0"/>
              <a:t>) para a formulação da meta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2647" b="4622"/>
          <a:stretch/>
        </p:blipFill>
        <p:spPr>
          <a:xfrm>
            <a:off x="4047566" y="2929660"/>
            <a:ext cx="4458342" cy="30273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59632" y="2831140"/>
            <a:ext cx="2578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Resultado: Um começo mais efetivo e mais fácil para uma situação detalhada e análise de vulnerabilidade na “Fase II”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068958" y="5953395"/>
            <a:ext cx="2392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4.</a:t>
            </a:r>
            <a:r>
              <a:rPr lang="pt-BR" dirty="0" smtClean="0"/>
              <a:t> </a:t>
            </a:r>
            <a:r>
              <a:rPr lang="pt-BR" dirty="0"/>
              <a:t>Defina a visão inicial de manejo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5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BR" dirty="0"/>
              <a:t>Como nós definimos a definição inicial de manejo?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64919" y="1600200"/>
            <a:ext cx="7754389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Ajustamento dos resultados de busca </a:t>
            </a:r>
            <a:r>
              <a:rPr lang="pt-BR" dirty="0" smtClean="0"/>
              <a:t>ideais</a:t>
            </a:r>
            <a:endParaRPr lang="en-GB" dirty="0" smtClean="0"/>
          </a:p>
          <a:p>
            <a:r>
              <a:rPr lang="pt-BR" dirty="0"/>
              <a:t>Visão ≠ </a:t>
            </a:r>
            <a:r>
              <a:rPr lang="pt-BR" dirty="0" smtClean="0"/>
              <a:t>Meta/Objetivo</a:t>
            </a:r>
            <a:endParaRPr lang="de-DE" dirty="0"/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Não deve ser prescritivo (sem linha do tempo ou resultados), mas aberto e encorajador.</a:t>
            </a:r>
            <a:endParaRPr lang="de-DE" dirty="0"/>
          </a:p>
          <a:p>
            <a:r>
              <a:rPr lang="pt-BR" dirty="0" smtClean="0"/>
              <a:t>A </a:t>
            </a:r>
            <a:r>
              <a:rPr lang="pt-BR" dirty="0"/>
              <a:t>formulação de condições ideais para a biodiversidade e bem-estar humano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o empenho para o melhor resultado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8</a:t>
            </a:fld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1264920" y="3687096"/>
            <a:ext cx="3848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Reflexão da abordagem holística </a:t>
            </a:r>
            <a:r>
              <a:rPr lang="pt-BR" sz="2000" dirty="0" smtClean="0"/>
              <a:t>  </a:t>
            </a:r>
            <a:r>
              <a:rPr lang="pt-BR" sz="2000" dirty="0" smtClean="0">
                <a:sym typeface="Wingdings"/>
              </a:rPr>
              <a:t></a:t>
            </a:r>
            <a:r>
              <a:rPr lang="pt-BR" sz="2000" dirty="0" smtClean="0"/>
              <a:t> </a:t>
            </a:r>
            <a:r>
              <a:rPr lang="pt-BR" sz="2000" dirty="0"/>
              <a:t>todos os aspectos podem ser considerados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Recomendação: Registre os acordos sobre as visões de manejo em um pôster para ser visto até o planejamento e/ou revisão da visão estiverem completos. </a:t>
            </a:r>
            <a:endParaRPr lang="de-DE" sz="2000" dirty="0"/>
          </a:p>
        </p:txBody>
      </p:sp>
      <p:pic>
        <p:nvPicPr>
          <p:cNvPr id="11" name="Picture 2" descr="F:\Fotos_MARISCO Workshops + EDA\Colombia\Double workshops GOPA_Sept_Okt14\1st workshop Barranquilla\Ibisch_Colombia-14 (50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/>
        </p:blipFill>
        <p:spPr bwMode="auto">
          <a:xfrm>
            <a:off x="5242560" y="3687096"/>
            <a:ext cx="3581400" cy="25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242560" y="6228812"/>
            <a:ext cx="2392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4.</a:t>
            </a:r>
            <a:r>
              <a:rPr lang="pt-BR" dirty="0" smtClean="0"/>
              <a:t> </a:t>
            </a:r>
            <a:r>
              <a:rPr lang="pt-BR" dirty="0"/>
              <a:t>Defina a visão inicial de manejo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79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Dicas </a:t>
            </a:r>
            <a:r>
              <a:rPr lang="pt-BR" dirty="0"/>
              <a:t>Práticas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4438" y="1424292"/>
            <a:ext cx="6055568" cy="2105025"/>
          </a:xfrm>
        </p:spPr>
        <p:txBody>
          <a:bodyPr anchor="t">
            <a:normAutofit/>
          </a:bodyPr>
          <a:lstStyle/>
          <a:p>
            <a:r>
              <a:rPr lang="pt-BR" dirty="0"/>
              <a:t>Visões podem ser escritas como pequenos parágrafos completos, sentenças e marcadores.</a:t>
            </a:r>
            <a:endParaRPr lang="de-DE" dirty="0"/>
          </a:p>
          <a:p>
            <a:r>
              <a:rPr lang="pt-BR" dirty="0"/>
              <a:t>Manter a visão visível por todo o resto da primeira oficina tão quanto à segunda </a:t>
            </a:r>
            <a:endParaRPr lang="de-DE" dirty="0"/>
          </a:p>
          <a:p>
            <a:r>
              <a:rPr lang="pt-BR" dirty="0"/>
              <a:t>Um pequeno intervalo para reflexão e trocas </a:t>
            </a:r>
            <a:r>
              <a:rPr lang="pt-BR" dirty="0" smtClean="0"/>
              <a:t>deveria</a:t>
            </a:r>
            <a:r>
              <a:rPr lang="de-DE" dirty="0"/>
              <a:t> </a:t>
            </a:r>
            <a:r>
              <a:rPr lang="pt-BR" dirty="0"/>
              <a:t>permitir isso</a:t>
            </a:r>
            <a:endParaRPr lang="pt-BR" dirty="0" smtClean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FA1-DDE3-4CDC-9426-DC24B21C7A98}" type="slidenum">
              <a:rPr lang="en-GB" smtClean="0"/>
              <a:t>9</a:t>
            </a:fld>
            <a:endParaRPr lang="en-GB"/>
          </a:p>
        </p:txBody>
      </p:sp>
      <p:pic>
        <p:nvPicPr>
          <p:cNvPr id="2053" name="Picture 5" descr="C:\Users\cle483\AppData\Local\Microsoft\Windows\Temporary Internet Files\Content.IE5\DSJ5THD1\Coffee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798" y1="6958" x2="38798" y2="6958"/>
                        <a14:foregroundMark x1="15574" y1="20875" x2="15574" y2="20875"/>
                        <a14:foregroundMark x1="11202" y1="88270" x2="11202" y2="88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80" y="1588043"/>
            <a:ext cx="1455174" cy="19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529785" y="3597220"/>
            <a:ext cx="1950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</a:t>
            </a:r>
            <a:r>
              <a:rPr lang="en-GB" sz="800" dirty="0" smtClean="0"/>
              <a:t>Microsoft</a:t>
            </a:r>
            <a:endParaRPr lang="en-GB" sz="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13750" r="860" b="17250"/>
          <a:stretch/>
        </p:blipFill>
        <p:spPr bwMode="auto">
          <a:xfrm>
            <a:off x="5018655" y="4312286"/>
            <a:ext cx="3937699" cy="177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018656" y="6093529"/>
            <a:ext cx="2392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2013</a:t>
            </a:r>
          </a:p>
        </p:txBody>
      </p:sp>
      <p:pic>
        <p:nvPicPr>
          <p:cNvPr id="2055" name="Picture 7" descr="F:\Fotos_MARISCO Workshops + EDA\Georgien\Von Tina\WS 1\IMG_64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16385" r="8287" b="51215"/>
          <a:stretch/>
        </p:blipFill>
        <p:spPr bwMode="auto">
          <a:xfrm>
            <a:off x="1670428" y="4922325"/>
            <a:ext cx="2284334" cy="135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670428" y="6252507"/>
            <a:ext cx="2392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2014</a:t>
            </a:r>
          </a:p>
        </p:txBody>
      </p:sp>
      <p:pic>
        <p:nvPicPr>
          <p:cNvPr id="2056" name="Picture 8" descr="F:\Fotos_MARISCO Workshops + EDA\Georgien\von Pierre\MARISCO LAke Lopota Georgien (14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3031" r="56743"/>
          <a:stretch/>
        </p:blipFill>
        <p:spPr bwMode="auto">
          <a:xfrm rot="5400000">
            <a:off x="2389983" y="2685486"/>
            <a:ext cx="1252684" cy="26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616096" y="4645729"/>
            <a:ext cx="2392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4.</a:t>
            </a:r>
            <a:r>
              <a:rPr lang="pt-BR" dirty="0" smtClean="0"/>
              <a:t> </a:t>
            </a:r>
            <a:r>
              <a:rPr lang="pt-BR" dirty="0"/>
              <a:t>Defina a visão inicial de manejo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6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0. EDA_CL</Template>
  <TotalTime>0</TotalTime>
  <Words>751</Words>
  <Application>Microsoft Office PowerPoint</Application>
  <PresentationFormat>Apresentação na tela (4:3)</PresentationFormat>
  <Paragraphs>87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Larissa-Design</vt:lpstr>
      <vt:lpstr>Defina a visão de manejo inicial </vt:lpstr>
      <vt:lpstr>Créditos e condições de uso </vt:lpstr>
      <vt:lpstr>Apresentação do PowerPoint</vt:lpstr>
      <vt:lpstr>Objetivos de aprendizado</vt:lpstr>
      <vt:lpstr>Sumário</vt:lpstr>
      <vt:lpstr>O que significa a definição da visão inicial de manejo? </vt:lpstr>
      <vt:lpstr>Por que nós definimos a visão inicial de manejo?</vt:lpstr>
      <vt:lpstr>Como nós definimos a definição inicial de manejo?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the Initial Management Vision</dc:title>
  <dc:creator>Tina</dc:creator>
  <cp:lastModifiedBy>Sara Oliveira</cp:lastModifiedBy>
  <cp:revision>74</cp:revision>
  <dcterms:created xsi:type="dcterms:W3CDTF">2014-10-23T08:10:32Z</dcterms:created>
  <dcterms:modified xsi:type="dcterms:W3CDTF">2015-05-25T21:27:32Z</dcterms:modified>
</cp:coreProperties>
</file>