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03" r:id="rId1"/>
  </p:sldMasterIdLst>
  <p:notesMasterIdLst>
    <p:notesMasterId r:id="rId13"/>
  </p:notesMasterIdLst>
  <p:handoutMasterIdLst>
    <p:handoutMasterId r:id="rId14"/>
  </p:handoutMasterIdLst>
  <p:sldIdLst>
    <p:sldId id="256" r:id="rId2"/>
    <p:sldId id="273" r:id="rId3"/>
    <p:sldId id="271" r:id="rId4"/>
    <p:sldId id="274" r:id="rId5"/>
    <p:sldId id="257" r:id="rId6"/>
    <p:sldId id="263" r:id="rId7"/>
    <p:sldId id="262" r:id="rId8"/>
    <p:sldId id="265" r:id="rId9"/>
    <p:sldId id="267" r:id="rId10"/>
    <p:sldId id="269" r:id="rId11"/>
    <p:sldId id="270" r:id="rId12"/>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41" autoAdjust="0"/>
    <p:restoredTop sz="94660"/>
  </p:normalViewPr>
  <p:slideViewPr>
    <p:cSldViewPr snapToGrid="0">
      <p:cViewPr varScale="1">
        <p:scale>
          <a:sx n="65" d="100"/>
          <a:sy n="65" d="100"/>
        </p:scale>
        <p:origin x="-1380" y="-96"/>
      </p:cViewPr>
      <p:guideLst>
        <p:guide orient="horz" pos="2160"/>
        <p:guide pos="2880"/>
      </p:guideLst>
    </p:cSldViewPr>
  </p:slideViewPr>
  <p:notesTextViewPr>
    <p:cViewPr>
      <p:scale>
        <a:sx n="1" d="1"/>
        <a:sy n="1" d="1"/>
      </p:scale>
      <p:origin x="0" y="0"/>
    </p:cViewPr>
  </p:notesTextViewPr>
  <p:notesViewPr>
    <p:cSldViewPr snapToGrid="0">
      <p:cViewPr varScale="1">
        <p:scale>
          <a:sx n="57" d="100"/>
          <a:sy n="57" d="100"/>
        </p:scale>
        <p:origin x="2496"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2A2A60-5BAE-480E-8A9D-D517CD8041E8}" type="doc">
      <dgm:prSet loTypeId="urn:microsoft.com/office/officeart/2005/8/layout/vList2" loCatId="list" qsTypeId="urn:microsoft.com/office/officeart/2005/8/quickstyle/simple1" qsCatId="simple" csTypeId="urn:microsoft.com/office/officeart/2005/8/colors/accent3_2" csCatId="accent3" phldr="1"/>
      <dgm:spPr/>
      <dgm:t>
        <a:bodyPr/>
        <a:lstStyle/>
        <a:p>
          <a:endParaRPr lang="en-GB"/>
        </a:p>
      </dgm:t>
    </dgm:pt>
    <dgm:pt modelId="{ACDEAB0E-2266-409D-AFD2-1480C7F87540}">
      <dgm:prSet custT="1"/>
      <dgm:spPr/>
      <dgm:t>
        <a:bodyPr/>
        <a:lstStyle/>
        <a:p>
          <a:pPr algn="just" rtl="0"/>
          <a:r>
            <a:rPr lang="pt-BR" sz="2000" dirty="0" smtClean="0"/>
            <a:t>Os participantes entendem que, a contribuição estratégica crucial do passo modelando processos de planejamento seguintes como todas as análises seguintes e desenvolvendo estratégias no processo contínuo, irão objetivar na conservação dessas metas de conservação da biodiversidade; e as metas do bem-estar humano identificadas posteriormente são dependentes disso.</a:t>
          </a:r>
          <a:endParaRPr lang="en-US" sz="2000" dirty="0"/>
        </a:p>
      </dgm:t>
    </dgm:pt>
    <dgm:pt modelId="{C8533B24-0E22-4C0A-81BA-085C7A880CF6}" type="parTrans" cxnId="{24D27695-4BF6-42EB-8B33-B681A0850392}">
      <dgm:prSet/>
      <dgm:spPr/>
      <dgm:t>
        <a:bodyPr/>
        <a:lstStyle/>
        <a:p>
          <a:endParaRPr lang="en-GB"/>
        </a:p>
      </dgm:t>
    </dgm:pt>
    <dgm:pt modelId="{4D0063BA-315C-424F-86AB-42A54F1E24F6}" type="sibTrans" cxnId="{24D27695-4BF6-42EB-8B33-B681A0850392}">
      <dgm:prSet/>
      <dgm:spPr/>
      <dgm:t>
        <a:bodyPr/>
        <a:lstStyle/>
        <a:p>
          <a:endParaRPr lang="en-GB"/>
        </a:p>
      </dgm:t>
    </dgm:pt>
    <dgm:pt modelId="{147B4853-78CA-4F69-AF75-3964EE131EC1}">
      <dgm:prSet custT="1"/>
      <dgm:spPr/>
      <dgm:t>
        <a:bodyPr/>
        <a:lstStyle/>
        <a:p>
          <a:pPr algn="just" rtl="0"/>
          <a:r>
            <a:rPr lang="pt-BR" sz="2000" dirty="0" smtClean="0"/>
            <a:t>Os participantes possuem as habilidades para guiar um time através do processo de intensificação de sistemas importantes dos sítios de conservação que representam os elementos de composição de um ecossistema, mas também os processos, estruturas e dinâmicas que os governam.</a:t>
          </a:r>
          <a:endParaRPr lang="en-US" sz="2000" dirty="0"/>
        </a:p>
      </dgm:t>
    </dgm:pt>
    <dgm:pt modelId="{11E9C07F-9587-4CA9-8861-93476FE4FA60}" type="parTrans" cxnId="{26F6E1D5-2E1F-4DA3-A0B1-27A3CF33061E}">
      <dgm:prSet/>
      <dgm:spPr/>
      <dgm:t>
        <a:bodyPr/>
        <a:lstStyle/>
        <a:p>
          <a:endParaRPr lang="en-GB"/>
        </a:p>
      </dgm:t>
    </dgm:pt>
    <dgm:pt modelId="{630EE045-B9C7-489E-AB6C-E9D8176B501D}" type="sibTrans" cxnId="{26F6E1D5-2E1F-4DA3-A0B1-27A3CF33061E}">
      <dgm:prSet/>
      <dgm:spPr/>
      <dgm:t>
        <a:bodyPr/>
        <a:lstStyle/>
        <a:p>
          <a:endParaRPr lang="en-GB"/>
        </a:p>
      </dgm:t>
    </dgm:pt>
    <dgm:pt modelId="{0C5F7FC0-4759-4B36-AC67-8192F3A232AE}">
      <dgm:prSet custT="1"/>
      <dgm:spPr/>
      <dgm:t>
        <a:bodyPr/>
        <a:lstStyle/>
        <a:p>
          <a:pPr algn="just" rtl="0"/>
          <a:r>
            <a:rPr lang="pt-BR" sz="2000" dirty="0" smtClean="0"/>
            <a:t>Os participantes dispõem das habilidades que facilitam a visualização das relações e o alinhamento de objetos de conservação selecionados. </a:t>
          </a:r>
          <a:endParaRPr lang="en-US" sz="2000" dirty="0"/>
        </a:p>
      </dgm:t>
    </dgm:pt>
    <dgm:pt modelId="{B80D54D9-4E4C-4083-9CCF-74B8FB7EC5F0}" type="parTrans" cxnId="{50623A49-BEAB-4D72-A937-A13B29C77E81}">
      <dgm:prSet/>
      <dgm:spPr/>
      <dgm:t>
        <a:bodyPr/>
        <a:lstStyle/>
        <a:p>
          <a:endParaRPr lang="en-GB"/>
        </a:p>
      </dgm:t>
    </dgm:pt>
    <dgm:pt modelId="{1A2DA2E0-3E37-43A3-A2D9-B714904993E7}" type="sibTrans" cxnId="{50623A49-BEAB-4D72-A937-A13B29C77E81}">
      <dgm:prSet/>
      <dgm:spPr/>
      <dgm:t>
        <a:bodyPr/>
        <a:lstStyle/>
        <a:p>
          <a:endParaRPr lang="en-GB"/>
        </a:p>
      </dgm:t>
    </dgm:pt>
    <dgm:pt modelId="{A374ADBB-B114-4D7D-8AC3-96DCBE6EB344}" type="pres">
      <dgm:prSet presAssocID="{2A2A2A60-5BAE-480E-8A9D-D517CD8041E8}" presName="linear" presStyleCnt="0">
        <dgm:presLayoutVars>
          <dgm:animLvl val="lvl"/>
          <dgm:resizeHandles val="exact"/>
        </dgm:presLayoutVars>
      </dgm:prSet>
      <dgm:spPr/>
      <dgm:t>
        <a:bodyPr/>
        <a:lstStyle/>
        <a:p>
          <a:endParaRPr lang="en-GB"/>
        </a:p>
      </dgm:t>
    </dgm:pt>
    <dgm:pt modelId="{3EED925A-2C35-47C5-B3B9-8652E8C90346}" type="pres">
      <dgm:prSet presAssocID="{ACDEAB0E-2266-409D-AFD2-1480C7F87540}" presName="parentText" presStyleLbl="node1" presStyleIdx="0" presStyleCnt="3">
        <dgm:presLayoutVars>
          <dgm:chMax val="0"/>
          <dgm:bulletEnabled val="1"/>
        </dgm:presLayoutVars>
      </dgm:prSet>
      <dgm:spPr/>
      <dgm:t>
        <a:bodyPr/>
        <a:lstStyle/>
        <a:p>
          <a:endParaRPr lang="en-GB"/>
        </a:p>
      </dgm:t>
    </dgm:pt>
    <dgm:pt modelId="{EF21475C-1561-4409-8F3E-26870886B31C}" type="pres">
      <dgm:prSet presAssocID="{4D0063BA-315C-424F-86AB-42A54F1E24F6}" presName="spacer" presStyleCnt="0"/>
      <dgm:spPr/>
    </dgm:pt>
    <dgm:pt modelId="{186882F5-1BBC-4002-95CC-124E9C1D4F48}" type="pres">
      <dgm:prSet presAssocID="{147B4853-78CA-4F69-AF75-3964EE131EC1}" presName="parentText" presStyleLbl="node1" presStyleIdx="1" presStyleCnt="3" custScaleY="83295">
        <dgm:presLayoutVars>
          <dgm:chMax val="0"/>
          <dgm:bulletEnabled val="1"/>
        </dgm:presLayoutVars>
      </dgm:prSet>
      <dgm:spPr/>
      <dgm:t>
        <a:bodyPr/>
        <a:lstStyle/>
        <a:p>
          <a:endParaRPr lang="en-GB"/>
        </a:p>
      </dgm:t>
    </dgm:pt>
    <dgm:pt modelId="{1BB6856F-D148-4810-9984-E88AC83F557F}" type="pres">
      <dgm:prSet presAssocID="{630EE045-B9C7-489E-AB6C-E9D8176B501D}" presName="spacer" presStyleCnt="0"/>
      <dgm:spPr/>
    </dgm:pt>
    <dgm:pt modelId="{AA4884ED-1450-480C-B259-16A6747413C7}" type="pres">
      <dgm:prSet presAssocID="{0C5F7FC0-4759-4B36-AC67-8192F3A232AE}" presName="parentText" presStyleLbl="node1" presStyleIdx="2" presStyleCnt="3" custScaleY="62777">
        <dgm:presLayoutVars>
          <dgm:chMax val="0"/>
          <dgm:bulletEnabled val="1"/>
        </dgm:presLayoutVars>
      </dgm:prSet>
      <dgm:spPr/>
      <dgm:t>
        <a:bodyPr/>
        <a:lstStyle/>
        <a:p>
          <a:endParaRPr lang="en-GB"/>
        </a:p>
      </dgm:t>
    </dgm:pt>
  </dgm:ptLst>
  <dgm:cxnLst>
    <dgm:cxn modelId="{50623A49-BEAB-4D72-A937-A13B29C77E81}" srcId="{2A2A2A60-5BAE-480E-8A9D-D517CD8041E8}" destId="{0C5F7FC0-4759-4B36-AC67-8192F3A232AE}" srcOrd="2" destOrd="0" parTransId="{B80D54D9-4E4C-4083-9CCF-74B8FB7EC5F0}" sibTransId="{1A2DA2E0-3E37-43A3-A2D9-B714904993E7}"/>
    <dgm:cxn modelId="{25E60962-6D50-45C4-B5C1-6729F2EC5A02}" type="presOf" srcId="{ACDEAB0E-2266-409D-AFD2-1480C7F87540}" destId="{3EED925A-2C35-47C5-B3B9-8652E8C90346}" srcOrd="0" destOrd="0" presId="urn:microsoft.com/office/officeart/2005/8/layout/vList2"/>
    <dgm:cxn modelId="{24D27695-4BF6-42EB-8B33-B681A0850392}" srcId="{2A2A2A60-5BAE-480E-8A9D-D517CD8041E8}" destId="{ACDEAB0E-2266-409D-AFD2-1480C7F87540}" srcOrd="0" destOrd="0" parTransId="{C8533B24-0E22-4C0A-81BA-085C7A880CF6}" sibTransId="{4D0063BA-315C-424F-86AB-42A54F1E24F6}"/>
    <dgm:cxn modelId="{1CDDC966-3E47-43C6-AC35-E074E27F76AD}" type="presOf" srcId="{0C5F7FC0-4759-4B36-AC67-8192F3A232AE}" destId="{AA4884ED-1450-480C-B259-16A6747413C7}" srcOrd="0" destOrd="0" presId="urn:microsoft.com/office/officeart/2005/8/layout/vList2"/>
    <dgm:cxn modelId="{9D29F93A-543D-42C1-BC32-090D588B3C5B}" type="presOf" srcId="{2A2A2A60-5BAE-480E-8A9D-D517CD8041E8}" destId="{A374ADBB-B114-4D7D-8AC3-96DCBE6EB344}" srcOrd="0" destOrd="0" presId="urn:microsoft.com/office/officeart/2005/8/layout/vList2"/>
    <dgm:cxn modelId="{26F6E1D5-2E1F-4DA3-A0B1-27A3CF33061E}" srcId="{2A2A2A60-5BAE-480E-8A9D-D517CD8041E8}" destId="{147B4853-78CA-4F69-AF75-3964EE131EC1}" srcOrd="1" destOrd="0" parTransId="{11E9C07F-9587-4CA9-8861-93476FE4FA60}" sibTransId="{630EE045-B9C7-489E-AB6C-E9D8176B501D}"/>
    <dgm:cxn modelId="{1E08225E-9C35-4D9A-BAB4-E8784749CDB9}" type="presOf" srcId="{147B4853-78CA-4F69-AF75-3964EE131EC1}" destId="{186882F5-1BBC-4002-95CC-124E9C1D4F48}" srcOrd="0" destOrd="0" presId="urn:microsoft.com/office/officeart/2005/8/layout/vList2"/>
    <dgm:cxn modelId="{DA3A8395-49C1-465C-9587-7238D5DBB08C}" type="presParOf" srcId="{A374ADBB-B114-4D7D-8AC3-96DCBE6EB344}" destId="{3EED925A-2C35-47C5-B3B9-8652E8C90346}" srcOrd="0" destOrd="0" presId="urn:microsoft.com/office/officeart/2005/8/layout/vList2"/>
    <dgm:cxn modelId="{A076F848-1E1D-41D7-8882-C8BCD4FB0E49}" type="presParOf" srcId="{A374ADBB-B114-4D7D-8AC3-96DCBE6EB344}" destId="{EF21475C-1561-4409-8F3E-26870886B31C}" srcOrd="1" destOrd="0" presId="urn:microsoft.com/office/officeart/2005/8/layout/vList2"/>
    <dgm:cxn modelId="{D08564DB-944A-4D57-B6D6-0F4FCADBD1B3}" type="presParOf" srcId="{A374ADBB-B114-4D7D-8AC3-96DCBE6EB344}" destId="{186882F5-1BBC-4002-95CC-124E9C1D4F48}" srcOrd="2" destOrd="0" presId="urn:microsoft.com/office/officeart/2005/8/layout/vList2"/>
    <dgm:cxn modelId="{91422C9B-7A70-4D48-B714-9285BE31696B}" type="presParOf" srcId="{A374ADBB-B114-4D7D-8AC3-96DCBE6EB344}" destId="{1BB6856F-D148-4810-9984-E88AC83F557F}" srcOrd="3" destOrd="0" presId="urn:microsoft.com/office/officeart/2005/8/layout/vList2"/>
    <dgm:cxn modelId="{9EC9BABA-722C-42CD-BAE6-F998DFFCC35A}" type="presParOf" srcId="{A374ADBB-B114-4D7D-8AC3-96DCBE6EB344}" destId="{AA4884ED-1450-480C-B259-16A6747413C7}"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ED925A-2C35-47C5-B3B9-8652E8C90346}">
      <dsp:nvSpPr>
        <dsp:cNvPr id="0" name=""/>
        <dsp:cNvSpPr/>
      </dsp:nvSpPr>
      <dsp:spPr>
        <a:xfrm>
          <a:off x="0" y="743"/>
          <a:ext cx="7427167" cy="1833231"/>
        </a:xfrm>
        <a:prstGeom prst="roundRect">
          <a:avLst/>
        </a:prstGeom>
        <a:solidFill>
          <a:schemeClr val="accent3">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rtl="0">
            <a:lnSpc>
              <a:spcPct val="90000"/>
            </a:lnSpc>
            <a:spcBef>
              <a:spcPct val="0"/>
            </a:spcBef>
            <a:spcAft>
              <a:spcPct val="35000"/>
            </a:spcAft>
          </a:pPr>
          <a:r>
            <a:rPr lang="pt-BR" sz="2000" kern="1200" dirty="0" smtClean="0"/>
            <a:t>Os participantes entendem que, a contribuição estratégica crucial do passo modelando processos de planejamento seguintes como todas as análises seguintes e desenvolvendo estratégias no processo contínuo, irão objetivar na conservação dessas metas de conservação da biodiversidade; e as metas do bem-estar humano identificadas posteriormente são dependentes disso.</a:t>
          </a:r>
          <a:endParaRPr lang="en-US" sz="2000" kern="1200" dirty="0"/>
        </a:p>
      </dsp:txBody>
      <dsp:txXfrm>
        <a:off x="89491" y="90234"/>
        <a:ext cx="7248185" cy="1654249"/>
      </dsp:txXfrm>
    </dsp:sp>
    <dsp:sp modelId="{186882F5-1BBC-4002-95CC-124E9C1D4F48}">
      <dsp:nvSpPr>
        <dsp:cNvPr id="0" name=""/>
        <dsp:cNvSpPr/>
      </dsp:nvSpPr>
      <dsp:spPr>
        <a:xfrm>
          <a:off x="0" y="1840678"/>
          <a:ext cx="7427167" cy="1526990"/>
        </a:xfrm>
        <a:prstGeom prst="roundRect">
          <a:avLst/>
        </a:prstGeom>
        <a:solidFill>
          <a:schemeClr val="accent3">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rtl="0">
            <a:lnSpc>
              <a:spcPct val="90000"/>
            </a:lnSpc>
            <a:spcBef>
              <a:spcPct val="0"/>
            </a:spcBef>
            <a:spcAft>
              <a:spcPct val="35000"/>
            </a:spcAft>
          </a:pPr>
          <a:r>
            <a:rPr lang="pt-BR" sz="2000" kern="1200" dirty="0" smtClean="0"/>
            <a:t>Os participantes possuem as habilidades para guiar um time através do processo de intensificação de sistemas importantes dos sítios de conservação que representam os elementos de composição de um ecossistema, mas também os processos, estruturas e dinâmicas que os governam.</a:t>
          </a:r>
          <a:endParaRPr lang="en-US" sz="2000" kern="1200" dirty="0"/>
        </a:p>
      </dsp:txBody>
      <dsp:txXfrm>
        <a:off x="74542" y="1915220"/>
        <a:ext cx="7278083" cy="1377906"/>
      </dsp:txXfrm>
    </dsp:sp>
    <dsp:sp modelId="{AA4884ED-1450-480C-B259-16A6747413C7}">
      <dsp:nvSpPr>
        <dsp:cNvPr id="0" name=""/>
        <dsp:cNvSpPr/>
      </dsp:nvSpPr>
      <dsp:spPr>
        <a:xfrm>
          <a:off x="0" y="3374371"/>
          <a:ext cx="7427167" cy="1150847"/>
        </a:xfrm>
        <a:prstGeom prst="roundRect">
          <a:avLst/>
        </a:prstGeom>
        <a:solidFill>
          <a:schemeClr val="accent3">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rtl="0">
            <a:lnSpc>
              <a:spcPct val="90000"/>
            </a:lnSpc>
            <a:spcBef>
              <a:spcPct val="0"/>
            </a:spcBef>
            <a:spcAft>
              <a:spcPct val="35000"/>
            </a:spcAft>
          </a:pPr>
          <a:r>
            <a:rPr lang="pt-BR" sz="2000" kern="1200" dirty="0" smtClean="0"/>
            <a:t>Os participantes dispõem das habilidades que facilitam a visualização das relações e o alinhamento de objetos de conservação selecionados. </a:t>
          </a:r>
          <a:endParaRPr lang="en-US" sz="2000" kern="1200" dirty="0"/>
        </a:p>
      </dsp:txBody>
      <dsp:txXfrm>
        <a:off x="56180" y="3430551"/>
        <a:ext cx="7314807" cy="103848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9FF9CEF-AE9C-4420-B06B-3FF52F30A426}" type="datetimeFigureOut">
              <a:rPr lang="de-DE" smtClean="0"/>
              <a:t>25.05.2015</a:t>
            </a:fld>
            <a:endParaRPr lang="de-DE"/>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30C766F-2C55-4DB1-8EB0-0AED71CFFEFC}" type="slidenum">
              <a:rPr lang="de-DE" smtClean="0"/>
              <a:t>‹nº›</a:t>
            </a:fld>
            <a:endParaRPr lang="de-DE"/>
          </a:p>
        </p:txBody>
      </p:sp>
    </p:spTree>
    <p:extLst>
      <p:ext uri="{BB962C8B-B14F-4D97-AF65-F5344CB8AC3E}">
        <p14:creationId xmlns:p14="http://schemas.microsoft.com/office/powerpoint/2010/main" val="119464532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C8A207-55B9-4FA2-869C-8513F7DD919D}" type="datetimeFigureOut">
              <a:rPr lang="de-DE" smtClean="0"/>
              <a:t>25.05.2015</a:t>
            </a:fld>
            <a:endParaRPr lang="de-DE"/>
          </a:p>
        </p:txBody>
      </p:sp>
      <p:sp>
        <p:nvSpPr>
          <p:cNvPr id="4" name="Folienbildplatzhalt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69EA01-24B9-454B-A67A-DD091F9B8202}" type="slidenum">
              <a:rPr lang="de-DE" smtClean="0"/>
              <a:t>‹nº›</a:t>
            </a:fld>
            <a:endParaRPr lang="de-DE"/>
          </a:p>
        </p:txBody>
      </p:sp>
    </p:spTree>
    <p:extLst>
      <p:ext uri="{BB962C8B-B14F-4D97-AF65-F5344CB8AC3E}">
        <p14:creationId xmlns:p14="http://schemas.microsoft.com/office/powerpoint/2010/main" val="638822723"/>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Tree>
    <p:extLst>
      <p:ext uri="{BB962C8B-B14F-4D97-AF65-F5344CB8AC3E}">
        <p14:creationId xmlns:p14="http://schemas.microsoft.com/office/powerpoint/2010/main" val="8057356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Tree>
    <p:extLst>
      <p:ext uri="{BB962C8B-B14F-4D97-AF65-F5344CB8AC3E}">
        <p14:creationId xmlns:p14="http://schemas.microsoft.com/office/powerpoint/2010/main" val="12004254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upload.wikimedia.org/wikipedia/commons/e/ef/Thumbs_up_font_awesome.svg" TargetMode="External"/><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upload.wikimedia.org/wikipedia/commons/e/ef/Thumbs_up_font_awesome.svg" TargetMode="External"/><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upload.wikimedia.org/wikipedia/commons/e/ef/Thumbs_up_font_awesome.svg" TargetMode="External"/><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upload.wikimedia.org/wikipedia/commons/e/ef/Thumbs_up_font_awesome.svg" TargetMode="External"/><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upload.wikimedia.org/wikipedia/commons/e/ef/Thumbs_up_font_awesome.svg" TargetMode="External"/><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normAutofit/>
          </a:bodyPr>
          <a:lstStyle>
            <a:lvl1pPr>
              <a:defRPr sz="4000"/>
            </a:lvl1p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endParaRPr lang="de-DE"/>
          </a:p>
        </p:txBody>
      </p:sp>
      <p:sp>
        <p:nvSpPr>
          <p:cNvPr id="5" name="Fußzeilenplatzhalter 4"/>
          <p:cNvSpPr>
            <a:spLocks noGrp="1"/>
          </p:cNvSpPr>
          <p:nvPr>
            <p:ph type="ftr" sz="quarter" idx="11"/>
          </p:nvPr>
        </p:nvSpPr>
        <p:spPr/>
        <p:txBody>
          <a:bodyPr/>
          <a:lstStyle/>
          <a:p>
            <a:r>
              <a:rPr lang="en-US" smtClean="0"/>
              <a:t>2. Determine conservation objects - biodiversity objects</a:t>
            </a:r>
            <a:endParaRPr lang="de-DE"/>
          </a:p>
        </p:txBody>
      </p:sp>
      <p:sp>
        <p:nvSpPr>
          <p:cNvPr id="6" name="Foliennummernplatzhalter 5"/>
          <p:cNvSpPr>
            <a:spLocks noGrp="1"/>
          </p:cNvSpPr>
          <p:nvPr>
            <p:ph type="sldNum" sz="quarter" idx="12"/>
          </p:nvPr>
        </p:nvSpPr>
        <p:spPr/>
        <p:txBody>
          <a:bodyPr/>
          <a:lstStyle/>
          <a:p>
            <a:fld id="{6C6AE60A-B69C-4790-82F7-3882EDF23186}" type="slidenum">
              <a:rPr lang="de-DE" smtClean="0"/>
              <a:t>‹nº›</a:t>
            </a:fld>
            <a:endParaRPr lang="de-DE"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dirty="0"/>
          </a:p>
        </p:txBody>
      </p:sp>
      <p:sp>
        <p:nvSpPr>
          <p:cNvPr id="3" name="Textplatzhalter 2"/>
          <p:cNvSpPr>
            <a:spLocks noGrp="1"/>
          </p:cNvSpPr>
          <p:nvPr>
            <p:ph type="body" idx="1"/>
          </p:nvPr>
        </p:nvSpPr>
        <p:spPr>
          <a:xfrm>
            <a:off x="1259632" y="1556792"/>
            <a:ext cx="375215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1259632" y="2204864"/>
            <a:ext cx="3752156" cy="3951288"/>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5" name="Textplatzhalter 4"/>
          <p:cNvSpPr>
            <a:spLocks noGrp="1"/>
          </p:cNvSpPr>
          <p:nvPr>
            <p:ph type="body" sz="quarter" idx="3"/>
          </p:nvPr>
        </p:nvSpPr>
        <p:spPr>
          <a:xfrm>
            <a:off x="5220072" y="1556792"/>
            <a:ext cx="375374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5220072" y="2204864"/>
            <a:ext cx="3753743" cy="3951288"/>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7" name="Datumsplatzhalter 6"/>
          <p:cNvSpPr>
            <a:spLocks noGrp="1"/>
          </p:cNvSpPr>
          <p:nvPr>
            <p:ph type="dt" sz="half" idx="10"/>
          </p:nvPr>
        </p:nvSpPr>
        <p:spPr/>
        <p:txBody>
          <a:bodyPr/>
          <a:lstStyle/>
          <a:p>
            <a:endParaRPr lang="de-DE"/>
          </a:p>
        </p:txBody>
      </p:sp>
      <p:sp>
        <p:nvSpPr>
          <p:cNvPr id="8" name="Fußzeilenplatzhalter 7"/>
          <p:cNvSpPr>
            <a:spLocks noGrp="1"/>
          </p:cNvSpPr>
          <p:nvPr>
            <p:ph type="ftr" sz="quarter" idx="11"/>
          </p:nvPr>
        </p:nvSpPr>
        <p:spPr/>
        <p:txBody>
          <a:bodyPr/>
          <a:lstStyle/>
          <a:p>
            <a:r>
              <a:rPr lang="en-US" smtClean="0"/>
              <a:t>2. Determine conservation objects - biodiversity objects</a:t>
            </a:r>
            <a:endParaRPr lang="de-DE"/>
          </a:p>
        </p:txBody>
      </p:sp>
      <p:sp>
        <p:nvSpPr>
          <p:cNvPr id="9" name="Foliennummernplatzhalter 8"/>
          <p:cNvSpPr>
            <a:spLocks noGrp="1"/>
          </p:cNvSpPr>
          <p:nvPr>
            <p:ph type="sldNum" sz="quarter" idx="12"/>
          </p:nvPr>
        </p:nvSpPr>
        <p:spPr/>
        <p:txBody>
          <a:bodyPr/>
          <a:lstStyle/>
          <a:p>
            <a:fld id="{E8A9303E-27D9-477D-98A4-E66DF1BCAD0F}" type="slidenum">
              <a:rPr lang="de-DE" smtClean="0"/>
              <a:t>‹nº›</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endParaRPr lang="de-DE"/>
          </a:p>
        </p:txBody>
      </p:sp>
      <p:sp>
        <p:nvSpPr>
          <p:cNvPr id="4" name="Fußzeilenplatzhalter 3"/>
          <p:cNvSpPr>
            <a:spLocks noGrp="1"/>
          </p:cNvSpPr>
          <p:nvPr>
            <p:ph type="ftr" sz="quarter" idx="11"/>
          </p:nvPr>
        </p:nvSpPr>
        <p:spPr/>
        <p:txBody>
          <a:bodyPr/>
          <a:lstStyle/>
          <a:p>
            <a:r>
              <a:rPr lang="en-US" smtClean="0"/>
              <a:t>2. Determine conservation objects - biodiversity objects</a:t>
            </a:r>
            <a:endParaRPr lang="de-DE"/>
          </a:p>
        </p:txBody>
      </p:sp>
      <p:sp>
        <p:nvSpPr>
          <p:cNvPr id="5" name="Foliennummernplatzhalter 4"/>
          <p:cNvSpPr>
            <a:spLocks noGrp="1"/>
          </p:cNvSpPr>
          <p:nvPr>
            <p:ph type="sldNum" sz="quarter" idx="12"/>
          </p:nvPr>
        </p:nvSpPr>
        <p:spPr/>
        <p:txBody>
          <a:bodyPr/>
          <a:lstStyle/>
          <a:p>
            <a:fld id="{E8A9303E-27D9-477D-98A4-E66DF1BCAD0F}" type="slidenum">
              <a:rPr lang="de-DE" smtClean="0"/>
              <a:t>‹nº›</a:t>
            </a:fld>
            <a:endParaRPr lang="de-D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endParaRPr lang="de-DE"/>
          </a:p>
        </p:txBody>
      </p:sp>
      <p:sp>
        <p:nvSpPr>
          <p:cNvPr id="3" name="Fußzeilenplatzhalter 2"/>
          <p:cNvSpPr>
            <a:spLocks noGrp="1"/>
          </p:cNvSpPr>
          <p:nvPr>
            <p:ph type="ftr" sz="quarter" idx="11"/>
          </p:nvPr>
        </p:nvSpPr>
        <p:spPr/>
        <p:txBody>
          <a:bodyPr/>
          <a:lstStyle/>
          <a:p>
            <a:r>
              <a:rPr lang="en-US" smtClean="0"/>
              <a:t>2. Determine conservation objects - biodiversity objects</a:t>
            </a:r>
            <a:endParaRPr lang="de-DE"/>
          </a:p>
        </p:txBody>
      </p:sp>
      <p:sp>
        <p:nvSpPr>
          <p:cNvPr id="4" name="Foliennummernplatzhalter 3"/>
          <p:cNvSpPr>
            <a:spLocks noGrp="1"/>
          </p:cNvSpPr>
          <p:nvPr>
            <p:ph type="sldNum" sz="quarter" idx="12"/>
          </p:nvPr>
        </p:nvSpPr>
        <p:spPr/>
        <p:txBody>
          <a:bodyPr/>
          <a:lstStyle/>
          <a:p>
            <a:fld id="{E8A9303E-27D9-477D-98A4-E66DF1BCAD0F}" type="slidenum">
              <a:rPr lang="de-DE" smtClean="0"/>
              <a:t>‹nº›</a:t>
            </a:fld>
            <a:endParaRPr lang="de-D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dirty="0"/>
          </a:p>
        </p:txBody>
      </p:sp>
      <p:sp>
        <p:nvSpPr>
          <p:cNvPr id="3" name="Inhaltsplatzhalter 2"/>
          <p:cNvSpPr>
            <a:spLocks noGrp="1"/>
          </p:cNvSpPr>
          <p:nvPr>
            <p:ph idx="1"/>
          </p:nvPr>
        </p:nvSpPr>
        <p:spPr>
          <a:xfrm>
            <a:off x="3575050" y="1412776"/>
            <a:ext cx="5111750" cy="4713387"/>
          </a:xfrm>
        </p:spPr>
        <p:txBody>
          <a:bodyPr/>
          <a:lstStyle>
            <a:lvl1pPr>
              <a:defRPr sz="2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Textplatzhalter 3"/>
          <p:cNvSpPr>
            <a:spLocks noGrp="1"/>
          </p:cNvSpPr>
          <p:nvPr>
            <p:ph type="body" sz="half" idx="2"/>
          </p:nvPr>
        </p:nvSpPr>
        <p:spPr>
          <a:xfrm>
            <a:off x="457200" y="1435100"/>
            <a:ext cx="3008313" cy="4691063"/>
          </a:xfrm>
        </p:spPr>
        <p:txBody>
          <a:bodyPr>
            <a:normAutofit/>
          </a:bodyPr>
          <a:lstStyle>
            <a:lvl1pPr marL="0" indent="0">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endParaRPr lang="de-DE"/>
          </a:p>
        </p:txBody>
      </p:sp>
      <p:sp>
        <p:nvSpPr>
          <p:cNvPr id="6" name="Fußzeilenplatzhalter 5"/>
          <p:cNvSpPr>
            <a:spLocks noGrp="1"/>
          </p:cNvSpPr>
          <p:nvPr>
            <p:ph type="ftr" sz="quarter" idx="11"/>
          </p:nvPr>
        </p:nvSpPr>
        <p:spPr/>
        <p:txBody>
          <a:bodyPr/>
          <a:lstStyle/>
          <a:p>
            <a:r>
              <a:rPr lang="en-US" smtClean="0"/>
              <a:t>2. Determine conservation objects - biodiversity objects</a:t>
            </a:r>
            <a:endParaRPr lang="de-DE"/>
          </a:p>
        </p:txBody>
      </p:sp>
      <p:sp>
        <p:nvSpPr>
          <p:cNvPr id="7" name="Foliennummernplatzhalter 6"/>
          <p:cNvSpPr>
            <a:spLocks noGrp="1"/>
          </p:cNvSpPr>
          <p:nvPr>
            <p:ph type="sldNum" sz="quarter" idx="12"/>
          </p:nvPr>
        </p:nvSpPr>
        <p:spPr/>
        <p:txBody>
          <a:bodyPr/>
          <a:lstStyle/>
          <a:p>
            <a:fld id="{E8A9303E-27D9-477D-98A4-E66DF1BCAD0F}" type="slidenum">
              <a:rPr lang="de-DE" smtClean="0"/>
              <a:t>‹nº›</a:t>
            </a:fld>
            <a:endParaRPr lang="de-D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endParaRPr lang="de-DE"/>
          </a:p>
        </p:txBody>
      </p:sp>
      <p:sp>
        <p:nvSpPr>
          <p:cNvPr id="6" name="Fußzeilenplatzhalter 5"/>
          <p:cNvSpPr>
            <a:spLocks noGrp="1"/>
          </p:cNvSpPr>
          <p:nvPr>
            <p:ph type="ftr" sz="quarter" idx="11"/>
          </p:nvPr>
        </p:nvSpPr>
        <p:spPr/>
        <p:txBody>
          <a:bodyPr/>
          <a:lstStyle/>
          <a:p>
            <a:r>
              <a:rPr lang="en-US" smtClean="0"/>
              <a:t>2. Determine conservation objects - biodiversity objects</a:t>
            </a:r>
            <a:endParaRPr lang="de-DE"/>
          </a:p>
        </p:txBody>
      </p:sp>
      <p:sp>
        <p:nvSpPr>
          <p:cNvPr id="7" name="Foliennummernplatzhalter 6"/>
          <p:cNvSpPr>
            <a:spLocks noGrp="1"/>
          </p:cNvSpPr>
          <p:nvPr>
            <p:ph type="sldNum" sz="quarter" idx="12"/>
          </p:nvPr>
        </p:nvSpPr>
        <p:spPr/>
        <p:txBody>
          <a:bodyPr/>
          <a:lstStyle/>
          <a:p>
            <a:fld id="{E8A9303E-27D9-477D-98A4-E66DF1BCAD0F}" type="slidenum">
              <a:rPr lang="de-DE" smtClean="0"/>
              <a:t>‹nº›</a:t>
            </a:fld>
            <a:endParaRPr lang="de-D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endParaRPr lang="de-DE"/>
          </a:p>
        </p:txBody>
      </p:sp>
      <p:sp>
        <p:nvSpPr>
          <p:cNvPr id="5" name="Fußzeilenplatzhalter 4"/>
          <p:cNvSpPr>
            <a:spLocks noGrp="1"/>
          </p:cNvSpPr>
          <p:nvPr>
            <p:ph type="ftr" sz="quarter" idx="11"/>
          </p:nvPr>
        </p:nvSpPr>
        <p:spPr/>
        <p:txBody>
          <a:bodyPr/>
          <a:lstStyle/>
          <a:p>
            <a:r>
              <a:rPr lang="en-US" smtClean="0"/>
              <a:t>2. Determine conservation objects - biodiversity objects</a:t>
            </a:r>
            <a:endParaRPr lang="de-DE"/>
          </a:p>
        </p:txBody>
      </p:sp>
      <p:sp>
        <p:nvSpPr>
          <p:cNvPr id="6" name="Foliennummernplatzhalter 5"/>
          <p:cNvSpPr>
            <a:spLocks noGrp="1"/>
          </p:cNvSpPr>
          <p:nvPr>
            <p:ph type="sldNum" sz="quarter" idx="12"/>
          </p:nvPr>
        </p:nvSpPr>
        <p:spPr/>
        <p:txBody>
          <a:bodyPr/>
          <a:lstStyle/>
          <a:p>
            <a:fld id="{E8A9303E-27D9-477D-98A4-E66DF1BCAD0F}" type="slidenum">
              <a:rPr lang="de-DE" smtClean="0"/>
              <a:t>‹nº›</a:t>
            </a:fld>
            <a:endParaRPr lang="de-D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endParaRPr lang="de-DE"/>
          </a:p>
        </p:txBody>
      </p:sp>
      <p:sp>
        <p:nvSpPr>
          <p:cNvPr id="5" name="Fußzeilenplatzhalter 4"/>
          <p:cNvSpPr>
            <a:spLocks noGrp="1"/>
          </p:cNvSpPr>
          <p:nvPr>
            <p:ph type="ftr" sz="quarter" idx="11"/>
          </p:nvPr>
        </p:nvSpPr>
        <p:spPr/>
        <p:txBody>
          <a:bodyPr/>
          <a:lstStyle/>
          <a:p>
            <a:r>
              <a:rPr lang="en-US" smtClean="0"/>
              <a:t>2. Determine conservation objects - biodiversity objects</a:t>
            </a:r>
            <a:endParaRPr lang="de-DE"/>
          </a:p>
        </p:txBody>
      </p:sp>
      <p:sp>
        <p:nvSpPr>
          <p:cNvPr id="6" name="Foliennummernplatzhalter 5"/>
          <p:cNvSpPr>
            <a:spLocks noGrp="1"/>
          </p:cNvSpPr>
          <p:nvPr>
            <p:ph type="sldNum" sz="quarter" idx="12"/>
          </p:nvPr>
        </p:nvSpPr>
        <p:spPr/>
        <p:txBody>
          <a:bodyPr/>
          <a:lstStyle/>
          <a:p>
            <a:fld id="{E8A9303E-27D9-477D-98A4-E66DF1BCAD0F}" type="slidenum">
              <a:rPr lang="de-DE" smtClean="0"/>
              <a:t>‹nº›</a:t>
            </a:fld>
            <a:endParaRPr lang="de-D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Titel und Inhalt">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7" y="1016010"/>
            <a:ext cx="6777318" cy="4816629"/>
          </a:xfrm>
        </p:spPr>
        <p:txBody>
          <a:bodyPr>
            <a:normAutofit/>
          </a:bodyPr>
          <a:lstStyle>
            <a:lvl1pPr algn="just">
              <a:spcAft>
                <a:spcPts val="600"/>
              </a:spcAft>
              <a:defRPr sz="2200"/>
            </a:lvl1pPr>
            <a:lvl2pPr algn="just">
              <a:spcAft>
                <a:spcPts val="600"/>
              </a:spcAft>
              <a:defRPr sz="2200"/>
            </a:lvl2pPr>
            <a:lvl3pPr algn="just">
              <a:spcAft>
                <a:spcPts val="600"/>
              </a:spcAft>
              <a:defRPr sz="2200"/>
            </a:lvl3pPr>
            <a:lvl4pPr algn="just">
              <a:spcAft>
                <a:spcPts val="600"/>
              </a:spcAft>
              <a:defRPr sz="2200"/>
            </a:lvl4pPr>
            <a:lvl5pPr algn="just">
              <a:spcAft>
                <a:spcPts val="600"/>
              </a:spcAft>
              <a:defRPr sz="2200"/>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
        <p:nvSpPr>
          <p:cNvPr id="5" name="Footer Placeholder 4"/>
          <p:cNvSpPr>
            <a:spLocks noGrp="1"/>
          </p:cNvSpPr>
          <p:nvPr>
            <p:ph type="ftr" sz="quarter" idx="11"/>
          </p:nvPr>
        </p:nvSpPr>
        <p:spPr/>
        <p:txBody>
          <a:bodyPr/>
          <a:lstStyle/>
          <a:p>
            <a:r>
              <a:rPr lang="en-US" smtClean="0"/>
              <a:t>2. Determine conservation objects - biodiversity objects</a:t>
            </a:r>
            <a:endParaRPr lang="de-DE"/>
          </a:p>
        </p:txBody>
      </p:sp>
      <p:sp>
        <p:nvSpPr>
          <p:cNvPr id="4" name="Textfeld 3"/>
          <p:cNvSpPr txBox="1"/>
          <p:nvPr userDrawn="1"/>
        </p:nvSpPr>
        <p:spPr>
          <a:xfrm>
            <a:off x="4724401" y="127000"/>
            <a:ext cx="3343834" cy="368300"/>
          </a:xfrm>
          <a:prstGeom prst="rect">
            <a:avLst/>
          </a:prstGeom>
          <a:solidFill>
            <a:schemeClr val="bg1">
              <a:lumMod val="20000"/>
              <a:lumOff val="80000"/>
              <a:alpha val="83000"/>
            </a:schemeClr>
          </a:solidFill>
        </p:spPr>
        <p:txBody>
          <a:bodyPr wrap="square" rtlCol="0">
            <a:spAutoFit/>
          </a:bodyPr>
          <a:lstStyle/>
          <a:p>
            <a:endParaRPr lang="en-GB" dirty="0"/>
          </a:p>
        </p:txBody>
      </p:sp>
      <p:sp>
        <p:nvSpPr>
          <p:cNvPr id="6" name="Title 1"/>
          <p:cNvSpPr txBox="1">
            <a:spLocks/>
          </p:cNvSpPr>
          <p:nvPr userDrawn="1"/>
        </p:nvSpPr>
        <p:spPr>
          <a:xfrm>
            <a:off x="4724401" y="127000"/>
            <a:ext cx="3343834" cy="368300"/>
          </a:xfrm>
          <a:prstGeom prst="rect">
            <a:avLst/>
          </a:prstGeom>
        </p:spPr>
        <p:txBody>
          <a:bodyPr vert="horz" lIns="91440" tIns="45720" rIns="91440" bIns="45720" rtlCol="0" anchor="b">
            <a:normAutofit/>
          </a:bodyPr>
          <a:lstStyle>
            <a:lvl1pPr algn="l" defTabSz="914400" rtl="0" eaLnBrk="1" latinLnBrk="0" hangingPunct="1">
              <a:spcBef>
                <a:spcPct val="0"/>
              </a:spcBef>
              <a:buNone/>
              <a:defRPr sz="2800" b="1"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1800" dirty="0">
              <a:solidFill>
                <a:schemeClr val="accent1"/>
              </a:solidFill>
            </a:endParaRPr>
          </a:p>
        </p:txBody>
      </p:sp>
    </p:spTree>
    <p:extLst>
      <p:ext uri="{BB962C8B-B14F-4D97-AF65-F5344CB8AC3E}">
        <p14:creationId xmlns:p14="http://schemas.microsoft.com/office/powerpoint/2010/main" val="408029608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Datumsplatzhalter 3"/>
          <p:cNvSpPr>
            <a:spLocks noGrp="1"/>
          </p:cNvSpPr>
          <p:nvPr>
            <p:ph type="dt" sz="half" idx="10"/>
          </p:nvPr>
        </p:nvSpPr>
        <p:spPr/>
        <p:txBody>
          <a:bodyPr/>
          <a:lstStyle/>
          <a:p>
            <a:endParaRPr lang="de-DE"/>
          </a:p>
        </p:txBody>
      </p:sp>
      <p:sp>
        <p:nvSpPr>
          <p:cNvPr id="5" name="Fußzeilenplatzhalter 4"/>
          <p:cNvSpPr>
            <a:spLocks noGrp="1"/>
          </p:cNvSpPr>
          <p:nvPr>
            <p:ph type="ftr" sz="quarter" idx="11"/>
          </p:nvPr>
        </p:nvSpPr>
        <p:spPr/>
        <p:txBody>
          <a:bodyPr/>
          <a:lstStyle/>
          <a:p>
            <a:r>
              <a:rPr lang="en-US" smtClean="0"/>
              <a:t>2. Determine conservation objects - biodiversity objects</a:t>
            </a:r>
            <a:endParaRPr lang="de-DE"/>
          </a:p>
        </p:txBody>
      </p:sp>
      <p:sp>
        <p:nvSpPr>
          <p:cNvPr id="6" name="Foliennummernplatzhalter 5"/>
          <p:cNvSpPr>
            <a:spLocks noGrp="1"/>
          </p:cNvSpPr>
          <p:nvPr>
            <p:ph type="sldNum" sz="quarter" idx="12"/>
          </p:nvPr>
        </p:nvSpPr>
        <p:spPr/>
        <p:txBody>
          <a:bodyPr/>
          <a:lstStyle/>
          <a:p>
            <a:fld id="{E8A9303E-27D9-477D-98A4-E66DF1BCAD0F}" type="slidenum">
              <a:rPr lang="de-DE" smtClean="0"/>
              <a:t>‹nº›</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dirty="0"/>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endParaRPr lang="de-DE"/>
          </a:p>
        </p:txBody>
      </p:sp>
      <p:sp>
        <p:nvSpPr>
          <p:cNvPr id="5" name="Fußzeilenplatzhalter 4"/>
          <p:cNvSpPr>
            <a:spLocks noGrp="1"/>
          </p:cNvSpPr>
          <p:nvPr>
            <p:ph type="ftr" sz="quarter" idx="11"/>
          </p:nvPr>
        </p:nvSpPr>
        <p:spPr/>
        <p:txBody>
          <a:bodyPr/>
          <a:lstStyle/>
          <a:p>
            <a:r>
              <a:rPr lang="en-US" smtClean="0"/>
              <a:t>2. Determine conservation objects - biodiversity objects</a:t>
            </a:r>
            <a:endParaRPr lang="de-DE"/>
          </a:p>
        </p:txBody>
      </p:sp>
      <p:sp>
        <p:nvSpPr>
          <p:cNvPr id="6" name="Foliennummernplatzhalter 5"/>
          <p:cNvSpPr>
            <a:spLocks noGrp="1"/>
          </p:cNvSpPr>
          <p:nvPr>
            <p:ph type="sldNum" sz="quarter" idx="12"/>
          </p:nvPr>
        </p:nvSpPr>
        <p:spPr/>
        <p:txBody>
          <a:bodyPr/>
          <a:lstStyle/>
          <a:p>
            <a:fld id="{E8A9303E-27D9-477D-98A4-E66DF1BCAD0F}" type="slidenum">
              <a:rPr lang="de-DE" smtClean="0"/>
              <a:t>‹nº›</a:t>
            </a:fld>
            <a:endParaRPr lang="de-DE"/>
          </a:p>
        </p:txBody>
      </p:sp>
      <p:sp>
        <p:nvSpPr>
          <p:cNvPr id="7" name="Textfeld 6"/>
          <p:cNvSpPr txBox="1"/>
          <p:nvPr/>
        </p:nvSpPr>
        <p:spPr>
          <a:xfrm>
            <a:off x="256027" y="2642543"/>
            <a:ext cx="577142" cy="769441"/>
          </a:xfrm>
          <a:prstGeom prst="rect">
            <a:avLst/>
          </a:prstGeom>
          <a:noFill/>
          <a:ln>
            <a:noFill/>
          </a:ln>
        </p:spPr>
        <p:txBody>
          <a:bodyPr wrap="square" rtlCol="0">
            <a:spAutoFit/>
          </a:bodyPr>
          <a:lstStyle/>
          <a:p>
            <a:r>
              <a:rPr lang="en-GB" sz="4400" b="1" dirty="0" smtClean="0">
                <a:latin typeface="Arial" pitchFamily="34" charset="0"/>
                <a:cs typeface="Arial" pitchFamily="34" charset="0"/>
              </a:rPr>
              <a:t>?</a:t>
            </a:r>
            <a:endParaRPr lang="en-GB" sz="4400" b="1" dirty="0">
              <a:latin typeface="Arial" pitchFamily="34" charset="0"/>
              <a:cs typeface="Arial" pitchFamily="34" charset="0"/>
            </a:endParaRPr>
          </a:p>
        </p:txBody>
      </p:sp>
      <p:grpSp>
        <p:nvGrpSpPr>
          <p:cNvPr id="8" name="Gruppieren 7"/>
          <p:cNvGrpSpPr/>
          <p:nvPr/>
        </p:nvGrpSpPr>
        <p:grpSpPr>
          <a:xfrm>
            <a:off x="355931" y="1748812"/>
            <a:ext cx="377333" cy="327345"/>
            <a:chOff x="252905" y="1778908"/>
            <a:chExt cx="377333" cy="327345"/>
          </a:xfrm>
          <a:noFill/>
        </p:grpSpPr>
        <p:sp>
          <p:nvSpPr>
            <p:cNvPr id="9" name="Ellipse 8"/>
            <p:cNvSpPr/>
            <p:nvPr/>
          </p:nvSpPr>
          <p:spPr>
            <a:xfrm rot="21240482">
              <a:off x="373977" y="1778908"/>
              <a:ext cx="256261" cy="256261"/>
            </a:xfrm>
            <a:prstGeom prst="ellipse">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rapezoid 9"/>
            <p:cNvSpPr/>
            <p:nvPr/>
          </p:nvSpPr>
          <p:spPr>
            <a:xfrm rot="2832241" flipH="1">
              <a:off x="316036" y="1981034"/>
              <a:ext cx="62088" cy="188350"/>
            </a:xfrm>
            <a:prstGeom prst="trapezoid">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Bogen 10"/>
            <p:cNvSpPr/>
            <p:nvPr/>
          </p:nvSpPr>
          <p:spPr>
            <a:xfrm rot="490939" flipV="1">
              <a:off x="386640" y="1906997"/>
              <a:ext cx="179092" cy="97445"/>
            </a:xfrm>
            <a:prstGeom prst="arc">
              <a:avLst/>
            </a:prstGeom>
            <a:grp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 name="Gruppieren 11"/>
          <p:cNvGrpSpPr/>
          <p:nvPr/>
        </p:nvGrpSpPr>
        <p:grpSpPr>
          <a:xfrm>
            <a:off x="339734" y="4018502"/>
            <a:ext cx="396070" cy="435203"/>
            <a:chOff x="201399" y="4006186"/>
            <a:chExt cx="396070" cy="435203"/>
          </a:xfrm>
          <a:noFill/>
        </p:grpSpPr>
        <p:sp>
          <p:nvSpPr>
            <p:cNvPr id="13" name="Form 12"/>
            <p:cNvSpPr/>
            <p:nvPr/>
          </p:nvSpPr>
          <p:spPr>
            <a:xfrm>
              <a:off x="347080" y="4191000"/>
              <a:ext cx="250389" cy="250389"/>
            </a:xfrm>
            <a:prstGeom prst="gear9">
              <a:avLst/>
            </a:prstGeom>
            <a:grpFill/>
            <a:ln>
              <a:solidFill>
                <a:schemeClr val="tx1"/>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14" name="Form 13"/>
            <p:cNvSpPr/>
            <p:nvPr/>
          </p:nvSpPr>
          <p:spPr>
            <a:xfrm>
              <a:off x="201399" y="4131817"/>
              <a:ext cx="182101" cy="182101"/>
            </a:xfrm>
            <a:prstGeom prst="gear6">
              <a:avLst/>
            </a:prstGeom>
            <a:grpFill/>
            <a:ln>
              <a:solidFill>
                <a:schemeClr val="tx1"/>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15" name="Form 14"/>
            <p:cNvSpPr/>
            <p:nvPr/>
          </p:nvSpPr>
          <p:spPr>
            <a:xfrm rot="20700000">
              <a:off x="303394" y="4006186"/>
              <a:ext cx="178422" cy="178422"/>
            </a:xfrm>
            <a:prstGeom prst="gear6">
              <a:avLst/>
            </a:prstGeom>
            <a:grpFill/>
            <a:ln>
              <a:solidFill>
                <a:schemeClr val="tx1"/>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grpSp>
      <p:pic>
        <p:nvPicPr>
          <p:cNvPr id="16" name="Picture 17" descr="File:Thumbs up font awesome.svg">
            <a:hlinkClick r:id="rId2"/>
          </p:cNvPr>
          <p:cNvPicPr>
            <a:picLocks noChangeAspect="1" noChangeArrowheads="1"/>
          </p:cNvPicPr>
          <p:nvPr/>
        </p:nvPicPr>
        <p:blipFill>
          <a:blip r:embed="rId3" cstate="print">
            <a:biLevel thresh="75000"/>
            <a:extLst>
              <a:ext uri="{BEBA8EAE-BF5A-486C-A8C5-ECC9F3942E4B}">
                <a14:imgProps xmlns:a14="http://schemas.microsoft.com/office/drawing/2010/main">
                  <a14:imgLayer r:embed="rId4">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328574" y="5219551"/>
            <a:ext cx="432048" cy="432048"/>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0058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endParaRPr lang="de-DE"/>
          </a:p>
        </p:txBody>
      </p:sp>
      <p:sp>
        <p:nvSpPr>
          <p:cNvPr id="5" name="Fußzeilenplatzhalter 4"/>
          <p:cNvSpPr>
            <a:spLocks noGrp="1"/>
          </p:cNvSpPr>
          <p:nvPr>
            <p:ph type="ftr" sz="quarter" idx="11"/>
          </p:nvPr>
        </p:nvSpPr>
        <p:spPr/>
        <p:txBody>
          <a:bodyPr/>
          <a:lstStyle/>
          <a:p>
            <a:r>
              <a:rPr lang="en-US" smtClean="0"/>
              <a:t>2. Determine conservation objects - biodiversity objects</a:t>
            </a:r>
            <a:endParaRPr lang="de-DE"/>
          </a:p>
        </p:txBody>
      </p:sp>
      <p:sp>
        <p:nvSpPr>
          <p:cNvPr id="6" name="Foliennummernplatzhalter 5"/>
          <p:cNvSpPr>
            <a:spLocks noGrp="1"/>
          </p:cNvSpPr>
          <p:nvPr>
            <p:ph type="sldNum" sz="quarter" idx="12"/>
          </p:nvPr>
        </p:nvSpPr>
        <p:spPr/>
        <p:txBody>
          <a:bodyPr/>
          <a:lstStyle/>
          <a:p>
            <a:fld id="{E8A9303E-27D9-477D-98A4-E66DF1BCAD0F}" type="slidenum">
              <a:rPr lang="de-DE" smtClean="0"/>
              <a:t>‹nº›</a:t>
            </a:fld>
            <a:endParaRPr lang="de-DE"/>
          </a:p>
        </p:txBody>
      </p:sp>
      <p:pic>
        <p:nvPicPr>
          <p:cNvPr id="17" name="Picture 17" descr="File:Thumbs up font awesome.svg">
            <a:hlinkClick r:id="rId2"/>
          </p:cNvPr>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332714" y="5222728"/>
            <a:ext cx="432048" cy="432048"/>
          </a:xfrm>
          <a:prstGeom prst="rect">
            <a:avLst/>
          </a:prstGeom>
          <a:noFill/>
          <a:ln>
            <a:noFill/>
          </a:ln>
          <a:extLst>
            <a:ext uri="{909E8E84-426E-40DD-AFC4-6F175D3DCCD1}">
              <a14:hiddenFill xmlns:a14="http://schemas.microsoft.com/office/drawing/2010/main">
                <a:solidFill>
                  <a:srgbClr val="FFFFFF"/>
                </a:solidFill>
              </a14:hiddenFill>
            </a:ext>
          </a:extLst>
        </p:spPr>
      </p:pic>
      <p:grpSp>
        <p:nvGrpSpPr>
          <p:cNvPr id="18" name="Gruppieren 17"/>
          <p:cNvGrpSpPr/>
          <p:nvPr/>
        </p:nvGrpSpPr>
        <p:grpSpPr>
          <a:xfrm>
            <a:off x="346563" y="4017581"/>
            <a:ext cx="396070" cy="435203"/>
            <a:chOff x="201399" y="4006186"/>
            <a:chExt cx="396070" cy="435203"/>
          </a:xfrm>
          <a:noFill/>
        </p:grpSpPr>
        <p:sp>
          <p:nvSpPr>
            <p:cNvPr id="19" name="Form 18"/>
            <p:cNvSpPr/>
            <p:nvPr/>
          </p:nvSpPr>
          <p:spPr>
            <a:xfrm>
              <a:off x="347080" y="4191000"/>
              <a:ext cx="250389" cy="250389"/>
            </a:xfrm>
            <a:prstGeom prst="gear9">
              <a:avLst/>
            </a:prstGeom>
            <a:grpFill/>
            <a:ln>
              <a:solidFill>
                <a:schemeClr val="bg1">
                  <a:lumMod val="75000"/>
                  <a:alpha val="50000"/>
                </a:schemeClr>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20" name="Form 19"/>
            <p:cNvSpPr/>
            <p:nvPr/>
          </p:nvSpPr>
          <p:spPr>
            <a:xfrm>
              <a:off x="201399" y="4131817"/>
              <a:ext cx="182101" cy="182101"/>
            </a:xfrm>
            <a:prstGeom prst="gear6">
              <a:avLst/>
            </a:prstGeom>
            <a:grpFill/>
            <a:ln>
              <a:solidFill>
                <a:schemeClr val="bg1">
                  <a:lumMod val="75000"/>
                  <a:alpha val="50000"/>
                </a:schemeClr>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21" name="Form 20"/>
            <p:cNvSpPr/>
            <p:nvPr/>
          </p:nvSpPr>
          <p:spPr>
            <a:xfrm rot="20700000">
              <a:off x="303394" y="4006186"/>
              <a:ext cx="178422" cy="178422"/>
            </a:xfrm>
            <a:prstGeom prst="gear6">
              <a:avLst/>
            </a:prstGeom>
            <a:grpFill/>
            <a:ln>
              <a:solidFill>
                <a:schemeClr val="bg1">
                  <a:lumMod val="75000"/>
                  <a:alpha val="50000"/>
                </a:schemeClr>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grpSp>
      <p:sp>
        <p:nvSpPr>
          <p:cNvPr id="22" name="Textfeld 21"/>
          <p:cNvSpPr txBox="1"/>
          <p:nvPr/>
        </p:nvSpPr>
        <p:spPr>
          <a:xfrm>
            <a:off x="258274" y="2642542"/>
            <a:ext cx="577142" cy="769441"/>
          </a:xfrm>
          <a:prstGeom prst="rect">
            <a:avLst/>
          </a:prstGeom>
          <a:noFill/>
          <a:ln>
            <a:noFill/>
          </a:ln>
        </p:spPr>
        <p:txBody>
          <a:bodyPr wrap="square" rtlCol="0">
            <a:spAutoFit/>
          </a:bodyPr>
          <a:lstStyle/>
          <a:p>
            <a:r>
              <a:rPr lang="en-GB" sz="4400" b="1" dirty="0" smtClean="0">
                <a:solidFill>
                  <a:schemeClr val="bg1">
                    <a:lumMod val="85000"/>
                  </a:schemeClr>
                </a:solidFill>
                <a:latin typeface="Arial" pitchFamily="34" charset="0"/>
                <a:cs typeface="Arial" pitchFamily="34" charset="0"/>
              </a:rPr>
              <a:t>?</a:t>
            </a:r>
            <a:endParaRPr lang="en-GB" sz="4400" b="1" dirty="0">
              <a:solidFill>
                <a:schemeClr val="bg1">
                  <a:lumMod val="85000"/>
                </a:schemeClr>
              </a:solidFill>
              <a:latin typeface="Arial" pitchFamily="34" charset="0"/>
              <a:cs typeface="Arial" pitchFamily="34" charset="0"/>
            </a:endParaRPr>
          </a:p>
        </p:txBody>
      </p:sp>
      <p:grpSp>
        <p:nvGrpSpPr>
          <p:cNvPr id="27" name="Gruppieren 26"/>
          <p:cNvGrpSpPr/>
          <p:nvPr/>
        </p:nvGrpSpPr>
        <p:grpSpPr>
          <a:xfrm>
            <a:off x="355931" y="1748812"/>
            <a:ext cx="377333" cy="327345"/>
            <a:chOff x="252905" y="1778908"/>
            <a:chExt cx="377333" cy="327345"/>
          </a:xfrm>
          <a:noFill/>
        </p:grpSpPr>
        <p:sp>
          <p:nvSpPr>
            <p:cNvPr id="28" name="Ellipse 27"/>
            <p:cNvSpPr/>
            <p:nvPr/>
          </p:nvSpPr>
          <p:spPr>
            <a:xfrm rot="21240482">
              <a:off x="373977" y="1778908"/>
              <a:ext cx="256261" cy="256261"/>
            </a:xfrm>
            <a:prstGeom prst="ellipse">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rapezoid 28"/>
            <p:cNvSpPr/>
            <p:nvPr/>
          </p:nvSpPr>
          <p:spPr>
            <a:xfrm rot="2832241" flipH="1">
              <a:off x="316036" y="1981034"/>
              <a:ext cx="62088" cy="188350"/>
            </a:xfrm>
            <a:prstGeom prst="trapezoid">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Bogen 29"/>
            <p:cNvSpPr/>
            <p:nvPr/>
          </p:nvSpPr>
          <p:spPr>
            <a:xfrm rot="490939" flipV="1">
              <a:off x="386640" y="1906997"/>
              <a:ext cx="179092" cy="97445"/>
            </a:xfrm>
            <a:prstGeom prst="arc">
              <a:avLst/>
            </a:prstGeom>
            <a:grp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3910058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endParaRPr lang="de-DE"/>
          </a:p>
        </p:txBody>
      </p:sp>
      <p:sp>
        <p:nvSpPr>
          <p:cNvPr id="5" name="Fußzeilenplatzhalter 4"/>
          <p:cNvSpPr>
            <a:spLocks noGrp="1"/>
          </p:cNvSpPr>
          <p:nvPr>
            <p:ph type="ftr" sz="quarter" idx="11"/>
          </p:nvPr>
        </p:nvSpPr>
        <p:spPr/>
        <p:txBody>
          <a:bodyPr/>
          <a:lstStyle/>
          <a:p>
            <a:r>
              <a:rPr lang="en-US" smtClean="0"/>
              <a:t>2. Determine conservation objects - biodiversity objects</a:t>
            </a:r>
            <a:endParaRPr lang="de-DE"/>
          </a:p>
        </p:txBody>
      </p:sp>
      <p:sp>
        <p:nvSpPr>
          <p:cNvPr id="6" name="Foliennummernplatzhalter 5"/>
          <p:cNvSpPr>
            <a:spLocks noGrp="1"/>
          </p:cNvSpPr>
          <p:nvPr>
            <p:ph type="sldNum" sz="quarter" idx="12"/>
          </p:nvPr>
        </p:nvSpPr>
        <p:spPr/>
        <p:txBody>
          <a:bodyPr/>
          <a:lstStyle/>
          <a:p>
            <a:fld id="{E8A9303E-27D9-477D-98A4-E66DF1BCAD0F}" type="slidenum">
              <a:rPr lang="de-DE" smtClean="0"/>
              <a:t>‹nº›</a:t>
            </a:fld>
            <a:endParaRPr lang="de-DE"/>
          </a:p>
        </p:txBody>
      </p:sp>
      <p:pic>
        <p:nvPicPr>
          <p:cNvPr id="7" name="Picture 17" descr="File:Thumbs up font awesome.svg">
            <a:hlinkClick r:id="rId2"/>
          </p:cNvPr>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332714" y="5222728"/>
            <a:ext cx="432048" cy="432048"/>
          </a:xfrm>
          <a:prstGeom prst="rect">
            <a:avLst/>
          </a:prstGeom>
          <a:noFill/>
          <a:ln>
            <a:noFill/>
          </a:ln>
          <a:extLst>
            <a:ext uri="{909E8E84-426E-40DD-AFC4-6F175D3DCCD1}">
              <a14:hiddenFill xmlns:a14="http://schemas.microsoft.com/office/drawing/2010/main">
                <a:solidFill>
                  <a:srgbClr val="FFFFFF"/>
                </a:solidFill>
              </a14:hiddenFill>
            </a:ext>
          </a:extLst>
        </p:spPr>
      </p:pic>
      <p:grpSp>
        <p:nvGrpSpPr>
          <p:cNvPr id="8" name="Gruppieren 7"/>
          <p:cNvGrpSpPr/>
          <p:nvPr/>
        </p:nvGrpSpPr>
        <p:grpSpPr>
          <a:xfrm>
            <a:off x="346563" y="4017581"/>
            <a:ext cx="396070" cy="435203"/>
            <a:chOff x="201399" y="4006186"/>
            <a:chExt cx="396070" cy="435203"/>
          </a:xfrm>
          <a:noFill/>
        </p:grpSpPr>
        <p:sp>
          <p:nvSpPr>
            <p:cNvPr id="9" name="Form 8"/>
            <p:cNvSpPr/>
            <p:nvPr/>
          </p:nvSpPr>
          <p:spPr>
            <a:xfrm>
              <a:off x="347080" y="4191000"/>
              <a:ext cx="250389" cy="250389"/>
            </a:xfrm>
            <a:prstGeom prst="gear9">
              <a:avLst/>
            </a:prstGeom>
            <a:grpFill/>
            <a:ln>
              <a:solidFill>
                <a:schemeClr val="bg1">
                  <a:lumMod val="75000"/>
                  <a:alpha val="50000"/>
                </a:schemeClr>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10" name="Form 9"/>
            <p:cNvSpPr/>
            <p:nvPr/>
          </p:nvSpPr>
          <p:spPr>
            <a:xfrm>
              <a:off x="201399" y="4131817"/>
              <a:ext cx="182101" cy="182101"/>
            </a:xfrm>
            <a:prstGeom prst="gear6">
              <a:avLst/>
            </a:prstGeom>
            <a:grpFill/>
            <a:ln>
              <a:solidFill>
                <a:schemeClr val="bg1">
                  <a:lumMod val="75000"/>
                  <a:alpha val="50000"/>
                </a:schemeClr>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11" name="Form 10"/>
            <p:cNvSpPr/>
            <p:nvPr/>
          </p:nvSpPr>
          <p:spPr>
            <a:xfrm rot="20700000">
              <a:off x="303394" y="4006186"/>
              <a:ext cx="178422" cy="178422"/>
            </a:xfrm>
            <a:prstGeom prst="gear6">
              <a:avLst/>
            </a:prstGeom>
            <a:grpFill/>
            <a:ln>
              <a:solidFill>
                <a:schemeClr val="bg1">
                  <a:lumMod val="75000"/>
                  <a:alpha val="50000"/>
                </a:schemeClr>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grpSp>
      <p:grpSp>
        <p:nvGrpSpPr>
          <p:cNvPr id="13" name="Gruppieren 12"/>
          <p:cNvGrpSpPr/>
          <p:nvPr/>
        </p:nvGrpSpPr>
        <p:grpSpPr>
          <a:xfrm>
            <a:off x="353722" y="1744044"/>
            <a:ext cx="377333" cy="327345"/>
            <a:chOff x="252905" y="1778908"/>
            <a:chExt cx="377333" cy="327345"/>
          </a:xfrm>
        </p:grpSpPr>
        <p:sp>
          <p:nvSpPr>
            <p:cNvPr id="14" name="Ellipse 13"/>
            <p:cNvSpPr/>
            <p:nvPr/>
          </p:nvSpPr>
          <p:spPr>
            <a:xfrm rot="21240482">
              <a:off x="373977" y="1778908"/>
              <a:ext cx="256261" cy="256261"/>
            </a:xfrm>
            <a:prstGeom prst="ellipse">
              <a:avLst/>
            </a:prstGeom>
            <a:solidFill>
              <a:schemeClr val="bg1"/>
            </a:solidFill>
            <a:ln w="19050">
              <a:solidFill>
                <a:schemeClr val="bg1">
                  <a:lumMod val="7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15" name="Trapezoid 14"/>
            <p:cNvSpPr/>
            <p:nvPr/>
          </p:nvSpPr>
          <p:spPr>
            <a:xfrm rot="2832241" flipH="1">
              <a:off x="316036" y="1981034"/>
              <a:ext cx="62088" cy="188350"/>
            </a:xfrm>
            <a:prstGeom prst="trapezoid">
              <a:avLst/>
            </a:prstGeom>
            <a:solidFill>
              <a:schemeClr val="bg1">
                <a:lumMod val="75000"/>
                <a:alpha val="50000"/>
              </a:schemeClr>
            </a:solidFill>
            <a:ln w="3175">
              <a:solidFill>
                <a:schemeClr val="bg1">
                  <a:lumMod val="7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16" name="Bogen 15"/>
            <p:cNvSpPr/>
            <p:nvPr/>
          </p:nvSpPr>
          <p:spPr>
            <a:xfrm rot="490939" flipV="1">
              <a:off x="386640" y="1906997"/>
              <a:ext cx="179092" cy="97445"/>
            </a:xfrm>
            <a:prstGeom prst="arc">
              <a:avLst/>
            </a:prstGeom>
            <a:solidFill>
              <a:schemeClr val="bg1"/>
            </a:solidFill>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7" name="Textfeld 16"/>
          <p:cNvSpPr txBox="1"/>
          <p:nvPr/>
        </p:nvSpPr>
        <p:spPr>
          <a:xfrm>
            <a:off x="256027" y="2642543"/>
            <a:ext cx="577142" cy="769441"/>
          </a:xfrm>
          <a:prstGeom prst="rect">
            <a:avLst/>
          </a:prstGeom>
          <a:noFill/>
          <a:ln>
            <a:noFill/>
          </a:ln>
        </p:spPr>
        <p:txBody>
          <a:bodyPr wrap="square" rtlCol="0">
            <a:spAutoFit/>
          </a:bodyPr>
          <a:lstStyle/>
          <a:p>
            <a:r>
              <a:rPr lang="en-GB" sz="4400" b="1" dirty="0" smtClean="0">
                <a:latin typeface="Arial" pitchFamily="34" charset="0"/>
                <a:cs typeface="Arial" pitchFamily="34" charset="0"/>
              </a:rPr>
              <a:t>?</a:t>
            </a:r>
            <a:endParaRPr lang="en-GB" sz="4400" b="1" dirty="0">
              <a:latin typeface="Arial" pitchFamily="34" charset="0"/>
              <a:cs typeface="Arial" pitchFamily="34" charset="0"/>
            </a:endParaRPr>
          </a:p>
        </p:txBody>
      </p:sp>
    </p:spTree>
    <p:extLst>
      <p:ext uri="{BB962C8B-B14F-4D97-AF65-F5344CB8AC3E}">
        <p14:creationId xmlns:p14="http://schemas.microsoft.com/office/powerpoint/2010/main" val="39100581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endParaRPr lang="de-DE"/>
          </a:p>
        </p:txBody>
      </p:sp>
      <p:sp>
        <p:nvSpPr>
          <p:cNvPr id="5" name="Fußzeilenplatzhalter 4"/>
          <p:cNvSpPr>
            <a:spLocks noGrp="1"/>
          </p:cNvSpPr>
          <p:nvPr>
            <p:ph type="ftr" sz="quarter" idx="11"/>
          </p:nvPr>
        </p:nvSpPr>
        <p:spPr/>
        <p:txBody>
          <a:bodyPr/>
          <a:lstStyle/>
          <a:p>
            <a:r>
              <a:rPr lang="en-US" smtClean="0"/>
              <a:t>2. Determine conservation objects - biodiversity objects</a:t>
            </a:r>
            <a:endParaRPr lang="de-DE"/>
          </a:p>
        </p:txBody>
      </p:sp>
      <p:sp>
        <p:nvSpPr>
          <p:cNvPr id="6" name="Foliennummernplatzhalter 5"/>
          <p:cNvSpPr>
            <a:spLocks noGrp="1"/>
          </p:cNvSpPr>
          <p:nvPr>
            <p:ph type="sldNum" sz="quarter" idx="12"/>
          </p:nvPr>
        </p:nvSpPr>
        <p:spPr/>
        <p:txBody>
          <a:bodyPr/>
          <a:lstStyle/>
          <a:p>
            <a:fld id="{E8A9303E-27D9-477D-98A4-E66DF1BCAD0F}" type="slidenum">
              <a:rPr lang="de-DE" smtClean="0"/>
              <a:t>‹nº›</a:t>
            </a:fld>
            <a:endParaRPr lang="de-DE"/>
          </a:p>
        </p:txBody>
      </p:sp>
      <p:pic>
        <p:nvPicPr>
          <p:cNvPr id="7" name="Picture 17" descr="File:Thumbs up font awesome.svg">
            <a:hlinkClick r:id="rId2"/>
          </p:cNvPr>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332714" y="5222728"/>
            <a:ext cx="432048" cy="432048"/>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2" name="Textfeld 11"/>
          <p:cNvSpPr txBox="1"/>
          <p:nvPr/>
        </p:nvSpPr>
        <p:spPr>
          <a:xfrm>
            <a:off x="258274" y="2642542"/>
            <a:ext cx="577142" cy="769441"/>
          </a:xfrm>
          <a:prstGeom prst="rect">
            <a:avLst/>
          </a:prstGeom>
          <a:noFill/>
          <a:ln>
            <a:noFill/>
          </a:ln>
        </p:spPr>
        <p:txBody>
          <a:bodyPr wrap="square" rtlCol="0">
            <a:spAutoFit/>
          </a:bodyPr>
          <a:lstStyle/>
          <a:p>
            <a:r>
              <a:rPr lang="en-GB" sz="4400" b="1" dirty="0" smtClean="0">
                <a:solidFill>
                  <a:schemeClr val="bg1">
                    <a:lumMod val="85000"/>
                  </a:schemeClr>
                </a:solidFill>
                <a:latin typeface="Arial" pitchFamily="34" charset="0"/>
                <a:cs typeface="Arial" pitchFamily="34" charset="0"/>
              </a:rPr>
              <a:t>?</a:t>
            </a:r>
            <a:endParaRPr lang="en-GB" sz="4400" b="1" dirty="0">
              <a:solidFill>
                <a:schemeClr val="bg1">
                  <a:lumMod val="85000"/>
                </a:schemeClr>
              </a:solidFill>
              <a:latin typeface="Arial" pitchFamily="34" charset="0"/>
              <a:cs typeface="Arial" pitchFamily="34" charset="0"/>
            </a:endParaRPr>
          </a:p>
        </p:txBody>
      </p:sp>
      <p:grpSp>
        <p:nvGrpSpPr>
          <p:cNvPr id="13" name="Gruppieren 12"/>
          <p:cNvGrpSpPr/>
          <p:nvPr/>
        </p:nvGrpSpPr>
        <p:grpSpPr>
          <a:xfrm>
            <a:off x="353722" y="1744044"/>
            <a:ext cx="377333" cy="327345"/>
            <a:chOff x="252905" y="1778908"/>
            <a:chExt cx="377333" cy="327345"/>
          </a:xfrm>
        </p:grpSpPr>
        <p:sp>
          <p:nvSpPr>
            <p:cNvPr id="14" name="Ellipse 13"/>
            <p:cNvSpPr/>
            <p:nvPr/>
          </p:nvSpPr>
          <p:spPr>
            <a:xfrm rot="21240482">
              <a:off x="373977" y="1778908"/>
              <a:ext cx="256261" cy="256261"/>
            </a:xfrm>
            <a:prstGeom prst="ellipse">
              <a:avLst/>
            </a:prstGeom>
            <a:solidFill>
              <a:schemeClr val="bg1"/>
            </a:solidFill>
            <a:ln w="19050">
              <a:solidFill>
                <a:schemeClr val="bg1">
                  <a:lumMod val="7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15" name="Trapezoid 14"/>
            <p:cNvSpPr/>
            <p:nvPr/>
          </p:nvSpPr>
          <p:spPr>
            <a:xfrm rot="2832241" flipH="1">
              <a:off x="316036" y="1981034"/>
              <a:ext cx="62088" cy="188350"/>
            </a:xfrm>
            <a:prstGeom prst="trapezoid">
              <a:avLst/>
            </a:prstGeom>
            <a:solidFill>
              <a:schemeClr val="bg1">
                <a:lumMod val="75000"/>
                <a:alpha val="50000"/>
              </a:schemeClr>
            </a:solidFill>
            <a:ln w="3175">
              <a:solidFill>
                <a:schemeClr val="bg1">
                  <a:lumMod val="7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16" name="Bogen 15"/>
            <p:cNvSpPr/>
            <p:nvPr/>
          </p:nvSpPr>
          <p:spPr>
            <a:xfrm rot="490939" flipV="1">
              <a:off x="386640" y="1906997"/>
              <a:ext cx="179092" cy="97445"/>
            </a:xfrm>
            <a:prstGeom prst="arc">
              <a:avLst/>
            </a:prstGeom>
            <a:solidFill>
              <a:schemeClr val="bg1"/>
            </a:solidFill>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7" name="Gruppieren 16"/>
          <p:cNvGrpSpPr/>
          <p:nvPr/>
        </p:nvGrpSpPr>
        <p:grpSpPr>
          <a:xfrm>
            <a:off x="339734" y="4018502"/>
            <a:ext cx="396070" cy="435203"/>
            <a:chOff x="201399" y="4006186"/>
            <a:chExt cx="396070" cy="435203"/>
          </a:xfrm>
          <a:noFill/>
        </p:grpSpPr>
        <p:sp>
          <p:nvSpPr>
            <p:cNvPr id="18" name="Form 17"/>
            <p:cNvSpPr/>
            <p:nvPr/>
          </p:nvSpPr>
          <p:spPr>
            <a:xfrm>
              <a:off x="347080" y="4191000"/>
              <a:ext cx="250389" cy="250389"/>
            </a:xfrm>
            <a:prstGeom prst="gear9">
              <a:avLst/>
            </a:prstGeom>
            <a:grpFill/>
            <a:ln>
              <a:solidFill>
                <a:schemeClr val="tx1"/>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19" name="Form 18"/>
            <p:cNvSpPr/>
            <p:nvPr/>
          </p:nvSpPr>
          <p:spPr>
            <a:xfrm>
              <a:off x="201399" y="4131817"/>
              <a:ext cx="182101" cy="182101"/>
            </a:xfrm>
            <a:prstGeom prst="gear6">
              <a:avLst/>
            </a:prstGeom>
            <a:grpFill/>
            <a:ln>
              <a:solidFill>
                <a:schemeClr val="tx1"/>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20" name="Form 19"/>
            <p:cNvSpPr/>
            <p:nvPr/>
          </p:nvSpPr>
          <p:spPr>
            <a:xfrm rot="20700000">
              <a:off x="303394" y="4006186"/>
              <a:ext cx="178422" cy="178422"/>
            </a:xfrm>
            <a:prstGeom prst="gear6">
              <a:avLst/>
            </a:prstGeom>
            <a:grpFill/>
            <a:ln>
              <a:solidFill>
                <a:schemeClr val="tx1"/>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grpSp>
    </p:spTree>
    <p:extLst>
      <p:ext uri="{BB962C8B-B14F-4D97-AF65-F5344CB8AC3E}">
        <p14:creationId xmlns:p14="http://schemas.microsoft.com/office/powerpoint/2010/main" val="3910058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5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endParaRPr lang="de-DE"/>
          </a:p>
        </p:txBody>
      </p:sp>
      <p:sp>
        <p:nvSpPr>
          <p:cNvPr id="5" name="Fußzeilenplatzhalter 4"/>
          <p:cNvSpPr>
            <a:spLocks noGrp="1"/>
          </p:cNvSpPr>
          <p:nvPr>
            <p:ph type="ftr" sz="quarter" idx="11"/>
          </p:nvPr>
        </p:nvSpPr>
        <p:spPr/>
        <p:txBody>
          <a:bodyPr/>
          <a:lstStyle/>
          <a:p>
            <a:r>
              <a:rPr lang="en-US" smtClean="0"/>
              <a:t>2. Determine conservation objects - biodiversity objects</a:t>
            </a:r>
            <a:endParaRPr lang="de-DE"/>
          </a:p>
        </p:txBody>
      </p:sp>
      <p:sp>
        <p:nvSpPr>
          <p:cNvPr id="6" name="Foliennummernplatzhalter 5"/>
          <p:cNvSpPr>
            <a:spLocks noGrp="1"/>
          </p:cNvSpPr>
          <p:nvPr>
            <p:ph type="sldNum" sz="quarter" idx="12"/>
          </p:nvPr>
        </p:nvSpPr>
        <p:spPr/>
        <p:txBody>
          <a:bodyPr/>
          <a:lstStyle/>
          <a:p>
            <a:fld id="{E8A9303E-27D9-477D-98A4-E66DF1BCAD0F}" type="slidenum">
              <a:rPr lang="de-DE" smtClean="0"/>
              <a:t>‹nº›</a:t>
            </a:fld>
            <a:endParaRPr lang="de-DE"/>
          </a:p>
        </p:txBody>
      </p:sp>
      <p:grpSp>
        <p:nvGrpSpPr>
          <p:cNvPr id="8" name="Gruppieren 7"/>
          <p:cNvGrpSpPr/>
          <p:nvPr/>
        </p:nvGrpSpPr>
        <p:grpSpPr>
          <a:xfrm>
            <a:off x="346563" y="4017581"/>
            <a:ext cx="396070" cy="435203"/>
            <a:chOff x="201399" y="4006186"/>
            <a:chExt cx="396070" cy="435203"/>
          </a:xfrm>
          <a:noFill/>
        </p:grpSpPr>
        <p:sp>
          <p:nvSpPr>
            <p:cNvPr id="9" name="Form 8"/>
            <p:cNvSpPr/>
            <p:nvPr/>
          </p:nvSpPr>
          <p:spPr>
            <a:xfrm>
              <a:off x="347080" y="4191000"/>
              <a:ext cx="250389" cy="250389"/>
            </a:xfrm>
            <a:prstGeom prst="gear9">
              <a:avLst/>
            </a:prstGeom>
            <a:grpFill/>
            <a:ln>
              <a:solidFill>
                <a:schemeClr val="bg1">
                  <a:lumMod val="75000"/>
                  <a:alpha val="50000"/>
                </a:schemeClr>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10" name="Form 9"/>
            <p:cNvSpPr/>
            <p:nvPr/>
          </p:nvSpPr>
          <p:spPr>
            <a:xfrm>
              <a:off x="201399" y="4131817"/>
              <a:ext cx="182101" cy="182101"/>
            </a:xfrm>
            <a:prstGeom prst="gear6">
              <a:avLst/>
            </a:prstGeom>
            <a:grpFill/>
            <a:ln>
              <a:solidFill>
                <a:schemeClr val="bg1">
                  <a:lumMod val="75000"/>
                  <a:alpha val="50000"/>
                </a:schemeClr>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11" name="Form 10"/>
            <p:cNvSpPr/>
            <p:nvPr/>
          </p:nvSpPr>
          <p:spPr>
            <a:xfrm rot="20700000">
              <a:off x="303394" y="4006186"/>
              <a:ext cx="178422" cy="178422"/>
            </a:xfrm>
            <a:prstGeom prst="gear6">
              <a:avLst/>
            </a:prstGeom>
            <a:grpFill/>
            <a:ln>
              <a:solidFill>
                <a:schemeClr val="bg1">
                  <a:lumMod val="75000"/>
                  <a:alpha val="50000"/>
                </a:schemeClr>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grpSp>
      <p:sp>
        <p:nvSpPr>
          <p:cNvPr id="12" name="Textfeld 11"/>
          <p:cNvSpPr txBox="1"/>
          <p:nvPr/>
        </p:nvSpPr>
        <p:spPr>
          <a:xfrm>
            <a:off x="258274" y="2642542"/>
            <a:ext cx="577142" cy="769441"/>
          </a:xfrm>
          <a:prstGeom prst="rect">
            <a:avLst/>
          </a:prstGeom>
          <a:noFill/>
          <a:ln>
            <a:noFill/>
          </a:ln>
        </p:spPr>
        <p:txBody>
          <a:bodyPr wrap="square" rtlCol="0">
            <a:spAutoFit/>
          </a:bodyPr>
          <a:lstStyle/>
          <a:p>
            <a:r>
              <a:rPr lang="en-GB" sz="4400" b="1" dirty="0" smtClean="0">
                <a:solidFill>
                  <a:schemeClr val="bg1">
                    <a:lumMod val="85000"/>
                  </a:schemeClr>
                </a:solidFill>
                <a:latin typeface="Arial" pitchFamily="34" charset="0"/>
                <a:cs typeface="Arial" pitchFamily="34" charset="0"/>
              </a:rPr>
              <a:t>?</a:t>
            </a:r>
            <a:endParaRPr lang="en-GB" sz="4400" b="1" dirty="0">
              <a:solidFill>
                <a:schemeClr val="bg1">
                  <a:lumMod val="85000"/>
                </a:schemeClr>
              </a:solidFill>
              <a:latin typeface="Arial" pitchFamily="34" charset="0"/>
              <a:cs typeface="Arial" pitchFamily="34" charset="0"/>
            </a:endParaRPr>
          </a:p>
        </p:txBody>
      </p:sp>
      <p:grpSp>
        <p:nvGrpSpPr>
          <p:cNvPr id="13" name="Gruppieren 12"/>
          <p:cNvGrpSpPr/>
          <p:nvPr/>
        </p:nvGrpSpPr>
        <p:grpSpPr>
          <a:xfrm>
            <a:off x="353722" y="1744044"/>
            <a:ext cx="377333" cy="327345"/>
            <a:chOff x="252905" y="1778908"/>
            <a:chExt cx="377333" cy="327345"/>
          </a:xfrm>
        </p:grpSpPr>
        <p:sp>
          <p:nvSpPr>
            <p:cNvPr id="14" name="Ellipse 13"/>
            <p:cNvSpPr/>
            <p:nvPr/>
          </p:nvSpPr>
          <p:spPr>
            <a:xfrm rot="21240482">
              <a:off x="373977" y="1778908"/>
              <a:ext cx="256261" cy="256261"/>
            </a:xfrm>
            <a:prstGeom prst="ellipse">
              <a:avLst/>
            </a:prstGeom>
            <a:solidFill>
              <a:schemeClr val="bg1"/>
            </a:solidFill>
            <a:ln w="19050">
              <a:solidFill>
                <a:schemeClr val="bg1">
                  <a:lumMod val="7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15" name="Trapezoid 14"/>
            <p:cNvSpPr/>
            <p:nvPr/>
          </p:nvSpPr>
          <p:spPr>
            <a:xfrm rot="2832241" flipH="1">
              <a:off x="316036" y="1981034"/>
              <a:ext cx="62088" cy="188350"/>
            </a:xfrm>
            <a:prstGeom prst="trapezoid">
              <a:avLst/>
            </a:prstGeom>
            <a:solidFill>
              <a:schemeClr val="bg1">
                <a:lumMod val="75000"/>
                <a:alpha val="50000"/>
              </a:schemeClr>
            </a:solidFill>
            <a:ln w="3175">
              <a:solidFill>
                <a:schemeClr val="bg1">
                  <a:lumMod val="7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16" name="Bogen 15"/>
            <p:cNvSpPr/>
            <p:nvPr/>
          </p:nvSpPr>
          <p:spPr>
            <a:xfrm rot="490939" flipV="1">
              <a:off x="386640" y="1906997"/>
              <a:ext cx="179092" cy="97445"/>
            </a:xfrm>
            <a:prstGeom prst="arc">
              <a:avLst/>
            </a:prstGeom>
            <a:solidFill>
              <a:schemeClr val="bg1"/>
            </a:solidFill>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pic>
        <p:nvPicPr>
          <p:cNvPr id="17" name="Picture 17" descr="File:Thumbs up font awesome.svg">
            <a:hlinkClick r:id="rId2"/>
          </p:cNvPr>
          <p:cNvPicPr>
            <a:picLocks noChangeAspect="1" noChangeArrowheads="1"/>
          </p:cNvPicPr>
          <p:nvPr/>
        </p:nvPicPr>
        <p:blipFill>
          <a:blip r:embed="rId3" cstate="print">
            <a:biLevel thresh="75000"/>
            <a:extLst>
              <a:ext uri="{BEBA8EAE-BF5A-486C-A8C5-ECC9F3942E4B}">
                <a14:imgProps xmlns:a14="http://schemas.microsoft.com/office/drawing/2010/main">
                  <a14:imgLayer r:embed="rId4">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328574" y="5219551"/>
            <a:ext cx="432048" cy="432048"/>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0058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endParaRPr lang="de-DE"/>
          </a:p>
        </p:txBody>
      </p:sp>
      <p:sp>
        <p:nvSpPr>
          <p:cNvPr id="5" name="Fußzeilenplatzhalter 4"/>
          <p:cNvSpPr>
            <a:spLocks noGrp="1"/>
          </p:cNvSpPr>
          <p:nvPr>
            <p:ph type="ftr" sz="quarter" idx="11"/>
          </p:nvPr>
        </p:nvSpPr>
        <p:spPr/>
        <p:txBody>
          <a:bodyPr/>
          <a:lstStyle/>
          <a:p>
            <a:r>
              <a:rPr lang="en-US" smtClean="0"/>
              <a:t>2. Determine conservation objects - biodiversity objects</a:t>
            </a:r>
            <a:endParaRPr lang="de-DE"/>
          </a:p>
        </p:txBody>
      </p:sp>
      <p:sp>
        <p:nvSpPr>
          <p:cNvPr id="6" name="Foliennummernplatzhalter 5"/>
          <p:cNvSpPr>
            <a:spLocks noGrp="1"/>
          </p:cNvSpPr>
          <p:nvPr>
            <p:ph type="sldNum" sz="quarter" idx="12"/>
          </p:nvPr>
        </p:nvSpPr>
        <p:spPr/>
        <p:txBody>
          <a:bodyPr/>
          <a:lstStyle/>
          <a:p>
            <a:fld id="{E8A9303E-27D9-477D-98A4-E66DF1BCAD0F}" type="slidenum">
              <a:rPr lang="de-DE" smtClean="0"/>
              <a:t>‹nº›</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1187624" y="1628800"/>
            <a:ext cx="3816424" cy="4525963"/>
          </a:xfrm>
        </p:spPr>
        <p:txBody>
          <a:bodyPr/>
          <a:lstStyle>
            <a:lvl1pPr>
              <a:defRPr sz="22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Inhaltsplatzhalter 3"/>
          <p:cNvSpPr>
            <a:spLocks noGrp="1"/>
          </p:cNvSpPr>
          <p:nvPr>
            <p:ph sz="half" idx="2"/>
          </p:nvPr>
        </p:nvSpPr>
        <p:spPr>
          <a:xfrm>
            <a:off x="5148064" y="1628800"/>
            <a:ext cx="3894584" cy="4525963"/>
          </a:xfrm>
        </p:spPr>
        <p:txBody>
          <a:bodyPr/>
          <a:lstStyle>
            <a:lvl1pPr>
              <a:defRPr sz="22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5" name="Datumsplatzhalter 4"/>
          <p:cNvSpPr>
            <a:spLocks noGrp="1"/>
          </p:cNvSpPr>
          <p:nvPr>
            <p:ph type="dt" sz="half" idx="10"/>
          </p:nvPr>
        </p:nvSpPr>
        <p:spPr/>
        <p:txBody>
          <a:bodyPr/>
          <a:lstStyle/>
          <a:p>
            <a:endParaRPr lang="de-DE"/>
          </a:p>
        </p:txBody>
      </p:sp>
      <p:sp>
        <p:nvSpPr>
          <p:cNvPr id="6" name="Fußzeilenplatzhalter 5"/>
          <p:cNvSpPr>
            <a:spLocks noGrp="1"/>
          </p:cNvSpPr>
          <p:nvPr>
            <p:ph type="ftr" sz="quarter" idx="11"/>
          </p:nvPr>
        </p:nvSpPr>
        <p:spPr/>
        <p:txBody>
          <a:bodyPr/>
          <a:lstStyle/>
          <a:p>
            <a:r>
              <a:rPr lang="en-US" smtClean="0"/>
              <a:t>2. Determine conservation objects - biodiversity objects</a:t>
            </a:r>
            <a:endParaRPr lang="de-DE"/>
          </a:p>
        </p:txBody>
      </p:sp>
      <p:sp>
        <p:nvSpPr>
          <p:cNvPr id="7" name="Foliennummernplatzhalter 6"/>
          <p:cNvSpPr>
            <a:spLocks noGrp="1"/>
          </p:cNvSpPr>
          <p:nvPr>
            <p:ph type="sldNum" sz="quarter" idx="12"/>
          </p:nvPr>
        </p:nvSpPr>
        <p:spPr/>
        <p:txBody>
          <a:bodyPr/>
          <a:lstStyle/>
          <a:p>
            <a:fld id="{E8A9303E-27D9-477D-98A4-E66DF1BCAD0F}" type="slidenum">
              <a:rPr lang="de-DE" smtClean="0"/>
              <a:t>‹nº›</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7" name="Picture 3"/>
          <p:cNvPicPr>
            <a:picLocks noChangeAspect="1" noChangeArrowheads="1"/>
          </p:cNvPicPr>
          <p:nvPr/>
        </p:nvPicPr>
        <p:blipFill rotWithShape="1">
          <a:blip r:embed="rId19" cstate="print">
            <a:extLst>
              <a:ext uri="{28A0092B-C50C-407E-A947-70E740481C1C}">
                <a14:useLocalDpi xmlns:a14="http://schemas.microsoft.com/office/drawing/2010/main"/>
              </a:ext>
            </a:extLst>
          </a:blip>
          <a:srcRect l="827" b="11662"/>
          <a:stretch/>
        </p:blipFill>
        <p:spPr bwMode="auto">
          <a:xfrm rot="10800000">
            <a:off x="-11929" y="-1"/>
            <a:ext cx="915592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echteck 17"/>
          <p:cNvSpPr/>
          <p:nvPr/>
        </p:nvSpPr>
        <p:spPr>
          <a:xfrm>
            <a:off x="-11928" y="7289"/>
            <a:ext cx="9161722" cy="6858000"/>
          </a:xfrm>
          <a:prstGeom prst="rect">
            <a:avLst/>
          </a:pr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C:\Users\cle483\Desktop\Centre for Econics\Logo centre.bmp"/>
          <p:cNvPicPr>
            <a:picLocks noChangeAspect="1" noChangeArrowheads="1"/>
          </p:cNvPicPr>
          <p:nvPr/>
        </p:nvPicPr>
        <p:blipFill>
          <a:blip r:embed="rId20"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 y="385343"/>
            <a:ext cx="1295400" cy="91139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C:\Users\cle483\Desktop\Centre for Econics\Logo MARISCO.jpg"/>
          <p:cNvPicPr>
            <a:picLocks noChangeAspect="1" noChangeArrowheads="1"/>
          </p:cNvPicPr>
          <p:nvPr/>
        </p:nvPicPr>
        <p:blipFill>
          <a:blip r:embed="rId21"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971718" y="342900"/>
            <a:ext cx="1172281" cy="91139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p:cNvPicPr>
            <a:picLocks noChangeAspect="1" noChangeArrowheads="1"/>
          </p:cNvPicPr>
          <p:nvPr/>
        </p:nvPicPr>
        <p:blipFill rotWithShape="1">
          <a:blip r:embed="rId22" cstate="print">
            <a:extLst>
              <a:ext uri="{28A0092B-C50C-407E-A947-70E740481C1C}">
                <a14:useLocalDpi xmlns:a14="http://schemas.microsoft.com/office/drawing/2010/main"/>
              </a:ext>
            </a:extLst>
          </a:blip>
          <a:srcRect/>
          <a:stretch/>
        </p:blipFill>
        <p:spPr bwMode="auto">
          <a:xfrm>
            <a:off x="-11929" y="-1"/>
            <a:ext cx="9161721"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platzhalter 1"/>
          <p:cNvSpPr>
            <a:spLocks noGrp="1"/>
          </p:cNvSpPr>
          <p:nvPr>
            <p:ph type="title"/>
          </p:nvPr>
        </p:nvSpPr>
        <p:spPr>
          <a:xfrm>
            <a:off x="1295399" y="342900"/>
            <a:ext cx="6588970" cy="1074738"/>
          </a:xfrm>
          <a:prstGeom prst="rect">
            <a:avLst/>
          </a:prstGeom>
        </p:spPr>
        <p:txBody>
          <a:bodyPr vert="horz" lIns="91440" tIns="45720" rIns="91440" bIns="45720" rtlCol="0" anchor="ctr">
            <a:noAutofit/>
          </a:bodyPr>
          <a:lstStyle/>
          <a:p>
            <a:r>
              <a:rPr lang="de-DE" dirty="0" smtClean="0"/>
              <a:t>Titelmasterformat durch Klicken bearbeiten</a:t>
            </a:r>
            <a:endParaRPr lang="de-DE" dirty="0"/>
          </a:p>
        </p:txBody>
      </p:sp>
      <p:sp>
        <p:nvSpPr>
          <p:cNvPr id="3" name="Textplatzhalter 2"/>
          <p:cNvSpPr>
            <a:spLocks noGrp="1"/>
          </p:cNvSpPr>
          <p:nvPr>
            <p:ph type="body" idx="1"/>
          </p:nvPr>
        </p:nvSpPr>
        <p:spPr>
          <a:xfrm>
            <a:off x="1259632" y="1600200"/>
            <a:ext cx="7427167" cy="4525963"/>
          </a:xfrm>
          <a:prstGeom prst="rect">
            <a:avLst/>
          </a:prstGeom>
        </p:spPr>
        <p:txBody>
          <a:bodyPr vert="horz" lIns="91440" tIns="45720" rIns="91440" bIns="45720" rtlCol="0">
            <a:normAutofit/>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pic>
        <p:nvPicPr>
          <p:cNvPr id="11" name="Picture 5"/>
          <p:cNvPicPr>
            <a:picLocks noChangeAspect="1" noChangeArrowheads="1"/>
          </p:cNvPicPr>
          <p:nvPr/>
        </p:nvPicPr>
        <p:blipFill rotWithShape="1">
          <a:blip r:embed="rId22" cstate="print">
            <a:extLst>
              <a:ext uri="{28A0092B-C50C-407E-A947-70E740481C1C}">
                <a14:useLocalDpi xmlns:a14="http://schemas.microsoft.com/office/drawing/2010/main"/>
              </a:ext>
            </a:extLst>
          </a:blip>
          <a:srcRect/>
          <a:stretch/>
        </p:blipFill>
        <p:spPr bwMode="auto">
          <a:xfrm>
            <a:off x="-108520" y="6515100"/>
            <a:ext cx="9258313" cy="350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oliennummernplatzhalter 5"/>
          <p:cNvSpPr>
            <a:spLocks noGrp="1"/>
          </p:cNvSpPr>
          <p:nvPr>
            <p:ph type="sldNum" sz="quarter" idx="4"/>
          </p:nvPr>
        </p:nvSpPr>
        <p:spPr>
          <a:xfrm>
            <a:off x="-11927" y="6515100"/>
            <a:ext cx="551480" cy="342900"/>
          </a:xfrm>
          <a:prstGeom prst="rect">
            <a:avLst/>
          </a:prstGeom>
        </p:spPr>
        <p:txBody>
          <a:bodyPr vert="horz" lIns="91440" tIns="45720" rIns="91440" bIns="45720" rtlCol="0" anchor="ctr"/>
          <a:lstStyle>
            <a:lvl1pPr algn="ctr">
              <a:defRPr sz="1200">
                <a:solidFill>
                  <a:schemeClr val="tx1"/>
                </a:solidFill>
              </a:defRPr>
            </a:lvl1pPr>
          </a:lstStyle>
          <a:p>
            <a:fld id="{E8A9303E-27D9-477D-98A4-E66DF1BCAD0F}" type="slidenum">
              <a:rPr lang="de-DE" smtClean="0"/>
              <a:t>‹nº›</a:t>
            </a:fld>
            <a:endParaRPr lang="de-DE"/>
          </a:p>
        </p:txBody>
      </p:sp>
      <p:sp>
        <p:nvSpPr>
          <p:cNvPr id="4" name="Datumsplatzhalter 3"/>
          <p:cNvSpPr>
            <a:spLocks noGrp="1"/>
          </p:cNvSpPr>
          <p:nvPr>
            <p:ph type="dt" sz="half" idx="2"/>
          </p:nvPr>
        </p:nvSpPr>
        <p:spPr>
          <a:xfrm>
            <a:off x="1115616" y="6515100"/>
            <a:ext cx="1080120" cy="350189"/>
          </a:xfrm>
          <a:prstGeom prst="rect">
            <a:avLst/>
          </a:prstGeom>
        </p:spPr>
        <p:txBody>
          <a:bodyPr vert="horz" lIns="91440" tIns="45720" rIns="91440" bIns="45720" rtlCol="0" anchor="ctr"/>
          <a:lstStyle>
            <a:lvl1pPr algn="l">
              <a:defRPr sz="1200">
                <a:solidFill>
                  <a:schemeClr val="tx1"/>
                </a:solidFill>
              </a:defRPr>
            </a:lvl1pPr>
          </a:lstStyle>
          <a:p>
            <a:endParaRPr lang="de-DE"/>
          </a:p>
        </p:txBody>
      </p:sp>
      <p:sp>
        <p:nvSpPr>
          <p:cNvPr id="5" name="Fußzeilenplatzhalter 4"/>
          <p:cNvSpPr>
            <a:spLocks noGrp="1"/>
          </p:cNvSpPr>
          <p:nvPr>
            <p:ph type="ftr" sz="quarter" idx="3"/>
          </p:nvPr>
        </p:nvSpPr>
        <p:spPr>
          <a:xfrm>
            <a:off x="3779912" y="6515100"/>
            <a:ext cx="5364087" cy="342900"/>
          </a:xfrm>
          <a:prstGeom prst="rect">
            <a:avLst/>
          </a:prstGeom>
        </p:spPr>
        <p:txBody>
          <a:bodyPr vert="horz" lIns="91440" tIns="45720" rIns="91440" bIns="45720" rtlCol="0" anchor="ctr"/>
          <a:lstStyle>
            <a:lvl1pPr algn="r">
              <a:defRPr sz="1200">
                <a:solidFill>
                  <a:schemeClr val="tx1"/>
                </a:solidFill>
              </a:defRPr>
            </a:lvl1pPr>
          </a:lstStyle>
          <a:p>
            <a:r>
              <a:rPr lang="en-US" smtClean="0"/>
              <a:t>2. Determine conservation objects - biodiversity objects</a:t>
            </a:r>
            <a:endParaRPr lang="de-DE"/>
          </a:p>
        </p:txBody>
      </p:sp>
    </p:spTree>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 id="2147483816" r:id="rId13"/>
    <p:sldLayoutId id="2147483817" r:id="rId14"/>
    <p:sldLayoutId id="2147483818" r:id="rId15"/>
    <p:sldLayoutId id="2147483819" r:id="rId16"/>
    <p:sldLayoutId id="2147483737" r:id="rId17"/>
  </p:sldLayoutIdLst>
  <p:hf hd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5.xml"/><Relationship Id="rId6" Type="http://schemas.openxmlformats.org/officeDocument/2006/relationships/image" Target="../media/image14.jpeg"/><Relationship Id="rId11" Type="http://schemas.openxmlformats.org/officeDocument/2006/relationships/image" Target="../media/image19.jpeg"/><Relationship Id="rId5" Type="http://schemas.openxmlformats.org/officeDocument/2006/relationships/image" Target="../media/image13.jpeg"/><Relationship Id="rId10" Type="http://schemas.openxmlformats.org/officeDocument/2006/relationships/image" Target="../media/image18.jpeg"/><Relationship Id="rId4" Type="http://schemas.openxmlformats.org/officeDocument/2006/relationships/image" Target="../media/image12.jpeg"/><Relationship Id="rId9" Type="http://schemas.openxmlformats.org/officeDocument/2006/relationships/image" Target="../media/image17.jpeg"/></Relationships>
</file>

<file path=ppt/slides/_rels/slide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0" y="1295727"/>
            <a:ext cx="9144000" cy="1449092"/>
          </a:xfrm>
        </p:spPr>
        <p:txBody>
          <a:bodyPr>
            <a:normAutofit/>
          </a:bodyPr>
          <a:lstStyle/>
          <a:p>
            <a:r>
              <a:rPr lang="pt-BR" dirty="0"/>
              <a:t>Determine os objetos de conservação: objetos de biodiversidade</a:t>
            </a:r>
            <a:endParaRPr lang="de-DE" dirty="0"/>
          </a:p>
        </p:txBody>
      </p:sp>
      <p:pic>
        <p:nvPicPr>
          <p:cNvPr id="1026" name="Picture 2" descr="C:\Users\cle483\Pictures\Georgien\von Tina\IMG_6447.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140" r="7191"/>
          <a:stretch/>
        </p:blipFill>
        <p:spPr bwMode="auto">
          <a:xfrm>
            <a:off x="3479004" y="2824070"/>
            <a:ext cx="2185988" cy="2122248"/>
          </a:xfrm>
          <a:prstGeom prst="rect">
            <a:avLst/>
          </a:prstGeom>
          <a:noFill/>
          <a:extLst>
            <a:ext uri="{909E8E84-426E-40DD-AFC4-6F175D3DCCD1}">
              <a14:hiddenFill xmlns:a14="http://schemas.microsoft.com/office/drawing/2010/main">
                <a:solidFill>
                  <a:srgbClr val="FFFFFF"/>
                </a:solidFill>
              </a14:hiddenFill>
            </a:ext>
          </a:extLst>
        </p:spPr>
      </p:pic>
      <p:sp>
        <p:nvSpPr>
          <p:cNvPr id="6" name="Textfeld 5"/>
          <p:cNvSpPr txBox="1"/>
          <p:nvPr/>
        </p:nvSpPr>
        <p:spPr>
          <a:xfrm>
            <a:off x="3479004" y="4926821"/>
            <a:ext cx="2522537" cy="215444"/>
          </a:xfrm>
          <a:prstGeom prst="rect">
            <a:avLst/>
          </a:prstGeom>
          <a:noFill/>
        </p:spPr>
        <p:txBody>
          <a:bodyPr wrap="square" rtlCol="0">
            <a:spAutoFit/>
          </a:bodyPr>
          <a:lstStyle/>
          <a:p>
            <a:r>
              <a:rPr lang="en-GB" sz="800" dirty="0" smtClean="0"/>
              <a:t>© Christina Lehmann 2014</a:t>
            </a:r>
            <a:endParaRPr lang="en-GB" sz="800" dirty="0"/>
          </a:p>
        </p:txBody>
      </p:sp>
      <p:sp>
        <p:nvSpPr>
          <p:cNvPr id="7" name="Untertitel 2"/>
          <p:cNvSpPr>
            <a:spLocks noGrp="1"/>
          </p:cNvSpPr>
          <p:nvPr>
            <p:ph type="subTitle" idx="1"/>
          </p:nvPr>
        </p:nvSpPr>
        <p:spPr>
          <a:xfrm>
            <a:off x="0" y="5319423"/>
            <a:ext cx="9144000" cy="1005704"/>
          </a:xfrm>
        </p:spPr>
        <p:txBody>
          <a:bodyPr>
            <a:normAutofit lnSpcReduction="10000"/>
          </a:bodyPr>
          <a:lstStyle/>
          <a:p>
            <a:r>
              <a:rPr lang="en-GB" sz="1800" dirty="0" err="1" smtClean="0">
                <a:solidFill>
                  <a:schemeClr val="tx1"/>
                </a:solidFill>
              </a:rPr>
              <a:t>Fase</a:t>
            </a:r>
            <a:r>
              <a:rPr lang="en-GB" sz="1800" dirty="0" smtClean="0">
                <a:solidFill>
                  <a:schemeClr val="tx1"/>
                </a:solidFill>
              </a:rPr>
              <a:t> I</a:t>
            </a:r>
          </a:p>
          <a:p>
            <a:r>
              <a:rPr lang="pt-BR" sz="1800" dirty="0">
                <a:solidFill>
                  <a:schemeClr val="tx1"/>
                </a:solidFill>
              </a:rPr>
              <a:t>Preparação e </a:t>
            </a:r>
            <a:r>
              <a:rPr lang="pt-BR" sz="1800" dirty="0" err="1" smtClean="0">
                <a:solidFill>
                  <a:schemeClr val="tx1"/>
                </a:solidFill>
              </a:rPr>
              <a:t>conceitualização</a:t>
            </a:r>
            <a:r>
              <a:rPr lang="pt-BR" sz="1800" dirty="0" smtClean="0">
                <a:solidFill>
                  <a:schemeClr val="tx1"/>
                </a:solidFill>
              </a:rPr>
              <a:t> </a:t>
            </a:r>
            <a:r>
              <a:rPr lang="pt-BR" sz="1800" dirty="0">
                <a:solidFill>
                  <a:schemeClr val="tx1"/>
                </a:solidFill>
              </a:rPr>
              <a:t>inicial </a:t>
            </a:r>
            <a:endParaRPr lang="de-DE" sz="1800" dirty="0">
              <a:solidFill>
                <a:schemeClr val="tx1"/>
              </a:solidFill>
            </a:endParaRPr>
          </a:p>
          <a:p>
            <a:r>
              <a:rPr lang="en-GB" sz="1800" dirty="0" err="1" smtClean="0">
                <a:solidFill>
                  <a:schemeClr val="tx1"/>
                </a:solidFill>
              </a:rPr>
              <a:t>Passo</a:t>
            </a:r>
            <a:r>
              <a:rPr lang="en-GB" sz="1800" dirty="0" smtClean="0">
                <a:solidFill>
                  <a:schemeClr val="tx1"/>
                </a:solidFill>
              </a:rPr>
              <a:t> 2</a:t>
            </a:r>
            <a:endParaRPr lang="en-GB" sz="1800" dirty="0">
              <a:solidFill>
                <a:schemeClr val="tx1"/>
              </a:solidFill>
            </a:endParaRPr>
          </a:p>
        </p:txBody>
      </p:sp>
    </p:spTree>
    <p:extLst>
      <p:ext uri="{BB962C8B-B14F-4D97-AF65-F5344CB8AC3E}">
        <p14:creationId xmlns:p14="http://schemas.microsoft.com/office/powerpoint/2010/main" val="12042430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27668" y="1760844"/>
            <a:ext cx="1793541" cy="4162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Foliennummernplatzhalter 9"/>
          <p:cNvSpPr>
            <a:spLocks noGrp="1"/>
          </p:cNvSpPr>
          <p:nvPr>
            <p:ph type="sldNum" sz="quarter" idx="12"/>
          </p:nvPr>
        </p:nvSpPr>
        <p:spPr/>
        <p:txBody>
          <a:bodyPr/>
          <a:lstStyle/>
          <a:p>
            <a:fld id="{E8A9303E-27D9-477D-98A4-E66DF1BCAD0F}" type="slidenum">
              <a:rPr lang="de-DE" smtClean="0"/>
              <a:t>10</a:t>
            </a:fld>
            <a:endParaRPr lang="de-DE"/>
          </a:p>
        </p:txBody>
      </p:sp>
      <p:sp>
        <p:nvSpPr>
          <p:cNvPr id="2" name="Rechteck 1"/>
          <p:cNvSpPr/>
          <p:nvPr/>
        </p:nvSpPr>
        <p:spPr>
          <a:xfrm>
            <a:off x="7567221" y="4078475"/>
            <a:ext cx="457218" cy="134561"/>
          </a:xfrm>
          <a:prstGeom prst="rect">
            <a:avLst/>
          </a:prstGeom>
          <a:no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Gerade Verbindung mit Pfeil 6"/>
          <p:cNvCxnSpPr/>
          <p:nvPr/>
        </p:nvCxnSpPr>
        <p:spPr>
          <a:xfrm>
            <a:off x="5589639" y="2445394"/>
            <a:ext cx="1890661" cy="1700361"/>
          </a:xfrm>
          <a:prstGeom prst="straightConnector1">
            <a:avLst/>
          </a:prstGeom>
          <a:ln w="38100">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9" name="Rechteck 28"/>
          <p:cNvSpPr/>
          <p:nvPr/>
        </p:nvSpPr>
        <p:spPr>
          <a:xfrm>
            <a:off x="8258110" y="3880078"/>
            <a:ext cx="415958" cy="1403124"/>
          </a:xfrm>
          <a:prstGeom prst="rect">
            <a:avLst/>
          </a:prstGeom>
          <a:no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3">
                  <a:lumMod val="75000"/>
                </a:schemeClr>
              </a:solidFill>
            </a:endParaRPr>
          </a:p>
        </p:txBody>
      </p:sp>
      <p:cxnSp>
        <p:nvCxnSpPr>
          <p:cNvPr id="30" name="Gerade Verbindung mit Pfeil 29"/>
          <p:cNvCxnSpPr/>
          <p:nvPr/>
        </p:nvCxnSpPr>
        <p:spPr>
          <a:xfrm>
            <a:off x="5132439" y="3517900"/>
            <a:ext cx="3014611" cy="1016000"/>
          </a:xfrm>
          <a:prstGeom prst="straightConnector1">
            <a:avLst/>
          </a:prstGeom>
          <a:ln w="381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Gerade Verbindung mit Pfeil 16"/>
          <p:cNvCxnSpPr/>
          <p:nvPr/>
        </p:nvCxnSpPr>
        <p:spPr>
          <a:xfrm>
            <a:off x="5132439" y="3517900"/>
            <a:ext cx="2284361" cy="1847850"/>
          </a:xfrm>
          <a:prstGeom prst="straightConnector1">
            <a:avLst/>
          </a:prstGeom>
          <a:ln w="381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7416799" y="5432988"/>
            <a:ext cx="825459" cy="294712"/>
          </a:xfrm>
          <a:prstGeom prst="rect">
            <a:avLst/>
          </a:prstGeom>
          <a:no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3">
                  <a:lumMod val="75000"/>
                </a:schemeClr>
              </a:solidFill>
            </a:endParaRPr>
          </a:p>
        </p:txBody>
      </p:sp>
      <p:sp>
        <p:nvSpPr>
          <p:cNvPr id="13" name="Textfeld 12"/>
          <p:cNvSpPr txBox="1"/>
          <p:nvPr/>
        </p:nvSpPr>
        <p:spPr>
          <a:xfrm>
            <a:off x="6922663" y="6130926"/>
            <a:ext cx="1319596" cy="215444"/>
          </a:xfrm>
          <a:prstGeom prst="rect">
            <a:avLst/>
          </a:prstGeom>
          <a:noFill/>
        </p:spPr>
        <p:txBody>
          <a:bodyPr wrap="square" rtlCol="0">
            <a:spAutoFit/>
          </a:bodyPr>
          <a:lstStyle/>
          <a:p>
            <a:r>
              <a:rPr lang="en-GB" sz="800" dirty="0" smtClean="0"/>
              <a:t>© CEEM 2014</a:t>
            </a:r>
            <a:endParaRPr lang="en-GB" sz="800" dirty="0"/>
          </a:p>
        </p:txBody>
      </p:sp>
      <p:sp>
        <p:nvSpPr>
          <p:cNvPr id="5" name="Inhaltsplatzhalter 4"/>
          <p:cNvSpPr>
            <a:spLocks noGrp="1"/>
          </p:cNvSpPr>
          <p:nvPr>
            <p:ph idx="1"/>
          </p:nvPr>
        </p:nvSpPr>
        <p:spPr>
          <a:xfrm>
            <a:off x="1259633" y="1600200"/>
            <a:ext cx="5386494" cy="4525963"/>
          </a:xfrm>
          <a:ln>
            <a:noFill/>
          </a:ln>
        </p:spPr>
        <p:txBody>
          <a:bodyPr anchor="t">
            <a:noAutofit/>
          </a:bodyPr>
          <a:lstStyle/>
          <a:p>
            <a:r>
              <a:rPr lang="pt-BR" dirty="0"/>
              <a:t>Identificação de </a:t>
            </a:r>
            <a:r>
              <a:rPr lang="pt-BR" dirty="0">
                <a:solidFill>
                  <a:schemeClr val="accent3">
                    <a:lumMod val="75000"/>
                  </a:schemeClr>
                </a:solidFill>
                <a:effectLst>
                  <a:outerShdw blurRad="38100" dist="38100" dir="2700000" algn="tl">
                    <a:srgbClr val="000000">
                      <a:alpha val="43137"/>
                    </a:srgbClr>
                  </a:outerShdw>
                </a:effectLst>
              </a:rPr>
              <a:t>espécies</a:t>
            </a:r>
            <a:r>
              <a:rPr lang="pt-BR" dirty="0"/>
              <a:t> (grupos ou indivíduos) que são de </a:t>
            </a:r>
            <a:r>
              <a:rPr lang="pt-BR" dirty="0">
                <a:solidFill>
                  <a:schemeClr val="accent3">
                    <a:lumMod val="75000"/>
                  </a:schemeClr>
                </a:solidFill>
                <a:effectLst>
                  <a:outerShdw blurRad="38100" dist="38100" dir="2700000" algn="tl">
                    <a:srgbClr val="000000">
                      <a:alpha val="43137"/>
                    </a:srgbClr>
                  </a:outerShdw>
                </a:effectLst>
              </a:rPr>
              <a:t>importância especial </a:t>
            </a:r>
            <a:r>
              <a:rPr lang="pt-BR" dirty="0"/>
              <a:t>para a funcionalidade do ecossistema</a:t>
            </a:r>
            <a:endParaRPr lang="de-DE" dirty="0"/>
          </a:p>
          <a:p>
            <a:pPr marL="0" indent="0" algn="just">
              <a:buNone/>
            </a:pPr>
            <a:endParaRPr lang="en-GB" dirty="0" smtClean="0"/>
          </a:p>
          <a:p>
            <a:r>
              <a:rPr lang="pt-BR" dirty="0" smtClean="0">
                <a:solidFill>
                  <a:schemeClr val="accent3">
                    <a:lumMod val="75000"/>
                  </a:schemeClr>
                </a:solidFill>
                <a:effectLst>
                  <a:outerShdw blurRad="38100" dist="38100" dir="2700000" algn="tl">
                    <a:srgbClr val="000000">
                      <a:alpha val="43137"/>
                    </a:srgbClr>
                  </a:outerShdw>
                </a:effectLst>
              </a:rPr>
              <a:t>Grupos</a:t>
            </a:r>
            <a:r>
              <a:rPr lang="pt-BR" dirty="0" smtClean="0"/>
              <a:t> </a:t>
            </a:r>
            <a:r>
              <a:rPr lang="pt-BR" dirty="0"/>
              <a:t>ou </a:t>
            </a:r>
            <a:r>
              <a:rPr lang="pt-BR" dirty="0">
                <a:solidFill>
                  <a:schemeClr val="accent3">
                    <a:lumMod val="75000"/>
                  </a:schemeClr>
                </a:solidFill>
                <a:effectLst>
                  <a:outerShdw blurRad="38100" dist="38100" dir="2700000" algn="tl">
                    <a:srgbClr val="000000">
                      <a:alpha val="43137"/>
                    </a:srgbClr>
                  </a:outerShdw>
                </a:effectLst>
              </a:rPr>
              <a:t>ordem</a:t>
            </a:r>
            <a:r>
              <a:rPr lang="pt-BR" dirty="0"/>
              <a:t> de objetos de </a:t>
            </a:r>
            <a:endParaRPr lang="pt-BR" dirty="0" smtClean="0"/>
          </a:p>
          <a:p>
            <a:pPr marL="0" indent="0">
              <a:buNone/>
            </a:pPr>
            <a:r>
              <a:rPr lang="pt-BR" dirty="0"/>
              <a:t> </a:t>
            </a:r>
            <a:r>
              <a:rPr lang="pt-BR" dirty="0" smtClean="0"/>
              <a:t>      biodiversidade</a:t>
            </a:r>
            <a:endParaRPr lang="de-DE" dirty="0"/>
          </a:p>
          <a:p>
            <a:pPr algn="just"/>
            <a:endParaRPr lang="en-GB" dirty="0" smtClean="0"/>
          </a:p>
          <a:p>
            <a:r>
              <a:rPr lang="pt-BR" dirty="0"/>
              <a:t>Base de interpretação </a:t>
            </a:r>
            <a:r>
              <a:rPr lang="pt-BR" dirty="0" smtClean="0"/>
              <a:t>visual</a:t>
            </a:r>
            <a:endParaRPr lang="de-DE" dirty="0"/>
          </a:p>
          <a:p>
            <a:pPr marL="0" indent="0">
              <a:buNone/>
            </a:pPr>
            <a:r>
              <a:rPr lang="en-GB" dirty="0" smtClean="0"/>
              <a:t>     →</a:t>
            </a:r>
            <a:r>
              <a:rPr lang="pt-BR" dirty="0"/>
              <a:t>Reconhecer conexões, pontos de alavancagem, foco, papel no ecossistema</a:t>
            </a:r>
            <a:endParaRPr lang="de-DE" dirty="0"/>
          </a:p>
        </p:txBody>
      </p:sp>
      <p:sp>
        <p:nvSpPr>
          <p:cNvPr id="15" name="Fußzeilenplatzhalter 3"/>
          <p:cNvSpPr>
            <a:spLocks noGrp="1"/>
          </p:cNvSpPr>
          <p:nvPr>
            <p:ph type="ftr" sz="quarter" idx="11"/>
          </p:nvPr>
        </p:nvSpPr>
        <p:spPr>
          <a:xfrm>
            <a:off x="3779912" y="6515100"/>
            <a:ext cx="5364087" cy="342900"/>
          </a:xfrm>
        </p:spPr>
        <p:txBody>
          <a:bodyPr/>
          <a:lstStyle/>
          <a:p>
            <a:r>
              <a:rPr lang="en-US" dirty="0" smtClean="0"/>
              <a:t>2. </a:t>
            </a:r>
            <a:r>
              <a:rPr lang="pt-BR" dirty="0" smtClean="0"/>
              <a:t>Determine </a:t>
            </a:r>
            <a:r>
              <a:rPr lang="pt-BR" dirty="0"/>
              <a:t>os objetos de conservação: objetos de biodiversidade</a:t>
            </a:r>
            <a:endParaRPr lang="de-DE" dirty="0"/>
          </a:p>
        </p:txBody>
      </p:sp>
      <p:sp>
        <p:nvSpPr>
          <p:cNvPr id="18" name="Titel 1"/>
          <p:cNvSpPr>
            <a:spLocks noGrp="1"/>
          </p:cNvSpPr>
          <p:nvPr>
            <p:ph type="title"/>
          </p:nvPr>
        </p:nvSpPr>
        <p:spPr>
          <a:xfrm>
            <a:off x="1295399" y="481445"/>
            <a:ext cx="6876190" cy="1074738"/>
          </a:xfrm>
        </p:spPr>
        <p:txBody>
          <a:bodyPr/>
          <a:lstStyle/>
          <a:p>
            <a:pPr marL="0" indent="0"/>
            <a:r>
              <a:rPr lang="pt-BR" dirty="0" smtClean="0"/>
              <a:t>Como determinamos os </a:t>
            </a:r>
            <a:r>
              <a:rPr lang="pt-BR" dirty="0"/>
              <a:t>objetos de biodiversidade?</a:t>
            </a:r>
            <a:r>
              <a:rPr lang="de-DE" dirty="0"/>
              <a:t/>
            </a:r>
            <a:br>
              <a:rPr lang="de-DE" dirty="0"/>
            </a:br>
            <a:endParaRPr lang="en-GB" sz="1600" dirty="0"/>
          </a:p>
        </p:txBody>
      </p:sp>
    </p:spTree>
    <p:extLst>
      <p:ext uri="{BB962C8B-B14F-4D97-AF65-F5344CB8AC3E}">
        <p14:creationId xmlns:p14="http://schemas.microsoft.com/office/powerpoint/2010/main" val="13066848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pt-BR" dirty="0" smtClean="0"/>
              <a:t>Dicas Práticas</a:t>
            </a:r>
            <a:endParaRPr lang="en-GB" dirty="0"/>
          </a:p>
        </p:txBody>
      </p:sp>
      <p:sp>
        <p:nvSpPr>
          <p:cNvPr id="4" name="Inhaltsplatzhalter 3"/>
          <p:cNvSpPr>
            <a:spLocks noGrp="1"/>
          </p:cNvSpPr>
          <p:nvPr>
            <p:ph idx="1"/>
          </p:nvPr>
        </p:nvSpPr>
        <p:spPr/>
        <p:txBody>
          <a:bodyPr/>
          <a:lstStyle/>
          <a:p>
            <a:r>
              <a:rPr lang="pt-BR" dirty="0"/>
              <a:t>Alguns participantes podem ter uma certa conexão para certos elementos de seus ecossistemas – quando quer que eles sintam como um elemento parece ter um especial valor (emoção) pelas pessoas, incluem isso no </a:t>
            </a:r>
            <a:r>
              <a:rPr lang="pt-BR" dirty="0" smtClean="0"/>
              <a:t>modelo</a:t>
            </a:r>
          </a:p>
          <a:p>
            <a:pPr marL="0" indent="0">
              <a:buNone/>
            </a:pPr>
            <a:endParaRPr lang="de-DE" dirty="0"/>
          </a:p>
          <a:p>
            <a:r>
              <a:rPr lang="pt-BR" dirty="0"/>
              <a:t>Tente organizar esses elementos já nas categorias, se possível (ex. terrestre, hídrica, florestas, agro ecossistemas etc.).  </a:t>
            </a:r>
            <a:endParaRPr lang="de-DE" dirty="0"/>
          </a:p>
        </p:txBody>
      </p:sp>
      <p:sp>
        <p:nvSpPr>
          <p:cNvPr id="8" name="Foliennummernplatzhalter 7"/>
          <p:cNvSpPr>
            <a:spLocks noGrp="1"/>
          </p:cNvSpPr>
          <p:nvPr>
            <p:ph type="sldNum" sz="quarter" idx="12"/>
          </p:nvPr>
        </p:nvSpPr>
        <p:spPr/>
        <p:txBody>
          <a:bodyPr/>
          <a:lstStyle/>
          <a:p>
            <a:fld id="{E8A9303E-27D9-477D-98A4-E66DF1BCAD0F}" type="slidenum">
              <a:rPr lang="de-DE" smtClean="0"/>
              <a:t>11</a:t>
            </a:fld>
            <a:endParaRPr lang="de-DE"/>
          </a:p>
        </p:txBody>
      </p:sp>
      <p:sp>
        <p:nvSpPr>
          <p:cNvPr id="6" name="Fußzeilenplatzhalter 3"/>
          <p:cNvSpPr>
            <a:spLocks noGrp="1"/>
          </p:cNvSpPr>
          <p:nvPr>
            <p:ph type="ftr" sz="quarter" idx="11"/>
          </p:nvPr>
        </p:nvSpPr>
        <p:spPr>
          <a:xfrm>
            <a:off x="3779912" y="6515100"/>
            <a:ext cx="5364087" cy="342900"/>
          </a:xfrm>
        </p:spPr>
        <p:txBody>
          <a:bodyPr/>
          <a:lstStyle/>
          <a:p>
            <a:r>
              <a:rPr lang="en-US" dirty="0" smtClean="0"/>
              <a:t>2. </a:t>
            </a:r>
            <a:r>
              <a:rPr lang="pt-BR" dirty="0" smtClean="0"/>
              <a:t>Determine </a:t>
            </a:r>
            <a:r>
              <a:rPr lang="pt-BR" dirty="0"/>
              <a:t>os objetos de conservação: objetos de biodiversidade</a:t>
            </a:r>
            <a:endParaRPr lang="de-DE" dirty="0"/>
          </a:p>
        </p:txBody>
      </p:sp>
    </p:spTree>
    <p:extLst>
      <p:ext uri="{BB962C8B-B14F-4D97-AF65-F5344CB8AC3E}">
        <p14:creationId xmlns:p14="http://schemas.microsoft.com/office/powerpoint/2010/main" val="9241791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dirty="0" smtClean="0"/>
              <a:t>2. </a:t>
            </a:r>
            <a:r>
              <a:rPr lang="pt-BR" dirty="0" smtClean="0"/>
              <a:t>Determine </a:t>
            </a:r>
            <a:r>
              <a:rPr lang="pt-BR" dirty="0"/>
              <a:t>os objetos de conservação: objetos de biodiversidade</a:t>
            </a:r>
            <a:endParaRPr lang="de-DE" dirty="0"/>
          </a:p>
        </p:txBody>
      </p:sp>
      <p:sp>
        <p:nvSpPr>
          <p:cNvPr id="5" name="Foliennummernplatzhalter 4"/>
          <p:cNvSpPr>
            <a:spLocks noGrp="1"/>
          </p:cNvSpPr>
          <p:nvPr>
            <p:ph type="sldNum" sz="quarter" idx="12"/>
          </p:nvPr>
        </p:nvSpPr>
        <p:spPr/>
        <p:txBody>
          <a:bodyPr/>
          <a:lstStyle/>
          <a:p>
            <a:fld id="{E8A9303E-27D9-477D-98A4-E66DF1BCAD0F}" type="slidenum">
              <a:rPr lang="de-DE" smtClean="0"/>
              <a:t>2</a:t>
            </a:fld>
            <a:endParaRPr lang="de-DE"/>
          </a:p>
        </p:txBody>
      </p:sp>
      <p:sp>
        <p:nvSpPr>
          <p:cNvPr id="9" name="Titel 1"/>
          <p:cNvSpPr>
            <a:spLocks noGrp="1"/>
          </p:cNvSpPr>
          <p:nvPr>
            <p:ph type="title"/>
          </p:nvPr>
        </p:nvSpPr>
        <p:spPr>
          <a:xfrm>
            <a:off x="1295399" y="342900"/>
            <a:ext cx="6588970" cy="1074738"/>
          </a:xfrm>
        </p:spPr>
        <p:txBody>
          <a:bodyPr>
            <a:normAutofit/>
          </a:bodyPr>
          <a:lstStyle/>
          <a:p>
            <a:r>
              <a:rPr lang="pt-BR" dirty="0"/>
              <a:t>Créditos e condições de uso </a:t>
            </a:r>
            <a:endParaRPr lang="en-GB" sz="4000" dirty="0"/>
          </a:p>
        </p:txBody>
      </p:sp>
      <p:sp>
        <p:nvSpPr>
          <p:cNvPr id="10" name="Content Placeholder 2"/>
          <p:cNvSpPr>
            <a:spLocks noGrp="1"/>
          </p:cNvSpPr>
          <p:nvPr/>
        </p:nvSpPr>
        <p:spPr bwMode="auto">
          <a:xfrm>
            <a:off x="755575" y="2549222"/>
            <a:ext cx="8168649" cy="1872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SzPct val="130000"/>
              <a:buFont typeface="Arial" pitchFamily="34" charset="0"/>
              <a:buChar char="•"/>
              <a:defRPr sz="3200">
                <a:solidFill>
                  <a:schemeClr val="tx1"/>
                </a:solidFill>
                <a:latin typeface="+mn-lt"/>
                <a:ea typeface="ＭＳ Ｐゴシック" pitchFamily="34" charset="-128"/>
                <a:cs typeface="ＭＳ Ｐゴシック" charset="0"/>
              </a:defRPr>
            </a:lvl1pPr>
            <a:lvl2pPr marL="742950" indent="-285750" algn="l" rtl="0" eaLnBrk="0" fontAlgn="base" hangingPunct="0">
              <a:spcBef>
                <a:spcPct val="20000"/>
              </a:spcBef>
              <a:spcAft>
                <a:spcPct val="0"/>
              </a:spcAft>
              <a:buFont typeface="Times New Roman" pitchFamily="18" charset="0"/>
              <a:buChar char="–"/>
              <a:defRPr sz="2800">
                <a:solidFill>
                  <a:schemeClr val="tx1"/>
                </a:solidFill>
                <a:latin typeface="+mn-lt"/>
                <a:ea typeface="ＭＳ Ｐゴシック" pitchFamily="34" charset="-128"/>
              </a:defRPr>
            </a:lvl2pPr>
            <a:lvl3pPr marL="1143000" indent="-228600" algn="l" rtl="0" eaLnBrk="0" fontAlgn="base" hangingPunct="0">
              <a:spcBef>
                <a:spcPct val="20000"/>
              </a:spcBef>
              <a:spcAft>
                <a:spcPct val="0"/>
              </a:spcAft>
              <a:buFont typeface="Wingdings" pitchFamily="2" charset="2"/>
              <a:buChar char="§"/>
              <a:defRPr sz="2400" b="1">
                <a:solidFill>
                  <a:schemeClr val="tx1"/>
                </a:solidFill>
                <a:latin typeface="+mn-lt"/>
                <a:ea typeface="ＭＳ Ｐゴシック" pitchFamily="34" charset="-128"/>
              </a:defRPr>
            </a:lvl3pPr>
            <a:lvl4pPr marL="1600200" indent="-228600" algn="l" rtl="0" eaLnBrk="0" fontAlgn="base" hangingPunct="0">
              <a:spcBef>
                <a:spcPct val="20000"/>
              </a:spcBef>
              <a:spcAft>
                <a:spcPct val="0"/>
              </a:spcAft>
              <a:buChar char="–"/>
              <a:defRPr sz="2000" b="1">
                <a:solidFill>
                  <a:schemeClr val="tx1"/>
                </a:solidFill>
                <a:latin typeface="+mn-lt"/>
                <a:ea typeface="ＭＳ Ｐゴシック" pitchFamily="34" charset="-128"/>
              </a:defRPr>
            </a:lvl4pPr>
            <a:lvl5pPr marL="2057400" indent="-228600" algn="l" rtl="0" eaLnBrk="0" fontAlgn="base" hangingPunct="0">
              <a:spcBef>
                <a:spcPct val="20000"/>
              </a:spcBef>
              <a:spcAft>
                <a:spcPct val="0"/>
              </a:spcAft>
              <a:buChar char="»"/>
              <a:defRPr sz="2000" b="1">
                <a:solidFill>
                  <a:schemeClr val="tx1"/>
                </a:solidFill>
                <a:latin typeface="+mn-lt"/>
                <a:ea typeface="ＭＳ Ｐゴシック" pitchFamily="34" charset="-128"/>
              </a:defRPr>
            </a:lvl5pPr>
            <a:lvl6pPr marL="2514600" indent="-228600" algn="l" rtl="0" fontAlgn="base">
              <a:spcBef>
                <a:spcPct val="20000"/>
              </a:spcBef>
              <a:spcAft>
                <a:spcPct val="0"/>
              </a:spcAft>
              <a:buChar char="»"/>
              <a:defRPr sz="2000" b="1">
                <a:solidFill>
                  <a:schemeClr val="tx1"/>
                </a:solidFill>
                <a:latin typeface="+mn-lt"/>
              </a:defRPr>
            </a:lvl6pPr>
            <a:lvl7pPr marL="2971800" indent="-228600" algn="l" rtl="0" fontAlgn="base">
              <a:spcBef>
                <a:spcPct val="20000"/>
              </a:spcBef>
              <a:spcAft>
                <a:spcPct val="0"/>
              </a:spcAft>
              <a:buChar char="»"/>
              <a:defRPr sz="2000" b="1">
                <a:solidFill>
                  <a:schemeClr val="tx1"/>
                </a:solidFill>
                <a:latin typeface="+mn-lt"/>
              </a:defRPr>
            </a:lvl7pPr>
            <a:lvl8pPr marL="3429000" indent="-228600" algn="l" rtl="0" fontAlgn="base">
              <a:spcBef>
                <a:spcPct val="20000"/>
              </a:spcBef>
              <a:spcAft>
                <a:spcPct val="0"/>
              </a:spcAft>
              <a:buChar char="»"/>
              <a:defRPr sz="2000" b="1">
                <a:solidFill>
                  <a:schemeClr val="tx1"/>
                </a:solidFill>
                <a:latin typeface="+mn-lt"/>
              </a:defRPr>
            </a:lvl8pPr>
            <a:lvl9pPr marL="3886200" indent="-228600" algn="l" rtl="0" fontAlgn="base">
              <a:spcBef>
                <a:spcPct val="20000"/>
              </a:spcBef>
              <a:spcAft>
                <a:spcPct val="0"/>
              </a:spcAft>
              <a:buChar char="»"/>
              <a:defRPr sz="2000" b="1">
                <a:solidFill>
                  <a:schemeClr val="tx1"/>
                </a:solidFill>
                <a:latin typeface="+mn-lt"/>
              </a:defRPr>
            </a:lvl9pPr>
          </a:lstStyle>
          <a:p>
            <a:pPr marL="0" indent="0" algn="just">
              <a:buNone/>
            </a:pPr>
            <a:r>
              <a:rPr lang="pt-BR" sz="1350" dirty="0"/>
              <a:t>Você é livre para compartilhar esta apresentação e </a:t>
            </a:r>
            <a:r>
              <a:rPr lang="pt-BR" sz="1350" dirty="0" smtClean="0"/>
              <a:t>adaptá-la </a:t>
            </a:r>
            <a:r>
              <a:rPr lang="pt-BR" sz="1350" dirty="0"/>
              <a:t>para o seu uso sob as seguintes condições:</a:t>
            </a:r>
          </a:p>
          <a:p>
            <a:pPr algn="just"/>
            <a:r>
              <a:rPr lang="pt-BR" sz="1350" dirty="0" smtClean="0"/>
              <a:t>Você </a:t>
            </a:r>
            <a:r>
              <a:rPr lang="pt-BR" sz="1350" dirty="0"/>
              <a:t>deve atribuir o trabalho da forma especificada pelos autores (</a:t>
            </a:r>
            <a:r>
              <a:rPr lang="pt-BR" sz="1350" dirty="0" smtClean="0"/>
              <a:t>mas não </a:t>
            </a:r>
            <a:r>
              <a:rPr lang="pt-BR" sz="1350" dirty="0"/>
              <a:t>de forma a sugerir </a:t>
            </a:r>
            <a:endParaRPr lang="pt-BR" sz="1350" dirty="0" smtClean="0"/>
          </a:p>
          <a:p>
            <a:pPr marL="0" indent="0" algn="just">
              <a:buNone/>
            </a:pPr>
            <a:r>
              <a:rPr lang="pt-BR" sz="1350" dirty="0"/>
              <a:t> </a:t>
            </a:r>
            <a:r>
              <a:rPr lang="pt-BR" sz="1350" dirty="0" smtClean="0"/>
              <a:t>        que </a:t>
            </a:r>
            <a:r>
              <a:rPr lang="pt-BR" sz="1350" dirty="0"/>
              <a:t>estes </a:t>
            </a:r>
            <a:r>
              <a:rPr lang="pt-BR" sz="1350" dirty="0" smtClean="0"/>
              <a:t> o apoiam, </a:t>
            </a:r>
            <a:r>
              <a:rPr lang="pt-BR" sz="1350" dirty="0"/>
              <a:t>ou </a:t>
            </a:r>
            <a:r>
              <a:rPr lang="pt-BR" sz="1350" dirty="0" smtClean="0"/>
              <a:t> a maneira que você usa a </a:t>
            </a:r>
            <a:r>
              <a:rPr lang="pt-BR" sz="1350" dirty="0"/>
              <a:t>obra).</a:t>
            </a:r>
          </a:p>
          <a:p>
            <a:pPr algn="just"/>
            <a:r>
              <a:rPr lang="pt-BR" sz="1350" dirty="0" smtClean="0"/>
              <a:t>Você </a:t>
            </a:r>
            <a:r>
              <a:rPr lang="pt-BR" sz="1350" dirty="0"/>
              <a:t>não pode utilizar esta obra para fins comerciais.</a:t>
            </a:r>
          </a:p>
          <a:p>
            <a:pPr algn="just"/>
            <a:r>
              <a:rPr lang="pt-BR" sz="1350" dirty="0" smtClean="0"/>
              <a:t>Se </a:t>
            </a:r>
            <a:r>
              <a:rPr lang="pt-BR" sz="1350" dirty="0"/>
              <a:t>você alterar, transformar ou ampliar esta obra, você deve remover o </a:t>
            </a:r>
            <a:r>
              <a:rPr lang="pt-BR" sz="1350" dirty="0" smtClean="0"/>
              <a:t>logo do </a:t>
            </a:r>
            <a:r>
              <a:rPr lang="en-US" sz="1350" i="1" dirty="0" smtClean="0">
                <a:cs typeface="Arial" pitchFamily="34" charset="0"/>
              </a:rPr>
              <a:t>Centre for</a:t>
            </a:r>
          </a:p>
          <a:p>
            <a:pPr marL="0" indent="0" algn="just">
              <a:buNone/>
            </a:pPr>
            <a:r>
              <a:rPr lang="en-US" sz="1350" i="1" dirty="0">
                <a:cs typeface="Arial" pitchFamily="34" charset="0"/>
              </a:rPr>
              <a:t> </a:t>
            </a:r>
            <a:r>
              <a:rPr lang="en-US" sz="1350" i="1" dirty="0" smtClean="0">
                <a:cs typeface="Arial" pitchFamily="34" charset="0"/>
              </a:rPr>
              <a:t>        </a:t>
            </a:r>
            <a:r>
              <a:rPr lang="en-US" sz="1350" i="1" dirty="0" err="1">
                <a:cs typeface="Arial" pitchFamily="34" charset="0"/>
              </a:rPr>
              <a:t>Econics</a:t>
            </a:r>
            <a:r>
              <a:rPr lang="en-US" sz="1350" i="1" dirty="0">
                <a:cs typeface="Arial" pitchFamily="34" charset="0"/>
              </a:rPr>
              <a:t> and Ecosystem </a:t>
            </a:r>
            <a:r>
              <a:rPr lang="en-US" sz="1350" i="1" dirty="0" smtClean="0">
                <a:cs typeface="Arial" pitchFamily="34" charset="0"/>
              </a:rPr>
              <a:t>Management</a:t>
            </a:r>
            <a:r>
              <a:rPr lang="pt-BR" sz="1350" dirty="0" smtClean="0"/>
              <a:t>, </a:t>
            </a:r>
            <a:r>
              <a:rPr lang="pt-BR" sz="1350" dirty="0"/>
              <a:t>e você pode distribuir a obra </a:t>
            </a:r>
            <a:r>
              <a:rPr lang="pt-BR" sz="1350" dirty="0" smtClean="0"/>
              <a:t>resultante somente </a:t>
            </a:r>
            <a:r>
              <a:rPr lang="pt-BR" sz="1350" dirty="0"/>
              <a:t>sob as </a:t>
            </a:r>
            <a:endParaRPr lang="pt-BR" sz="1350" dirty="0" smtClean="0"/>
          </a:p>
          <a:p>
            <a:pPr marL="0" indent="0" algn="just">
              <a:buNone/>
            </a:pPr>
            <a:r>
              <a:rPr lang="pt-BR" sz="1350" dirty="0"/>
              <a:t> </a:t>
            </a:r>
            <a:r>
              <a:rPr lang="pt-BR" sz="1350" dirty="0" smtClean="0"/>
              <a:t>        mesmas </a:t>
            </a:r>
            <a:r>
              <a:rPr lang="pt-BR" sz="1350" dirty="0"/>
              <a:t>ou semelhantes condições </a:t>
            </a:r>
            <a:r>
              <a:rPr lang="pt-BR" sz="1350" dirty="0" smtClean="0"/>
              <a:t>que </a:t>
            </a:r>
            <a:r>
              <a:rPr lang="pt-BR" sz="1350" dirty="0"/>
              <a:t>este.</a:t>
            </a:r>
            <a:r>
              <a:rPr lang="en-US" sz="1350" dirty="0" smtClean="0">
                <a:solidFill>
                  <a:srgbClr val="FF0000"/>
                </a:solidFill>
              </a:rPr>
              <a:t> </a:t>
            </a:r>
          </a:p>
          <a:p>
            <a:pPr marL="0" indent="0" algn="just">
              <a:buFont typeface="Arial" pitchFamily="34" charset="0"/>
              <a:buNone/>
            </a:pPr>
            <a:endParaRPr lang="en-US" sz="1350" dirty="0" smtClean="0">
              <a:solidFill>
                <a:srgbClr val="FF0000"/>
              </a:solidFill>
            </a:endParaRPr>
          </a:p>
        </p:txBody>
      </p:sp>
      <p:sp>
        <p:nvSpPr>
          <p:cNvPr id="14" name="Rectangle 9"/>
          <p:cNvSpPr>
            <a:spLocks noChangeArrowheads="1"/>
          </p:cNvSpPr>
          <p:nvPr/>
        </p:nvSpPr>
        <p:spPr bwMode="auto">
          <a:xfrm>
            <a:off x="395538" y="1170383"/>
            <a:ext cx="8352926" cy="1360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r" rtl="0" fontAlgn="base">
              <a:spcBef>
                <a:spcPct val="0"/>
              </a:spcBef>
              <a:spcAft>
                <a:spcPct val="0"/>
              </a:spcAft>
              <a:defRPr sz="4400" kern="1200">
                <a:solidFill>
                  <a:schemeClr val="tx1"/>
                </a:solidFill>
                <a:latin typeface="Tahoma" pitchFamily="34" charset="0"/>
                <a:ea typeface="ＭＳ Ｐゴシック" pitchFamily="34" charset="-128"/>
                <a:cs typeface="+mn-cs"/>
              </a:defRPr>
            </a:lvl1pPr>
            <a:lvl2pPr marL="457200" algn="r" rtl="0" fontAlgn="base">
              <a:spcBef>
                <a:spcPct val="0"/>
              </a:spcBef>
              <a:spcAft>
                <a:spcPct val="0"/>
              </a:spcAft>
              <a:defRPr sz="4400" kern="1200">
                <a:solidFill>
                  <a:schemeClr val="tx1"/>
                </a:solidFill>
                <a:latin typeface="Tahoma" pitchFamily="34" charset="0"/>
                <a:ea typeface="ＭＳ Ｐゴシック" pitchFamily="34" charset="-128"/>
                <a:cs typeface="+mn-cs"/>
              </a:defRPr>
            </a:lvl2pPr>
            <a:lvl3pPr marL="914400" algn="r" rtl="0" fontAlgn="base">
              <a:spcBef>
                <a:spcPct val="0"/>
              </a:spcBef>
              <a:spcAft>
                <a:spcPct val="0"/>
              </a:spcAft>
              <a:defRPr sz="4400" kern="1200">
                <a:solidFill>
                  <a:schemeClr val="tx1"/>
                </a:solidFill>
                <a:latin typeface="Tahoma" pitchFamily="34" charset="0"/>
                <a:ea typeface="ＭＳ Ｐゴシック" pitchFamily="34" charset="-128"/>
                <a:cs typeface="+mn-cs"/>
              </a:defRPr>
            </a:lvl3pPr>
            <a:lvl4pPr marL="1371600" algn="r" rtl="0" fontAlgn="base">
              <a:spcBef>
                <a:spcPct val="0"/>
              </a:spcBef>
              <a:spcAft>
                <a:spcPct val="0"/>
              </a:spcAft>
              <a:defRPr sz="4400" kern="1200">
                <a:solidFill>
                  <a:schemeClr val="tx1"/>
                </a:solidFill>
                <a:latin typeface="Tahoma" pitchFamily="34" charset="0"/>
                <a:ea typeface="ＭＳ Ｐゴシック" pitchFamily="34" charset="-128"/>
                <a:cs typeface="+mn-cs"/>
              </a:defRPr>
            </a:lvl4pPr>
            <a:lvl5pPr marL="1828800" algn="r" rtl="0" fontAlgn="base">
              <a:spcBef>
                <a:spcPct val="0"/>
              </a:spcBef>
              <a:spcAft>
                <a:spcPct val="0"/>
              </a:spcAft>
              <a:defRPr sz="4400" kern="1200">
                <a:solidFill>
                  <a:schemeClr val="tx1"/>
                </a:solidFill>
                <a:latin typeface="Tahoma" pitchFamily="34" charset="0"/>
                <a:ea typeface="ＭＳ Ｐゴシック" pitchFamily="34" charset="-128"/>
                <a:cs typeface="+mn-cs"/>
              </a:defRPr>
            </a:lvl5pPr>
            <a:lvl6pPr marL="2286000" algn="l" defTabSz="914400" rtl="0" eaLnBrk="1" latinLnBrk="0" hangingPunct="1">
              <a:defRPr sz="4400" kern="1200">
                <a:solidFill>
                  <a:schemeClr val="tx1"/>
                </a:solidFill>
                <a:latin typeface="Tahoma" pitchFamily="34" charset="0"/>
                <a:ea typeface="ＭＳ Ｐゴシック" pitchFamily="34" charset="-128"/>
                <a:cs typeface="+mn-cs"/>
              </a:defRPr>
            </a:lvl6pPr>
            <a:lvl7pPr marL="2743200" algn="l" defTabSz="914400" rtl="0" eaLnBrk="1" latinLnBrk="0" hangingPunct="1">
              <a:defRPr sz="4400" kern="1200">
                <a:solidFill>
                  <a:schemeClr val="tx1"/>
                </a:solidFill>
                <a:latin typeface="Tahoma" pitchFamily="34" charset="0"/>
                <a:ea typeface="ＭＳ Ｐゴシック" pitchFamily="34" charset="-128"/>
                <a:cs typeface="+mn-cs"/>
              </a:defRPr>
            </a:lvl7pPr>
            <a:lvl8pPr marL="3200400" algn="l" defTabSz="914400" rtl="0" eaLnBrk="1" latinLnBrk="0" hangingPunct="1">
              <a:defRPr sz="4400" kern="1200">
                <a:solidFill>
                  <a:schemeClr val="tx1"/>
                </a:solidFill>
                <a:latin typeface="Tahoma" pitchFamily="34" charset="0"/>
                <a:ea typeface="ＭＳ Ｐゴシック" pitchFamily="34" charset="-128"/>
                <a:cs typeface="+mn-cs"/>
              </a:defRPr>
            </a:lvl8pPr>
            <a:lvl9pPr marL="3657600" algn="l" defTabSz="914400" rtl="0" eaLnBrk="1" latinLnBrk="0" hangingPunct="1">
              <a:defRPr sz="4400" kern="1200">
                <a:solidFill>
                  <a:schemeClr val="tx1"/>
                </a:solidFill>
                <a:latin typeface="Tahoma" pitchFamily="34" charset="0"/>
                <a:ea typeface="ＭＳ Ｐゴシック" pitchFamily="34" charset="-128"/>
                <a:cs typeface="+mn-cs"/>
              </a:defRPr>
            </a:lvl9pPr>
          </a:lstStyle>
          <a:p>
            <a:pPr marL="342900" indent="-342900" algn="just" eaLnBrk="0" hangingPunct="0">
              <a:lnSpc>
                <a:spcPct val="80000"/>
              </a:lnSpc>
              <a:spcBef>
                <a:spcPct val="20000"/>
              </a:spcBef>
              <a:buSzPct val="130000"/>
            </a:pPr>
            <a:endParaRPr lang="en-US" sz="2000" dirty="0">
              <a:latin typeface="+mn-lt"/>
            </a:endParaRPr>
          </a:p>
          <a:p>
            <a:pPr marL="342900" indent="-342900" algn="just" eaLnBrk="0" hangingPunct="0">
              <a:lnSpc>
                <a:spcPct val="80000"/>
              </a:lnSpc>
              <a:spcBef>
                <a:spcPct val="20000"/>
              </a:spcBef>
              <a:buSzPct val="130000"/>
            </a:pPr>
            <a:r>
              <a:rPr lang="en-US" altLang="zh-CN" sz="2000" dirty="0">
                <a:latin typeface="+mn-lt"/>
                <a:ea typeface="宋体" pitchFamily="2" charset="-122"/>
                <a:cs typeface="Arial" pitchFamily="34" charset="0"/>
              </a:rPr>
              <a:t>© </a:t>
            </a:r>
            <a:r>
              <a:rPr lang="en-US" altLang="zh-CN" sz="2000" dirty="0" smtClean="0">
                <a:latin typeface="+mn-lt"/>
                <a:ea typeface="宋体" pitchFamily="2" charset="-122"/>
                <a:cs typeface="Arial" pitchFamily="34" charset="0"/>
              </a:rPr>
              <a:t>Centre for Econics and Ecosystem Management, 2014</a:t>
            </a:r>
            <a:endParaRPr lang="en-US" altLang="zh-CN" sz="2000" dirty="0">
              <a:latin typeface="+mn-lt"/>
              <a:ea typeface="宋体" pitchFamily="2" charset="-122"/>
              <a:cs typeface="Arial" pitchFamily="34" charset="0"/>
            </a:endParaRPr>
          </a:p>
          <a:p>
            <a:pPr marL="342900" indent="-342900" algn="just" eaLnBrk="0" hangingPunct="0">
              <a:lnSpc>
                <a:spcPct val="80000"/>
              </a:lnSpc>
              <a:spcBef>
                <a:spcPct val="20000"/>
              </a:spcBef>
              <a:buSzPct val="130000"/>
            </a:pPr>
            <a:r>
              <a:rPr lang="en-US" sz="1400" i="1" dirty="0" smtClean="0">
                <a:latin typeface="+mn-lt"/>
                <a:cs typeface="Arial" pitchFamily="34" charset="0"/>
              </a:rPr>
              <a:t>	</a:t>
            </a:r>
            <a:r>
              <a:rPr lang="en-US" sz="1350" i="1" dirty="0">
                <a:latin typeface="+mn-lt"/>
                <a:cs typeface="Arial" pitchFamily="34" charset="0"/>
              </a:rPr>
              <a:t>O</a:t>
            </a:r>
            <a:r>
              <a:rPr lang="en-US" sz="1350" i="1" dirty="0" smtClean="0">
                <a:latin typeface="+mn-lt"/>
                <a:cs typeface="Arial" pitchFamily="34" charset="0"/>
              </a:rPr>
              <a:t> Centre for Econics and Ecosystem Management </a:t>
            </a:r>
            <a:r>
              <a:rPr lang="pt-BR" sz="1350" i="1" dirty="0">
                <a:latin typeface="+mn-lt"/>
                <a:cs typeface="Arial" pitchFamily="34" charset="0"/>
              </a:rPr>
              <a:t>recomenda </a:t>
            </a:r>
            <a:r>
              <a:rPr lang="pt-BR" sz="1350" i="1" dirty="0" smtClean="0">
                <a:latin typeface="+mn-lt"/>
                <a:cs typeface="Arial" pitchFamily="34" charset="0"/>
              </a:rPr>
              <a:t>fortemente </a:t>
            </a:r>
            <a:r>
              <a:rPr lang="pt-BR" sz="1350" i="1" dirty="0">
                <a:latin typeface="+mn-lt"/>
                <a:cs typeface="Arial" pitchFamily="34" charset="0"/>
              </a:rPr>
              <a:t>que esta apresentação </a:t>
            </a:r>
            <a:r>
              <a:rPr lang="pt-BR" sz="1350" i="1" dirty="0" smtClean="0">
                <a:latin typeface="+mn-lt"/>
                <a:cs typeface="Arial" pitchFamily="34" charset="0"/>
              </a:rPr>
              <a:t>seja </a:t>
            </a:r>
            <a:r>
              <a:rPr lang="pt-BR" sz="1350" i="1" dirty="0">
                <a:latin typeface="+mn-lt"/>
                <a:cs typeface="Arial" pitchFamily="34" charset="0"/>
              </a:rPr>
              <a:t>dada por especialistas familiarizados com o processo </a:t>
            </a:r>
            <a:r>
              <a:rPr lang="pt-BR" sz="1350" i="1" dirty="0" smtClean="0">
                <a:latin typeface="+mn-lt"/>
                <a:cs typeface="Arial" pitchFamily="34" charset="0"/>
              </a:rPr>
              <a:t>da </a:t>
            </a:r>
            <a:r>
              <a:rPr lang="pt-BR" sz="1350" i="1" dirty="0">
                <a:latin typeface="+mn-lt"/>
                <a:cs typeface="Arial" pitchFamily="34" charset="0"/>
              </a:rPr>
              <a:t>gestão adaptativa em geral (especialmente como </a:t>
            </a:r>
            <a:r>
              <a:rPr lang="pt-BR" sz="1350" i="1" dirty="0" smtClean="0">
                <a:latin typeface="+mn-lt"/>
                <a:cs typeface="Arial" pitchFamily="34" charset="0"/>
              </a:rPr>
              <a:t>desenvolvidos  pelas Parcerias das Medidas </a:t>
            </a:r>
            <a:r>
              <a:rPr lang="pt-BR" sz="1350" i="1" dirty="0">
                <a:latin typeface="+mn-lt"/>
                <a:cs typeface="Arial" pitchFamily="34" charset="0"/>
              </a:rPr>
              <a:t>de </a:t>
            </a:r>
            <a:r>
              <a:rPr lang="pt-BR" sz="1350" i="1" dirty="0" smtClean="0">
                <a:latin typeface="+mn-lt"/>
                <a:cs typeface="Arial" pitchFamily="34" charset="0"/>
              </a:rPr>
              <a:t>Conservação dos Padrões </a:t>
            </a:r>
            <a:r>
              <a:rPr lang="pt-BR" sz="1350" i="1" dirty="0">
                <a:latin typeface="+mn-lt"/>
                <a:cs typeface="Arial" pitchFamily="34" charset="0"/>
              </a:rPr>
              <a:t>Abertos </a:t>
            </a:r>
            <a:r>
              <a:rPr lang="pt-BR" sz="1350" i="1" dirty="0" smtClean="0">
                <a:latin typeface="+mn-lt"/>
                <a:cs typeface="Arial" pitchFamily="34" charset="0"/>
              </a:rPr>
              <a:t>para as Práticas </a:t>
            </a:r>
            <a:r>
              <a:rPr lang="pt-BR" sz="1350" i="1" dirty="0">
                <a:latin typeface="+mn-lt"/>
                <a:cs typeface="Arial" pitchFamily="34" charset="0"/>
              </a:rPr>
              <a:t>de Conservação), bem como o método </a:t>
            </a:r>
            <a:r>
              <a:rPr lang="pt-BR" sz="1350" i="1" dirty="0" smtClean="0">
                <a:latin typeface="+mn-lt"/>
                <a:cs typeface="Arial" pitchFamily="34" charset="0"/>
              </a:rPr>
              <a:t>MARISCO </a:t>
            </a:r>
            <a:r>
              <a:rPr lang="pt-BR" sz="1350" i="1" dirty="0">
                <a:latin typeface="+mn-lt"/>
                <a:cs typeface="Arial" pitchFamily="34" charset="0"/>
              </a:rPr>
              <a:t>si.</a:t>
            </a:r>
            <a:endParaRPr lang="en-US" sz="1350" i="1" dirty="0">
              <a:latin typeface="+mn-lt"/>
              <a:cs typeface="Arial" pitchFamily="34" charset="0"/>
            </a:endParaRPr>
          </a:p>
        </p:txBody>
      </p:sp>
      <p:sp>
        <p:nvSpPr>
          <p:cNvPr id="15" name="Textfeld 9"/>
          <p:cNvSpPr txBox="1"/>
          <p:nvPr/>
        </p:nvSpPr>
        <p:spPr>
          <a:xfrm>
            <a:off x="323528" y="4410038"/>
            <a:ext cx="8496944" cy="196207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just"/>
            <a:r>
              <a:rPr lang="en-GB" sz="1350" dirty="0" err="1" smtClean="0"/>
              <a:t>Esse</a:t>
            </a:r>
            <a:r>
              <a:rPr lang="en-GB" sz="1350" dirty="0" smtClean="0"/>
              <a:t> material </a:t>
            </a:r>
            <a:r>
              <a:rPr lang="en-GB" sz="1350" dirty="0" err="1" smtClean="0"/>
              <a:t>foi</a:t>
            </a:r>
            <a:r>
              <a:rPr lang="en-GB" sz="1350" dirty="0" smtClean="0"/>
              <a:t> </a:t>
            </a:r>
            <a:r>
              <a:rPr lang="en-GB" sz="1350" dirty="0" err="1" smtClean="0"/>
              <a:t>criado</a:t>
            </a:r>
            <a:r>
              <a:rPr lang="en-GB" sz="1350" dirty="0" smtClean="0"/>
              <a:t> sob </a:t>
            </a:r>
            <a:r>
              <a:rPr lang="en-GB" sz="1350" dirty="0"/>
              <a:t>a </a:t>
            </a:r>
            <a:r>
              <a:rPr lang="en-GB" sz="1350" dirty="0" err="1" smtClean="0"/>
              <a:t>liderança</a:t>
            </a:r>
            <a:r>
              <a:rPr lang="en-GB" sz="1350" dirty="0" smtClean="0"/>
              <a:t> e </a:t>
            </a:r>
            <a:r>
              <a:rPr lang="en-GB" sz="1350" dirty="0" err="1" smtClean="0"/>
              <a:t>responsabilidade</a:t>
            </a:r>
            <a:r>
              <a:rPr lang="en-GB" sz="1350" dirty="0" smtClean="0"/>
              <a:t> de </a:t>
            </a:r>
            <a:r>
              <a:rPr lang="en-GB" sz="1350" dirty="0" err="1" smtClean="0"/>
              <a:t>Prof.</a:t>
            </a:r>
            <a:r>
              <a:rPr lang="en-GB" sz="1350" dirty="0" smtClean="0"/>
              <a:t> </a:t>
            </a:r>
            <a:r>
              <a:rPr lang="en-GB" sz="1350" dirty="0" err="1" smtClean="0"/>
              <a:t>Dr.</a:t>
            </a:r>
            <a:r>
              <a:rPr lang="en-GB" sz="1350" dirty="0" smtClean="0"/>
              <a:t> Pierre </a:t>
            </a:r>
            <a:r>
              <a:rPr lang="en-GB" sz="1350" dirty="0" err="1" smtClean="0"/>
              <a:t>Ibisch</a:t>
            </a:r>
            <a:r>
              <a:rPr lang="en-GB" sz="1350" dirty="0" smtClean="0"/>
              <a:t> e </a:t>
            </a:r>
            <a:r>
              <a:rPr lang="en-GB" sz="1350" dirty="0" err="1" smtClean="0"/>
              <a:t>Dr.</a:t>
            </a:r>
            <a:r>
              <a:rPr lang="en-GB" sz="1350" dirty="0" smtClean="0"/>
              <a:t> Peter Hobson, co-</a:t>
            </a:r>
            <a:r>
              <a:rPr lang="en-GB" sz="1350" dirty="0" err="1" smtClean="0"/>
              <a:t>diretores</a:t>
            </a:r>
            <a:r>
              <a:rPr lang="en-GB" sz="1350" dirty="0" smtClean="0"/>
              <a:t> do Centre for Econics and Ecosystem Management, o </a:t>
            </a:r>
            <a:r>
              <a:rPr lang="en-GB" sz="1350" dirty="0" err="1" smtClean="0"/>
              <a:t>qual</a:t>
            </a:r>
            <a:r>
              <a:rPr lang="en-GB" sz="1350" dirty="0" smtClean="0"/>
              <a:t> </a:t>
            </a:r>
            <a:r>
              <a:rPr lang="en-GB" sz="1350" dirty="0" err="1" smtClean="0"/>
              <a:t>foi</a:t>
            </a:r>
            <a:r>
              <a:rPr lang="en-GB" sz="1350" dirty="0" smtClean="0"/>
              <a:t> </a:t>
            </a:r>
            <a:r>
              <a:rPr lang="en-GB" sz="1350" dirty="0" err="1" smtClean="0"/>
              <a:t>juntamente</a:t>
            </a:r>
            <a:r>
              <a:rPr lang="en-GB" sz="1350" dirty="0" smtClean="0"/>
              <a:t> </a:t>
            </a:r>
            <a:r>
              <a:rPr lang="en-GB" sz="1350" dirty="0" err="1" smtClean="0"/>
              <a:t>estabelecido</a:t>
            </a:r>
            <a:r>
              <a:rPr lang="en-GB" sz="1350" dirty="0" smtClean="0"/>
              <a:t> </a:t>
            </a:r>
            <a:r>
              <a:rPr lang="en-GB" sz="1350" dirty="0" err="1" smtClean="0"/>
              <a:t>por</a:t>
            </a:r>
            <a:r>
              <a:rPr lang="en-GB" sz="1350" dirty="0" smtClean="0"/>
              <a:t> Eberswalde University for Sustainable Development </a:t>
            </a:r>
            <a:r>
              <a:rPr lang="en-GB" sz="1350" dirty="0"/>
              <a:t>e</a:t>
            </a:r>
            <a:r>
              <a:rPr lang="en-GB" sz="1350" dirty="0" smtClean="0"/>
              <a:t> </a:t>
            </a:r>
            <a:r>
              <a:rPr lang="en-GB" sz="1350" dirty="0" err="1" smtClean="0"/>
              <a:t>Writtle</a:t>
            </a:r>
            <a:r>
              <a:rPr lang="en-GB" sz="1350" dirty="0" smtClean="0"/>
              <a:t> College. Compare</a:t>
            </a:r>
            <a:r>
              <a:rPr lang="en-GB" sz="1350" i="1" dirty="0" smtClean="0"/>
              <a:t>: </a:t>
            </a:r>
            <a:r>
              <a:rPr lang="en-US" sz="1350" i="1" dirty="0"/>
              <a:t>Ibisch, P.L. &amp; P.R. Hobson (eds.) (2014): The MARISCO method: </a:t>
            </a:r>
            <a:r>
              <a:rPr lang="en-GB" sz="1350" i="1" dirty="0"/>
              <a:t>Adaptive </a:t>
            </a:r>
            <a:r>
              <a:rPr lang="en-GB" sz="1350" i="1" dirty="0" err="1" smtClean="0"/>
              <a:t>MAnagement</a:t>
            </a:r>
            <a:r>
              <a:rPr lang="en-GB" sz="1350" i="1" dirty="0" smtClean="0"/>
              <a:t> </a:t>
            </a:r>
            <a:r>
              <a:rPr lang="en-GB" sz="1350" i="1" dirty="0"/>
              <a:t>of vulnerability and </a:t>
            </a:r>
            <a:r>
              <a:rPr lang="en-GB" sz="1350" i="1" dirty="0" err="1"/>
              <a:t>RISk</a:t>
            </a:r>
            <a:r>
              <a:rPr lang="en-GB" sz="1350" i="1" dirty="0"/>
              <a:t> at </a:t>
            </a:r>
            <a:r>
              <a:rPr lang="en-GB" sz="1350" i="1" dirty="0" err="1"/>
              <a:t>COnservation</a:t>
            </a:r>
            <a:r>
              <a:rPr lang="en-GB" sz="1350" i="1" dirty="0"/>
              <a:t> sites. A guidebook for risk-robust, adaptive, and ecosystem-based conservation of biodiversity. Centre for </a:t>
            </a:r>
            <a:r>
              <a:rPr lang="en-GB" sz="1350" i="1" dirty="0" err="1"/>
              <a:t>Econics</a:t>
            </a:r>
            <a:r>
              <a:rPr lang="en-GB" sz="1350" i="1" dirty="0"/>
              <a:t> and Ecosystem Management, Eberswalde (ISBN 978-3-00-043244-6). 195 pp</a:t>
            </a:r>
            <a:r>
              <a:rPr lang="en-GB" sz="1350" i="1" dirty="0" smtClean="0"/>
              <a:t>. – A </a:t>
            </a:r>
            <a:r>
              <a:rPr lang="en-GB" sz="1350" i="1" dirty="0" err="1" smtClean="0"/>
              <a:t>apresentação</a:t>
            </a:r>
            <a:r>
              <a:rPr lang="en-GB" sz="1350" i="1" dirty="0" smtClean="0"/>
              <a:t> de PowerPoint </a:t>
            </a:r>
            <a:r>
              <a:rPr lang="en-GB" sz="1350" i="1" dirty="0" err="1" smtClean="0"/>
              <a:t>foi</a:t>
            </a:r>
            <a:r>
              <a:rPr lang="en-GB" sz="1350" i="1" dirty="0" smtClean="0"/>
              <a:t> </a:t>
            </a:r>
            <a:r>
              <a:rPr lang="en-GB" sz="1350" i="1" dirty="0" err="1" smtClean="0"/>
              <a:t>criada</a:t>
            </a:r>
            <a:r>
              <a:rPr lang="en-GB" sz="1350" i="1" dirty="0" smtClean="0"/>
              <a:t> </a:t>
            </a:r>
            <a:r>
              <a:rPr lang="en-GB" sz="1350" i="1" dirty="0" err="1" smtClean="0"/>
              <a:t>por</a:t>
            </a:r>
            <a:r>
              <a:rPr lang="en-GB" sz="1350" i="1" dirty="0" smtClean="0"/>
              <a:t> </a:t>
            </a:r>
            <a:r>
              <a:rPr lang="en-GB" sz="1350" dirty="0" smtClean="0"/>
              <a:t>Jamie Call, Christina Lehmann </a:t>
            </a:r>
            <a:r>
              <a:rPr lang="en-GB" sz="1350" dirty="0"/>
              <a:t>e</a:t>
            </a:r>
            <a:r>
              <a:rPr lang="en-GB" sz="1350" dirty="0" smtClean="0"/>
              <a:t> Pierre </a:t>
            </a:r>
            <a:r>
              <a:rPr lang="en-GB" sz="1350" dirty="0" err="1" smtClean="0"/>
              <a:t>Ibisch</a:t>
            </a:r>
            <a:r>
              <a:rPr lang="en-GB" sz="1350" dirty="0" smtClean="0"/>
              <a:t>, e </a:t>
            </a:r>
            <a:r>
              <a:rPr lang="en-GB" sz="1350" dirty="0" err="1" smtClean="0"/>
              <a:t>traduzida</a:t>
            </a:r>
            <a:r>
              <a:rPr lang="en-GB" sz="1350" dirty="0" smtClean="0"/>
              <a:t> para o </a:t>
            </a:r>
            <a:r>
              <a:rPr lang="en-GB" sz="1350" dirty="0" err="1" smtClean="0"/>
              <a:t>português</a:t>
            </a:r>
            <a:r>
              <a:rPr lang="en-GB" sz="1350" dirty="0" smtClean="0"/>
              <a:t> </a:t>
            </a:r>
            <a:r>
              <a:rPr lang="en-GB" sz="1350" dirty="0" err="1" smtClean="0"/>
              <a:t>por</a:t>
            </a:r>
            <a:r>
              <a:rPr lang="en-GB" sz="1350" dirty="0" smtClean="0"/>
              <a:t> Sara Silva de Oliveira. </a:t>
            </a:r>
            <a:r>
              <a:rPr lang="en-GB" sz="1350" dirty="0" err="1" smtClean="0"/>
              <a:t>Os</a:t>
            </a:r>
            <a:r>
              <a:rPr lang="en-GB" sz="1350" dirty="0" smtClean="0"/>
              <a:t> </a:t>
            </a:r>
            <a:r>
              <a:rPr lang="en-GB" sz="1350" dirty="0" err="1" smtClean="0"/>
              <a:t>autores</a:t>
            </a:r>
            <a:r>
              <a:rPr lang="en-GB" sz="1350" dirty="0" smtClean="0"/>
              <a:t> dos </a:t>
            </a:r>
            <a:r>
              <a:rPr lang="en-GB" sz="1350" dirty="0" err="1" smtClean="0"/>
              <a:t>gráficos</a:t>
            </a:r>
            <a:r>
              <a:rPr lang="en-GB" sz="1350" dirty="0" smtClean="0"/>
              <a:t> e </a:t>
            </a:r>
            <a:r>
              <a:rPr lang="en-GB" sz="1350" dirty="0" err="1" smtClean="0"/>
              <a:t>fotografias</a:t>
            </a:r>
            <a:r>
              <a:rPr lang="en-GB" sz="1350" dirty="0" smtClean="0"/>
              <a:t> </a:t>
            </a:r>
            <a:r>
              <a:rPr lang="en-GB" sz="1350" dirty="0" err="1" smtClean="0"/>
              <a:t>s</a:t>
            </a:r>
            <a:r>
              <a:rPr lang="en-GB" sz="1350" dirty="0" err="1"/>
              <a:t>ã</a:t>
            </a:r>
            <a:r>
              <a:rPr lang="en-GB" sz="1350" dirty="0" err="1" smtClean="0"/>
              <a:t>o</a:t>
            </a:r>
            <a:r>
              <a:rPr lang="en-GB" sz="1350" dirty="0" smtClean="0"/>
              <a:t> </a:t>
            </a:r>
            <a:r>
              <a:rPr lang="en-GB" sz="1350" dirty="0" err="1" smtClean="0"/>
              <a:t>indicados</a:t>
            </a:r>
            <a:r>
              <a:rPr lang="en-GB" sz="1350" dirty="0" smtClean="0"/>
              <a:t> </a:t>
            </a:r>
            <a:r>
              <a:rPr lang="en-GB" sz="1350" dirty="0" err="1" smtClean="0"/>
              <a:t>nos</a:t>
            </a:r>
            <a:r>
              <a:rPr lang="en-GB" sz="1350" dirty="0" smtClean="0"/>
              <a:t> slides </a:t>
            </a:r>
            <a:r>
              <a:rPr lang="en-GB" sz="1350" dirty="0" err="1" smtClean="0"/>
              <a:t>correspondentes</a:t>
            </a:r>
            <a:r>
              <a:rPr lang="en-GB" sz="1350" dirty="0" smtClean="0"/>
              <a:t>. </a:t>
            </a:r>
            <a:r>
              <a:rPr lang="en-GB" sz="1350" dirty="0" err="1" smtClean="0"/>
              <a:t>Apoiado</a:t>
            </a:r>
            <a:r>
              <a:rPr lang="en-GB" sz="1350" dirty="0" smtClean="0"/>
              <a:t> </a:t>
            </a:r>
            <a:r>
              <a:rPr lang="en-GB" sz="1350" dirty="0" err="1" smtClean="0"/>
              <a:t>pelo</a:t>
            </a:r>
            <a:r>
              <a:rPr lang="de-DE" sz="1350" dirty="0" smtClean="0"/>
              <a:t> </a:t>
            </a:r>
            <a:r>
              <a:rPr lang="de-DE" sz="1350" dirty="0"/>
              <a:t>Deutsche Gesellschaft für Internationale Zusammenarbeit (GIZ) GmbH </a:t>
            </a:r>
            <a:r>
              <a:rPr lang="de-DE" sz="1350" dirty="0" smtClean="0"/>
              <a:t>em nome de </a:t>
            </a:r>
            <a:r>
              <a:rPr lang="de-DE" sz="1350" dirty="0"/>
              <a:t>Bundesministerium für wirtschaftliche Zusammenarbeit und Entwicklung (BMZ</a:t>
            </a:r>
            <a:r>
              <a:rPr lang="de-DE" sz="1350" dirty="0" smtClean="0"/>
              <a:t>).</a:t>
            </a:r>
            <a:endParaRPr lang="en-GB" sz="1350" dirty="0">
              <a:solidFill>
                <a:srgbClr val="FF0000"/>
              </a:solidFill>
            </a:endParaRPr>
          </a:p>
        </p:txBody>
      </p:sp>
    </p:spTree>
    <p:extLst>
      <p:ext uri="{BB962C8B-B14F-4D97-AF65-F5344CB8AC3E}">
        <p14:creationId xmlns:p14="http://schemas.microsoft.com/office/powerpoint/2010/main" val="30825386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836712"/>
            <a:ext cx="7488832" cy="5646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liennummernplatzhalter 2"/>
          <p:cNvSpPr>
            <a:spLocks noGrp="1"/>
          </p:cNvSpPr>
          <p:nvPr>
            <p:ph type="sldNum" sz="quarter" idx="12"/>
          </p:nvPr>
        </p:nvSpPr>
        <p:spPr/>
        <p:txBody>
          <a:bodyPr/>
          <a:lstStyle/>
          <a:p>
            <a:fld id="{E8A9303E-27D9-477D-98A4-E66DF1BCAD0F}" type="slidenum">
              <a:rPr lang="de-DE" smtClean="0"/>
              <a:t>3</a:t>
            </a:fld>
            <a:endParaRPr lang="de-DE"/>
          </a:p>
        </p:txBody>
      </p:sp>
      <p:sp>
        <p:nvSpPr>
          <p:cNvPr id="53" name="Rechteck 52"/>
          <p:cNvSpPr/>
          <p:nvPr/>
        </p:nvSpPr>
        <p:spPr>
          <a:xfrm>
            <a:off x="3491345" y="1828799"/>
            <a:ext cx="886691" cy="623455"/>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ußzeilenplatzhalter 3"/>
          <p:cNvSpPr>
            <a:spLocks noGrp="1"/>
          </p:cNvSpPr>
          <p:nvPr>
            <p:ph type="ftr" sz="quarter" idx="11"/>
          </p:nvPr>
        </p:nvSpPr>
        <p:spPr>
          <a:xfrm>
            <a:off x="3779912" y="6515100"/>
            <a:ext cx="5364087" cy="342900"/>
          </a:xfrm>
        </p:spPr>
        <p:txBody>
          <a:bodyPr/>
          <a:lstStyle/>
          <a:p>
            <a:r>
              <a:rPr lang="en-US" dirty="0" smtClean="0"/>
              <a:t>2. </a:t>
            </a:r>
            <a:r>
              <a:rPr lang="pt-BR" dirty="0" smtClean="0"/>
              <a:t>Determine </a:t>
            </a:r>
            <a:r>
              <a:rPr lang="pt-BR" dirty="0"/>
              <a:t>os objetos de conservação: objetos de biodiversidade</a:t>
            </a:r>
            <a:endParaRPr lang="de-DE" dirty="0"/>
          </a:p>
        </p:txBody>
      </p:sp>
    </p:spTree>
    <p:extLst>
      <p:ext uri="{BB962C8B-B14F-4D97-AF65-F5344CB8AC3E}">
        <p14:creationId xmlns:p14="http://schemas.microsoft.com/office/powerpoint/2010/main" val="38630214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err="1" smtClean="0"/>
              <a:t>Objetivos</a:t>
            </a:r>
            <a:r>
              <a:rPr lang="en-GB" dirty="0" smtClean="0"/>
              <a:t> de </a:t>
            </a:r>
            <a:r>
              <a:rPr lang="en-GB" dirty="0" err="1" smtClean="0"/>
              <a:t>aprendizado</a:t>
            </a:r>
            <a:endParaRPr lang="en-GB" dirty="0"/>
          </a:p>
        </p:txBody>
      </p:sp>
      <p:graphicFrame>
        <p:nvGraphicFramePr>
          <p:cNvPr id="6" name="Inhaltsplatzhalter 5"/>
          <p:cNvGraphicFramePr>
            <a:graphicFrameLocks noGrp="1"/>
          </p:cNvGraphicFramePr>
          <p:nvPr>
            <p:ph idx="1"/>
            <p:extLst>
              <p:ext uri="{D42A27DB-BD31-4B8C-83A1-F6EECF244321}">
                <p14:modId xmlns:p14="http://schemas.microsoft.com/office/powerpoint/2010/main" val="3876523648"/>
              </p:ext>
            </p:extLst>
          </p:nvPr>
        </p:nvGraphicFramePr>
        <p:xfrm>
          <a:off x="815881" y="1600200"/>
          <a:ext cx="7427167"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liennummernplatzhalter 4"/>
          <p:cNvSpPr>
            <a:spLocks noGrp="1"/>
          </p:cNvSpPr>
          <p:nvPr>
            <p:ph type="sldNum" sz="quarter" idx="12"/>
          </p:nvPr>
        </p:nvSpPr>
        <p:spPr/>
        <p:txBody>
          <a:bodyPr/>
          <a:lstStyle/>
          <a:p>
            <a:fld id="{E8A9303E-27D9-477D-98A4-E66DF1BCAD0F}" type="slidenum">
              <a:rPr lang="de-DE" smtClean="0"/>
              <a:t>4</a:t>
            </a:fld>
            <a:endParaRPr lang="de-DE"/>
          </a:p>
        </p:txBody>
      </p:sp>
      <p:sp>
        <p:nvSpPr>
          <p:cNvPr id="7" name="Fußzeilenplatzhalter 3"/>
          <p:cNvSpPr>
            <a:spLocks noGrp="1"/>
          </p:cNvSpPr>
          <p:nvPr>
            <p:ph type="ftr" sz="quarter" idx="11"/>
          </p:nvPr>
        </p:nvSpPr>
        <p:spPr>
          <a:xfrm>
            <a:off x="3779912" y="6515100"/>
            <a:ext cx="5364087" cy="342900"/>
          </a:xfrm>
        </p:spPr>
        <p:txBody>
          <a:bodyPr/>
          <a:lstStyle/>
          <a:p>
            <a:r>
              <a:rPr lang="en-US" dirty="0" smtClean="0"/>
              <a:t>2. </a:t>
            </a:r>
            <a:r>
              <a:rPr lang="pt-BR" dirty="0" smtClean="0"/>
              <a:t>Determine </a:t>
            </a:r>
            <a:r>
              <a:rPr lang="pt-BR" dirty="0"/>
              <a:t>os objetos de conservação: objetos de biodiversidade</a:t>
            </a:r>
            <a:endParaRPr lang="de-DE" dirty="0"/>
          </a:p>
        </p:txBody>
      </p:sp>
    </p:spTree>
    <p:extLst>
      <p:ext uri="{BB962C8B-B14F-4D97-AF65-F5344CB8AC3E}">
        <p14:creationId xmlns:p14="http://schemas.microsoft.com/office/powerpoint/2010/main" val="17203371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dirty="0" err="1" smtClean="0"/>
              <a:t>Sumário</a:t>
            </a:r>
            <a:endParaRPr lang="en-GB" dirty="0"/>
          </a:p>
        </p:txBody>
      </p:sp>
      <p:sp>
        <p:nvSpPr>
          <p:cNvPr id="8" name="Inhaltsplatzhalter 7"/>
          <p:cNvSpPr>
            <a:spLocks noGrp="1"/>
          </p:cNvSpPr>
          <p:nvPr>
            <p:ph idx="1"/>
          </p:nvPr>
        </p:nvSpPr>
        <p:spPr>
          <a:xfrm>
            <a:off x="1259632" y="1676400"/>
            <a:ext cx="7427167" cy="4449763"/>
          </a:xfrm>
        </p:spPr>
        <p:txBody>
          <a:bodyPr anchor="t">
            <a:noAutofit/>
          </a:bodyPr>
          <a:lstStyle/>
          <a:p>
            <a:pPr marL="0" indent="0">
              <a:buNone/>
            </a:pPr>
            <a:r>
              <a:rPr lang="pt-BR" b="1" dirty="0"/>
              <a:t>O que </a:t>
            </a:r>
            <a:r>
              <a:rPr lang="pt-BR" dirty="0"/>
              <a:t>determina o significado dos objetos de biodiversidade?</a:t>
            </a:r>
            <a:endParaRPr lang="de-DE" dirty="0"/>
          </a:p>
          <a:p>
            <a:pPr marL="0" indent="0">
              <a:buNone/>
            </a:pPr>
            <a:endParaRPr lang="en-GB" sz="1000" dirty="0" smtClean="0"/>
          </a:p>
          <a:p>
            <a:pPr marL="0" indent="0">
              <a:buNone/>
            </a:pPr>
            <a:endParaRPr lang="en-GB" dirty="0" smtClean="0"/>
          </a:p>
          <a:p>
            <a:pPr marL="0" indent="0">
              <a:buNone/>
            </a:pPr>
            <a:endParaRPr lang="en-GB" dirty="0" smtClean="0"/>
          </a:p>
          <a:p>
            <a:pPr marL="0" indent="0">
              <a:buNone/>
            </a:pPr>
            <a:r>
              <a:rPr lang="pt-BR" b="1" dirty="0"/>
              <a:t>Por que </a:t>
            </a:r>
            <a:r>
              <a:rPr lang="pt-BR" dirty="0"/>
              <a:t>nós determinamos os objetos de biodiversidade?</a:t>
            </a:r>
            <a:endParaRPr lang="de-DE" dirty="0"/>
          </a:p>
          <a:p>
            <a:pPr marL="0" indent="0">
              <a:buNone/>
            </a:pPr>
            <a:endParaRPr lang="en-GB" sz="1000" dirty="0" smtClean="0"/>
          </a:p>
          <a:p>
            <a:pPr marL="0" indent="0">
              <a:buNone/>
            </a:pPr>
            <a:endParaRPr lang="en-GB" dirty="0" smtClean="0"/>
          </a:p>
          <a:p>
            <a:pPr marL="0" indent="0">
              <a:buNone/>
            </a:pPr>
            <a:r>
              <a:rPr lang="pt-BR" b="1" dirty="0" smtClean="0"/>
              <a:t>Como</a:t>
            </a:r>
            <a:r>
              <a:rPr lang="pt-BR" dirty="0" smtClean="0"/>
              <a:t> </a:t>
            </a:r>
            <a:r>
              <a:rPr lang="pt-BR" dirty="0"/>
              <a:t>nós determinamos os objetos de biodiversidade?</a:t>
            </a:r>
            <a:endParaRPr lang="de-DE" dirty="0"/>
          </a:p>
          <a:p>
            <a:pPr marL="0" indent="0">
              <a:buNone/>
            </a:pPr>
            <a:endParaRPr lang="en-GB" sz="1000" dirty="0" smtClean="0"/>
          </a:p>
          <a:p>
            <a:pPr marL="0" indent="0">
              <a:buNone/>
            </a:pPr>
            <a:endParaRPr lang="en-GB" dirty="0" smtClean="0"/>
          </a:p>
          <a:p>
            <a:pPr marL="0" indent="0">
              <a:buNone/>
            </a:pPr>
            <a:endParaRPr lang="en-GB" dirty="0"/>
          </a:p>
          <a:p>
            <a:pPr marL="0" indent="0">
              <a:buNone/>
            </a:pPr>
            <a:r>
              <a:rPr lang="pt-BR" b="1" dirty="0" smtClean="0"/>
              <a:t>Dicas </a:t>
            </a:r>
            <a:r>
              <a:rPr lang="pt-BR" b="1" dirty="0"/>
              <a:t>Práticas </a:t>
            </a:r>
            <a:endParaRPr lang="de-DE" b="1" dirty="0"/>
          </a:p>
        </p:txBody>
      </p:sp>
      <p:sp>
        <p:nvSpPr>
          <p:cNvPr id="7" name="Foliennummernplatzhalter 6"/>
          <p:cNvSpPr>
            <a:spLocks noGrp="1"/>
          </p:cNvSpPr>
          <p:nvPr>
            <p:ph type="sldNum" sz="quarter" idx="12"/>
          </p:nvPr>
        </p:nvSpPr>
        <p:spPr/>
        <p:txBody>
          <a:bodyPr/>
          <a:lstStyle/>
          <a:p>
            <a:fld id="{E8A9303E-27D9-477D-98A4-E66DF1BCAD0F}" type="slidenum">
              <a:rPr lang="de-DE" smtClean="0"/>
              <a:t>5</a:t>
            </a:fld>
            <a:endParaRPr lang="de-DE"/>
          </a:p>
        </p:txBody>
      </p:sp>
      <p:sp>
        <p:nvSpPr>
          <p:cNvPr id="6" name="Fußzeilenplatzhalter 3"/>
          <p:cNvSpPr>
            <a:spLocks noGrp="1"/>
          </p:cNvSpPr>
          <p:nvPr>
            <p:ph type="ftr" sz="quarter" idx="11"/>
          </p:nvPr>
        </p:nvSpPr>
        <p:spPr>
          <a:xfrm>
            <a:off x="3779912" y="6515100"/>
            <a:ext cx="5364087" cy="342900"/>
          </a:xfrm>
        </p:spPr>
        <p:txBody>
          <a:bodyPr/>
          <a:lstStyle/>
          <a:p>
            <a:r>
              <a:rPr lang="en-US" dirty="0" smtClean="0"/>
              <a:t>2. </a:t>
            </a:r>
            <a:r>
              <a:rPr lang="pt-BR" dirty="0" smtClean="0"/>
              <a:t>Determine </a:t>
            </a:r>
            <a:r>
              <a:rPr lang="pt-BR" dirty="0"/>
              <a:t>os objetos de conservação: objetos de biodiversidade</a:t>
            </a:r>
            <a:endParaRPr lang="de-DE" dirty="0"/>
          </a:p>
        </p:txBody>
      </p:sp>
    </p:spTree>
    <p:extLst>
      <p:ext uri="{BB962C8B-B14F-4D97-AF65-F5344CB8AC3E}">
        <p14:creationId xmlns:p14="http://schemas.microsoft.com/office/powerpoint/2010/main" val="18660901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95399" y="481445"/>
            <a:ext cx="6876190" cy="1074738"/>
          </a:xfrm>
        </p:spPr>
        <p:txBody>
          <a:bodyPr/>
          <a:lstStyle/>
          <a:p>
            <a:pPr marL="0" indent="0"/>
            <a:r>
              <a:rPr lang="pt-BR" dirty="0"/>
              <a:t>O que determina o significado dos objetos de biodiversidade?</a:t>
            </a:r>
            <a:r>
              <a:rPr lang="de-DE" dirty="0"/>
              <a:t/>
            </a:r>
            <a:br>
              <a:rPr lang="de-DE" dirty="0"/>
            </a:br>
            <a:endParaRPr lang="en-GB" sz="1600" dirty="0"/>
          </a:p>
        </p:txBody>
      </p:sp>
      <p:sp>
        <p:nvSpPr>
          <p:cNvPr id="3" name="Inhaltsplatzhalter 2"/>
          <p:cNvSpPr>
            <a:spLocks noGrp="1"/>
          </p:cNvSpPr>
          <p:nvPr>
            <p:ph idx="1"/>
          </p:nvPr>
        </p:nvSpPr>
        <p:spPr/>
        <p:txBody>
          <a:bodyPr anchor="t"/>
          <a:lstStyle/>
          <a:p>
            <a:r>
              <a:rPr lang="pt-BR" dirty="0" smtClean="0"/>
              <a:t>A análise </a:t>
            </a:r>
            <a:r>
              <a:rPr lang="pt-BR" dirty="0"/>
              <a:t>dos ecossistemas das regiões estudadas</a:t>
            </a:r>
            <a:endParaRPr lang="de-DE" dirty="0"/>
          </a:p>
          <a:p>
            <a:r>
              <a:rPr lang="pt-BR" dirty="0" smtClean="0"/>
              <a:t>O acordo </a:t>
            </a:r>
            <a:r>
              <a:rPr lang="pt-BR" dirty="0"/>
              <a:t>e seleção de certos (elementos dos analisados) ecossistemas que merecem um foco especial em suas </a:t>
            </a:r>
            <a:r>
              <a:rPr lang="pt-BR" dirty="0" smtClean="0"/>
              <a:t>conservações</a:t>
            </a:r>
            <a:endParaRPr lang="en-GB" dirty="0" smtClean="0"/>
          </a:p>
          <a:p>
            <a:pPr marL="0" indent="0">
              <a:buNone/>
            </a:pPr>
            <a:r>
              <a:rPr lang="en-GB" dirty="0" smtClean="0"/>
              <a:t>                                      </a:t>
            </a:r>
            <a:r>
              <a:rPr lang="en-GB" dirty="0" err="1" smtClean="0"/>
              <a:t>Poderia</a:t>
            </a:r>
            <a:r>
              <a:rPr lang="en-GB" dirty="0" smtClean="0"/>
              <a:t> </a:t>
            </a:r>
            <a:r>
              <a:rPr lang="en-GB" dirty="0" err="1" smtClean="0"/>
              <a:t>ser</a:t>
            </a:r>
            <a:r>
              <a:rPr lang="en-GB" dirty="0" smtClean="0"/>
              <a:t> </a:t>
            </a:r>
            <a:r>
              <a:rPr lang="en-GB" dirty="0" err="1" smtClean="0"/>
              <a:t>aqui</a:t>
            </a:r>
            <a:r>
              <a:rPr lang="en-GB" dirty="0" smtClean="0"/>
              <a:t> e/</a:t>
            </a:r>
            <a:r>
              <a:rPr lang="en-GB" dirty="0" err="1" smtClean="0"/>
              <a:t>ou</a:t>
            </a:r>
            <a:r>
              <a:rPr lang="en-GB" dirty="0" smtClean="0"/>
              <a:t> </a:t>
            </a:r>
            <a:r>
              <a:rPr lang="en-GB" dirty="0" err="1" smtClean="0"/>
              <a:t>lá</a:t>
            </a:r>
            <a:endParaRPr lang="en-GB" dirty="0" smtClean="0"/>
          </a:p>
        </p:txBody>
      </p:sp>
      <p:sp>
        <p:nvSpPr>
          <p:cNvPr id="8" name="Foliennummernplatzhalter 7"/>
          <p:cNvSpPr>
            <a:spLocks noGrp="1"/>
          </p:cNvSpPr>
          <p:nvPr>
            <p:ph type="sldNum" sz="quarter" idx="12"/>
          </p:nvPr>
        </p:nvSpPr>
        <p:spPr/>
        <p:txBody>
          <a:bodyPr/>
          <a:lstStyle/>
          <a:p>
            <a:fld id="{E8A9303E-27D9-477D-98A4-E66DF1BCAD0F}" type="slidenum">
              <a:rPr lang="de-DE" smtClean="0"/>
              <a:t>6</a:t>
            </a:fld>
            <a:endParaRPr lang="de-DE"/>
          </a:p>
        </p:txBody>
      </p:sp>
      <p:pic>
        <p:nvPicPr>
          <p:cNvPr id="51" name="Grafik 50"/>
          <p:cNvPicPr>
            <a:picLocks noChangeAspect="1"/>
          </p:cNvPicPr>
          <p:nvPr/>
        </p:nvPicPr>
        <p:blipFill rotWithShape="1">
          <a:blip r:embed="rId2" cstate="print">
            <a:extLst>
              <a:ext uri="{28A0092B-C50C-407E-A947-70E740481C1C}">
                <a14:useLocalDpi xmlns:a14="http://schemas.microsoft.com/office/drawing/2010/main" val="0"/>
              </a:ext>
            </a:extLst>
          </a:blip>
          <a:srcRect l="8639" r="3017"/>
          <a:stretch/>
        </p:blipFill>
        <p:spPr>
          <a:xfrm>
            <a:off x="2011238" y="3882573"/>
            <a:ext cx="2187382" cy="2200851"/>
          </a:xfrm>
          <a:prstGeom prst="rect">
            <a:avLst/>
          </a:prstGeom>
        </p:spPr>
      </p:pic>
      <p:pic>
        <p:nvPicPr>
          <p:cNvPr id="52" name="Grafik 5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49052" y="3882574"/>
            <a:ext cx="2200851" cy="2200851"/>
          </a:xfrm>
          <a:prstGeom prst="rect">
            <a:avLst/>
          </a:prstGeom>
        </p:spPr>
      </p:pic>
      <p:sp>
        <p:nvSpPr>
          <p:cNvPr id="53" name="Ellipse 52"/>
          <p:cNvSpPr/>
          <p:nvPr/>
        </p:nvSpPr>
        <p:spPr>
          <a:xfrm>
            <a:off x="2703838" y="5359657"/>
            <a:ext cx="1494782" cy="72376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Ellipse 53"/>
          <p:cNvSpPr/>
          <p:nvPr/>
        </p:nvSpPr>
        <p:spPr>
          <a:xfrm>
            <a:off x="6287944" y="4113441"/>
            <a:ext cx="1452783" cy="97000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Gerade Verbindung mit Pfeil 5"/>
          <p:cNvCxnSpPr/>
          <p:nvPr/>
        </p:nvCxnSpPr>
        <p:spPr>
          <a:xfrm flipH="1">
            <a:off x="3368040" y="3413526"/>
            <a:ext cx="937261" cy="37971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5" name="Gerade Verbindung mit Pfeil 54"/>
          <p:cNvCxnSpPr/>
          <p:nvPr/>
        </p:nvCxnSpPr>
        <p:spPr>
          <a:xfrm>
            <a:off x="5585460" y="3413526"/>
            <a:ext cx="891540" cy="37971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6" name="Textfeld 55"/>
          <p:cNvSpPr txBox="1"/>
          <p:nvPr/>
        </p:nvSpPr>
        <p:spPr>
          <a:xfrm>
            <a:off x="2011238" y="6083424"/>
            <a:ext cx="2522537" cy="215444"/>
          </a:xfrm>
          <a:prstGeom prst="rect">
            <a:avLst/>
          </a:prstGeom>
          <a:noFill/>
        </p:spPr>
        <p:txBody>
          <a:bodyPr wrap="square" rtlCol="0">
            <a:spAutoFit/>
          </a:bodyPr>
          <a:lstStyle/>
          <a:p>
            <a:r>
              <a:rPr lang="en-GB" sz="800" dirty="0" smtClean="0"/>
              <a:t>© Christina Lehmann 2014</a:t>
            </a:r>
            <a:endParaRPr lang="en-GB" sz="800" dirty="0"/>
          </a:p>
        </p:txBody>
      </p:sp>
      <p:sp>
        <p:nvSpPr>
          <p:cNvPr id="57" name="Textfeld 56"/>
          <p:cNvSpPr txBox="1"/>
          <p:nvPr/>
        </p:nvSpPr>
        <p:spPr>
          <a:xfrm>
            <a:off x="5649052" y="6083423"/>
            <a:ext cx="2522537" cy="215444"/>
          </a:xfrm>
          <a:prstGeom prst="rect">
            <a:avLst/>
          </a:prstGeom>
          <a:noFill/>
        </p:spPr>
        <p:txBody>
          <a:bodyPr wrap="square" rtlCol="0">
            <a:spAutoFit/>
          </a:bodyPr>
          <a:lstStyle/>
          <a:p>
            <a:r>
              <a:rPr lang="en-GB" sz="800" dirty="0" smtClean="0"/>
              <a:t>© Christina Lehmann 2014</a:t>
            </a:r>
            <a:endParaRPr lang="en-GB" sz="800" dirty="0"/>
          </a:p>
        </p:txBody>
      </p:sp>
      <p:sp>
        <p:nvSpPr>
          <p:cNvPr id="14" name="Fußzeilenplatzhalter 3"/>
          <p:cNvSpPr>
            <a:spLocks noGrp="1"/>
          </p:cNvSpPr>
          <p:nvPr>
            <p:ph type="ftr" sz="quarter" idx="11"/>
          </p:nvPr>
        </p:nvSpPr>
        <p:spPr>
          <a:xfrm>
            <a:off x="3779912" y="6515100"/>
            <a:ext cx="5364087" cy="342900"/>
          </a:xfrm>
        </p:spPr>
        <p:txBody>
          <a:bodyPr/>
          <a:lstStyle/>
          <a:p>
            <a:r>
              <a:rPr lang="en-US" dirty="0" smtClean="0"/>
              <a:t>2. </a:t>
            </a:r>
            <a:r>
              <a:rPr lang="pt-BR" dirty="0" smtClean="0"/>
              <a:t>Determine </a:t>
            </a:r>
            <a:r>
              <a:rPr lang="pt-BR" dirty="0"/>
              <a:t>os objetos de conservação: objetos de biodiversidade</a:t>
            </a:r>
            <a:endParaRPr lang="de-DE" dirty="0"/>
          </a:p>
        </p:txBody>
      </p:sp>
    </p:spTree>
    <p:extLst>
      <p:ext uri="{BB962C8B-B14F-4D97-AF65-F5344CB8AC3E}">
        <p14:creationId xmlns:p14="http://schemas.microsoft.com/office/powerpoint/2010/main" val="24191723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6" descr="G:\Bilder\Brasilien '12\IMG_175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08628" y="5372251"/>
            <a:ext cx="1423700" cy="94913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cle483\Pictures\Christina\Brasilien\IMG_120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38648" y="1510746"/>
            <a:ext cx="1366436" cy="910958"/>
          </a:xfrm>
          <a:prstGeom prst="rect">
            <a:avLst/>
          </a:prstGeom>
          <a:noFill/>
          <a:extLst>
            <a:ext uri="{909E8E84-426E-40DD-AFC4-6F175D3DCCD1}">
              <a14:hiddenFill xmlns:a14="http://schemas.microsoft.com/office/drawing/2010/main">
                <a:solidFill>
                  <a:srgbClr val="FFFFFF"/>
                </a:solidFill>
              </a14:hiddenFill>
            </a:ext>
          </a:extLst>
        </p:spPr>
      </p:pic>
      <p:sp>
        <p:nvSpPr>
          <p:cNvPr id="3" name="Inhaltsplatzhalter 2"/>
          <p:cNvSpPr>
            <a:spLocks noGrp="1"/>
          </p:cNvSpPr>
          <p:nvPr>
            <p:ph idx="1"/>
          </p:nvPr>
        </p:nvSpPr>
        <p:spPr>
          <a:xfrm>
            <a:off x="942109" y="1601706"/>
            <a:ext cx="3248891" cy="4525963"/>
          </a:xfrm>
        </p:spPr>
        <p:txBody>
          <a:bodyPr anchor="t">
            <a:noAutofit/>
          </a:bodyPr>
          <a:lstStyle/>
          <a:p>
            <a:r>
              <a:rPr lang="pt-BR" dirty="0"/>
              <a:t>Limitação no foco de objetos longe de uma variedade infinita de biodiversidade</a:t>
            </a:r>
            <a:endParaRPr lang="de-DE" dirty="0"/>
          </a:p>
          <a:p>
            <a:r>
              <a:rPr lang="pt-BR" dirty="0"/>
              <a:t>Reconhecimento do alinhamento dos objetos de conservação e objetos de biodiversidade</a:t>
            </a:r>
            <a:endParaRPr lang="de-DE" dirty="0"/>
          </a:p>
          <a:p>
            <a:r>
              <a:rPr lang="pt-BR" dirty="0"/>
              <a:t>Foco nos mais importantes representantes de </a:t>
            </a:r>
            <a:r>
              <a:rPr lang="pt-BR" dirty="0" smtClean="0"/>
              <a:t>objetos </a:t>
            </a:r>
            <a:r>
              <a:rPr lang="pt-BR" dirty="0"/>
              <a:t>de biodiversidade que </a:t>
            </a:r>
            <a:r>
              <a:rPr lang="pt-BR" dirty="0" smtClean="0"/>
              <a:t>têm </a:t>
            </a:r>
            <a:r>
              <a:rPr lang="pt-BR" dirty="0"/>
              <a:t>acordado com isso. </a:t>
            </a:r>
            <a:endParaRPr lang="de-DE" dirty="0"/>
          </a:p>
        </p:txBody>
      </p:sp>
      <p:sp>
        <p:nvSpPr>
          <p:cNvPr id="8" name="Foliennummernplatzhalter 7"/>
          <p:cNvSpPr>
            <a:spLocks noGrp="1"/>
          </p:cNvSpPr>
          <p:nvPr>
            <p:ph type="sldNum" sz="quarter" idx="12"/>
          </p:nvPr>
        </p:nvSpPr>
        <p:spPr/>
        <p:txBody>
          <a:bodyPr/>
          <a:lstStyle/>
          <a:p>
            <a:fld id="{E8A9303E-27D9-477D-98A4-E66DF1BCAD0F}" type="slidenum">
              <a:rPr lang="de-DE" smtClean="0"/>
              <a:t>7</a:t>
            </a:fld>
            <a:endParaRPr lang="de-DE"/>
          </a:p>
        </p:txBody>
      </p:sp>
      <p:grpSp>
        <p:nvGrpSpPr>
          <p:cNvPr id="10" name="Gruppieren 9"/>
          <p:cNvGrpSpPr/>
          <p:nvPr/>
        </p:nvGrpSpPr>
        <p:grpSpPr>
          <a:xfrm>
            <a:off x="4191000" y="4025771"/>
            <a:ext cx="4676775" cy="1308229"/>
            <a:chOff x="5901690" y="2769519"/>
            <a:chExt cx="2461260" cy="1680561"/>
          </a:xfrm>
        </p:grpSpPr>
        <p:sp>
          <p:nvSpPr>
            <p:cNvPr id="7" name="Rechteck 6"/>
            <p:cNvSpPr/>
            <p:nvPr/>
          </p:nvSpPr>
          <p:spPr>
            <a:xfrm>
              <a:off x="6939915" y="3914861"/>
              <a:ext cx="384810" cy="5352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lussdiagramm: Zusammenführen 8"/>
            <p:cNvSpPr/>
            <p:nvPr/>
          </p:nvSpPr>
          <p:spPr>
            <a:xfrm>
              <a:off x="5901690" y="2769519"/>
              <a:ext cx="2461260" cy="1417320"/>
            </a:xfrm>
            <a:prstGeom prst="flowChartMerg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3074" name="Picture 2" descr="F:\Fotos_MARISCO Workshops + EDA\Ecuador\Christoph\01_Siete Iglesias\Ecuador_Taller MARISCO_excursion Siete Iglesias_050313_056.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9771"/>
          <a:stretch/>
        </p:blipFill>
        <p:spPr bwMode="auto">
          <a:xfrm rot="16200000">
            <a:off x="4045375" y="2620197"/>
            <a:ext cx="1103425" cy="812174"/>
          </a:xfrm>
          <a:prstGeom prst="rect">
            <a:avLst/>
          </a:prstGeom>
          <a:noFill/>
          <a:extLst>
            <a:ext uri="{909E8E84-426E-40DD-AFC4-6F175D3DCCD1}">
              <a14:hiddenFill xmlns:a14="http://schemas.microsoft.com/office/drawing/2010/main">
                <a:solidFill>
                  <a:srgbClr val="FFFFFF"/>
                </a:solidFill>
              </a14:hiddenFill>
            </a:ext>
          </a:extLst>
        </p:spPr>
      </p:pic>
      <p:sp>
        <p:nvSpPr>
          <p:cNvPr id="51" name="Textfeld 50"/>
          <p:cNvSpPr txBox="1"/>
          <p:nvPr/>
        </p:nvSpPr>
        <p:spPr>
          <a:xfrm>
            <a:off x="4132560" y="3566973"/>
            <a:ext cx="870615" cy="338554"/>
          </a:xfrm>
          <a:prstGeom prst="rect">
            <a:avLst/>
          </a:prstGeom>
          <a:noFill/>
        </p:spPr>
        <p:txBody>
          <a:bodyPr wrap="square" rtlCol="0">
            <a:spAutoFit/>
          </a:bodyPr>
          <a:lstStyle/>
          <a:p>
            <a:r>
              <a:rPr lang="en-GB" sz="800" dirty="0" smtClean="0"/>
              <a:t>© </a:t>
            </a:r>
            <a:r>
              <a:rPr lang="en-GB" sz="800" dirty="0" err="1" smtClean="0"/>
              <a:t>Christoph</a:t>
            </a:r>
            <a:r>
              <a:rPr lang="en-GB" sz="800" dirty="0" smtClean="0"/>
              <a:t> </a:t>
            </a:r>
            <a:r>
              <a:rPr lang="en-GB" sz="800" dirty="0" err="1" smtClean="0"/>
              <a:t>Nowicki</a:t>
            </a:r>
            <a:r>
              <a:rPr lang="en-GB" sz="800" dirty="0" smtClean="0"/>
              <a:t> 2013</a:t>
            </a:r>
            <a:endParaRPr lang="en-GB" sz="800" dirty="0"/>
          </a:p>
        </p:txBody>
      </p:sp>
      <p:pic>
        <p:nvPicPr>
          <p:cNvPr id="3075" name="Picture 3" descr="F:\Fotos_MARISCO Workshops + EDA\Costa Rica\double marine exercise ManuelAntonia+Cahuita\PN Manuel Antonio (232).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7603" t="15408" r="8606" b="9791"/>
          <a:stretch/>
        </p:blipFill>
        <p:spPr bwMode="auto">
          <a:xfrm rot="3290505">
            <a:off x="7432261" y="1396130"/>
            <a:ext cx="696309" cy="469043"/>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p:cNvSpPr txBox="1"/>
          <p:nvPr/>
        </p:nvSpPr>
        <p:spPr>
          <a:xfrm>
            <a:off x="7431474" y="2032001"/>
            <a:ext cx="812175" cy="338554"/>
          </a:xfrm>
          <a:prstGeom prst="rect">
            <a:avLst/>
          </a:prstGeom>
          <a:noFill/>
        </p:spPr>
        <p:txBody>
          <a:bodyPr wrap="square" rtlCol="0">
            <a:spAutoFit/>
          </a:bodyPr>
          <a:lstStyle/>
          <a:p>
            <a:r>
              <a:rPr lang="en-GB" sz="800" dirty="0" smtClean="0"/>
              <a:t>© Pierre </a:t>
            </a:r>
            <a:r>
              <a:rPr lang="en-GB" sz="800" dirty="0" err="1" smtClean="0"/>
              <a:t>Ibisch</a:t>
            </a:r>
            <a:r>
              <a:rPr lang="en-GB" sz="800" dirty="0" smtClean="0"/>
              <a:t> 2011</a:t>
            </a:r>
            <a:endParaRPr lang="en-GB" sz="800" dirty="0"/>
          </a:p>
        </p:txBody>
      </p:sp>
      <p:pic>
        <p:nvPicPr>
          <p:cNvPr id="3076" name="Picture 4" descr="F:\Fotos_MARISCO Workshops + EDA\Ecuador\Christoph\02_Tinajillas\Ecuador_Taller MARISCO_excursion Tinajillas_060313_276.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7927" t="20422" r="7838" b="305"/>
          <a:stretch/>
        </p:blipFill>
        <p:spPr bwMode="auto">
          <a:xfrm rot="16200000">
            <a:off x="8127444" y="1631190"/>
            <a:ext cx="968937" cy="687176"/>
          </a:xfrm>
          <a:prstGeom prst="rect">
            <a:avLst/>
          </a:prstGeom>
          <a:noFill/>
          <a:extLst>
            <a:ext uri="{909E8E84-426E-40DD-AFC4-6F175D3DCCD1}">
              <a14:hiddenFill xmlns:a14="http://schemas.microsoft.com/office/drawing/2010/main">
                <a:solidFill>
                  <a:srgbClr val="FFFFFF"/>
                </a:solidFill>
              </a14:hiddenFill>
            </a:ext>
          </a:extLst>
        </p:spPr>
      </p:pic>
      <p:sp>
        <p:nvSpPr>
          <p:cNvPr id="53" name="Textfeld 52"/>
          <p:cNvSpPr txBox="1"/>
          <p:nvPr/>
        </p:nvSpPr>
        <p:spPr>
          <a:xfrm>
            <a:off x="8205824" y="2439961"/>
            <a:ext cx="812175" cy="338554"/>
          </a:xfrm>
          <a:prstGeom prst="rect">
            <a:avLst/>
          </a:prstGeom>
          <a:noFill/>
        </p:spPr>
        <p:txBody>
          <a:bodyPr wrap="square" rtlCol="0">
            <a:spAutoFit/>
          </a:bodyPr>
          <a:lstStyle/>
          <a:p>
            <a:r>
              <a:rPr lang="en-GB" sz="800" dirty="0" smtClean="0"/>
              <a:t>© </a:t>
            </a:r>
            <a:r>
              <a:rPr lang="en-GB" sz="800" dirty="0" err="1" smtClean="0"/>
              <a:t>Christoph</a:t>
            </a:r>
            <a:r>
              <a:rPr lang="en-GB" sz="800" dirty="0" smtClean="0"/>
              <a:t> </a:t>
            </a:r>
            <a:r>
              <a:rPr lang="en-GB" sz="800" dirty="0" err="1" smtClean="0"/>
              <a:t>Nowicki</a:t>
            </a:r>
            <a:r>
              <a:rPr lang="en-GB" sz="800" dirty="0" smtClean="0"/>
              <a:t> 2013</a:t>
            </a:r>
            <a:endParaRPr lang="en-GB" sz="800" dirty="0"/>
          </a:p>
        </p:txBody>
      </p:sp>
      <p:pic>
        <p:nvPicPr>
          <p:cNvPr id="3077" name="Picture 5" descr="G:\Bilder\Brasilien '12\IMG_1773.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23903" y="2866153"/>
            <a:ext cx="1231597" cy="821064"/>
          </a:xfrm>
          <a:prstGeom prst="rect">
            <a:avLst/>
          </a:prstGeom>
          <a:noFill/>
          <a:extLst>
            <a:ext uri="{909E8E84-426E-40DD-AFC4-6F175D3DCCD1}">
              <a14:hiddenFill xmlns:a14="http://schemas.microsoft.com/office/drawing/2010/main">
                <a:solidFill>
                  <a:srgbClr val="FFFFFF"/>
                </a:solidFill>
              </a14:hiddenFill>
            </a:ext>
          </a:extLst>
        </p:spPr>
      </p:pic>
      <p:sp>
        <p:nvSpPr>
          <p:cNvPr id="54" name="Textfeld 53"/>
          <p:cNvSpPr txBox="1"/>
          <p:nvPr/>
        </p:nvSpPr>
        <p:spPr>
          <a:xfrm>
            <a:off x="7651576" y="3672363"/>
            <a:ext cx="1290685" cy="215444"/>
          </a:xfrm>
          <a:prstGeom prst="rect">
            <a:avLst/>
          </a:prstGeom>
          <a:noFill/>
        </p:spPr>
        <p:txBody>
          <a:bodyPr wrap="square" rtlCol="0">
            <a:spAutoFit/>
          </a:bodyPr>
          <a:lstStyle/>
          <a:p>
            <a:r>
              <a:rPr lang="en-GB" sz="800" dirty="0" smtClean="0"/>
              <a:t>© Christina Lehmann 2012</a:t>
            </a:r>
            <a:endParaRPr lang="en-GB" sz="800" dirty="0"/>
          </a:p>
        </p:txBody>
      </p:sp>
      <p:pic>
        <p:nvPicPr>
          <p:cNvPr id="3078" name="Picture 6" descr="G:\Bilder\Brasilien '12\IMG_1756.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91659" y="2870422"/>
            <a:ext cx="1446750" cy="964500"/>
          </a:xfrm>
          <a:prstGeom prst="rect">
            <a:avLst/>
          </a:prstGeom>
          <a:noFill/>
          <a:extLst>
            <a:ext uri="{909E8E84-426E-40DD-AFC4-6F175D3DCCD1}">
              <a14:hiddenFill xmlns:a14="http://schemas.microsoft.com/office/drawing/2010/main">
                <a:solidFill>
                  <a:srgbClr val="FFFFFF"/>
                </a:solidFill>
              </a14:hiddenFill>
            </a:ext>
          </a:extLst>
        </p:spPr>
      </p:pic>
      <p:sp>
        <p:nvSpPr>
          <p:cNvPr id="55" name="Textfeld 54"/>
          <p:cNvSpPr txBox="1"/>
          <p:nvPr/>
        </p:nvSpPr>
        <p:spPr>
          <a:xfrm>
            <a:off x="5985736" y="3794939"/>
            <a:ext cx="1290685" cy="215444"/>
          </a:xfrm>
          <a:prstGeom prst="rect">
            <a:avLst/>
          </a:prstGeom>
          <a:noFill/>
        </p:spPr>
        <p:txBody>
          <a:bodyPr wrap="square" rtlCol="0">
            <a:spAutoFit/>
          </a:bodyPr>
          <a:lstStyle/>
          <a:p>
            <a:r>
              <a:rPr lang="en-GB" sz="800" dirty="0" smtClean="0"/>
              <a:t>© Christina Lehmann 2012</a:t>
            </a:r>
            <a:endParaRPr lang="en-GB" sz="800" dirty="0"/>
          </a:p>
        </p:txBody>
      </p:sp>
      <p:pic>
        <p:nvPicPr>
          <p:cNvPr id="3079" name="Picture 7" descr="F:\Fotos_MARISCO Workshops + EDA\Ecuador\Christoph\01_Siete Iglesias\Ecuador_Taller MARISCO_excursion Siete Iglesias_050313_335.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9766" r="21635"/>
          <a:stretch/>
        </p:blipFill>
        <p:spPr bwMode="auto">
          <a:xfrm rot="16200000">
            <a:off x="5316559" y="2938378"/>
            <a:ext cx="616028" cy="596396"/>
          </a:xfrm>
          <a:prstGeom prst="rect">
            <a:avLst/>
          </a:prstGeom>
          <a:noFill/>
          <a:extLst>
            <a:ext uri="{909E8E84-426E-40DD-AFC4-6F175D3DCCD1}">
              <a14:hiddenFill xmlns:a14="http://schemas.microsoft.com/office/drawing/2010/main">
                <a:solidFill>
                  <a:srgbClr val="FFFFFF"/>
                </a:solidFill>
              </a14:hiddenFill>
            </a:ext>
          </a:extLst>
        </p:spPr>
      </p:pic>
      <p:sp>
        <p:nvSpPr>
          <p:cNvPr id="56" name="Textfeld 55"/>
          <p:cNvSpPr txBox="1"/>
          <p:nvPr/>
        </p:nvSpPr>
        <p:spPr>
          <a:xfrm>
            <a:off x="5235477" y="3503086"/>
            <a:ext cx="748354" cy="338554"/>
          </a:xfrm>
          <a:prstGeom prst="rect">
            <a:avLst/>
          </a:prstGeom>
          <a:noFill/>
        </p:spPr>
        <p:txBody>
          <a:bodyPr wrap="square" rtlCol="0">
            <a:spAutoFit/>
          </a:bodyPr>
          <a:lstStyle/>
          <a:p>
            <a:r>
              <a:rPr lang="en-GB" sz="800" dirty="0" smtClean="0"/>
              <a:t>© </a:t>
            </a:r>
            <a:r>
              <a:rPr lang="en-GB" sz="800" dirty="0" err="1" smtClean="0"/>
              <a:t>Christoph</a:t>
            </a:r>
            <a:r>
              <a:rPr lang="en-GB" sz="800" dirty="0" smtClean="0"/>
              <a:t> </a:t>
            </a:r>
            <a:r>
              <a:rPr lang="en-GB" sz="800" dirty="0" err="1" smtClean="0"/>
              <a:t>Nowicki</a:t>
            </a:r>
            <a:r>
              <a:rPr lang="en-GB" sz="800" dirty="0" smtClean="0"/>
              <a:t> 2013</a:t>
            </a:r>
            <a:endParaRPr lang="en-GB" sz="800" dirty="0"/>
          </a:p>
        </p:txBody>
      </p:sp>
      <p:pic>
        <p:nvPicPr>
          <p:cNvPr id="3080" name="Picture 8" descr="F:\Fotos_MARISCO Workshops + EDA\Ecuador\Christoph\01_Siete Iglesias\Ecuador_Taller MARISCO_excursion Siete Iglesias_050313_189.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090632" y="1787550"/>
            <a:ext cx="1223196" cy="812361"/>
          </a:xfrm>
          <a:prstGeom prst="rect">
            <a:avLst/>
          </a:prstGeom>
          <a:noFill/>
          <a:extLst>
            <a:ext uri="{909E8E84-426E-40DD-AFC4-6F175D3DCCD1}">
              <a14:hiddenFill xmlns:a14="http://schemas.microsoft.com/office/drawing/2010/main">
                <a:solidFill>
                  <a:srgbClr val="FFFFFF"/>
                </a:solidFill>
              </a14:hiddenFill>
            </a:ext>
          </a:extLst>
        </p:spPr>
      </p:pic>
      <p:sp>
        <p:nvSpPr>
          <p:cNvPr id="57" name="Textfeld 56"/>
          <p:cNvSpPr txBox="1"/>
          <p:nvPr/>
        </p:nvSpPr>
        <p:spPr>
          <a:xfrm>
            <a:off x="6044950" y="2563071"/>
            <a:ext cx="1319596" cy="215444"/>
          </a:xfrm>
          <a:prstGeom prst="rect">
            <a:avLst/>
          </a:prstGeom>
          <a:noFill/>
        </p:spPr>
        <p:txBody>
          <a:bodyPr wrap="square" rtlCol="0">
            <a:spAutoFit/>
          </a:bodyPr>
          <a:lstStyle/>
          <a:p>
            <a:r>
              <a:rPr lang="en-GB" sz="800" dirty="0" smtClean="0"/>
              <a:t>© </a:t>
            </a:r>
            <a:r>
              <a:rPr lang="en-GB" sz="800" dirty="0" err="1" smtClean="0"/>
              <a:t>Christoph</a:t>
            </a:r>
            <a:r>
              <a:rPr lang="en-GB" sz="800" dirty="0" smtClean="0"/>
              <a:t> </a:t>
            </a:r>
            <a:r>
              <a:rPr lang="en-GB" sz="800" dirty="0" err="1" smtClean="0"/>
              <a:t>Nowicki</a:t>
            </a:r>
            <a:r>
              <a:rPr lang="en-GB" sz="800" dirty="0" smtClean="0"/>
              <a:t> 2013</a:t>
            </a:r>
            <a:endParaRPr lang="en-GB" sz="800" dirty="0"/>
          </a:p>
        </p:txBody>
      </p:sp>
      <p:pic>
        <p:nvPicPr>
          <p:cNvPr id="58" name="Picture 8" descr="F:\Fotos_MARISCO Workshops + EDA\Ecuador\Christoph\01_Siete Iglesias\Ecuador_Taller MARISCO_excursion Siete Iglesias_050313_189.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877232" y="5904602"/>
            <a:ext cx="567830" cy="377113"/>
          </a:xfrm>
          <a:prstGeom prst="rect">
            <a:avLst/>
          </a:prstGeom>
          <a:noFill/>
          <a:extLst>
            <a:ext uri="{909E8E84-426E-40DD-AFC4-6F175D3DCCD1}">
              <a14:hiddenFill xmlns:a14="http://schemas.microsoft.com/office/drawing/2010/main">
                <a:solidFill>
                  <a:srgbClr val="FFFFFF"/>
                </a:solidFill>
              </a14:hiddenFill>
            </a:ext>
          </a:extLst>
        </p:spPr>
      </p:pic>
      <p:sp>
        <p:nvSpPr>
          <p:cNvPr id="59" name="Textfeld 58"/>
          <p:cNvSpPr txBox="1"/>
          <p:nvPr/>
        </p:nvSpPr>
        <p:spPr>
          <a:xfrm>
            <a:off x="5037925" y="6293941"/>
            <a:ext cx="3167899" cy="215444"/>
          </a:xfrm>
          <a:prstGeom prst="rect">
            <a:avLst/>
          </a:prstGeom>
          <a:noFill/>
        </p:spPr>
        <p:txBody>
          <a:bodyPr wrap="square" rtlCol="0">
            <a:spAutoFit/>
          </a:bodyPr>
          <a:lstStyle/>
          <a:p>
            <a:r>
              <a:rPr lang="en-GB" sz="800" dirty="0" smtClean="0"/>
              <a:t>© Christoph </a:t>
            </a:r>
            <a:r>
              <a:rPr lang="en-GB" sz="800" dirty="0" err="1" smtClean="0"/>
              <a:t>Nowicki</a:t>
            </a:r>
            <a:r>
              <a:rPr lang="en-GB" sz="800" dirty="0" smtClean="0"/>
              <a:t> 2013, Pierre </a:t>
            </a:r>
            <a:r>
              <a:rPr lang="en-GB" sz="800" dirty="0" err="1" smtClean="0"/>
              <a:t>Ibisch</a:t>
            </a:r>
            <a:r>
              <a:rPr lang="en-GB" sz="800" dirty="0" smtClean="0"/>
              <a:t> 2011, Christina Lehmann 2012</a:t>
            </a:r>
            <a:endParaRPr lang="en-GB" sz="800" dirty="0"/>
          </a:p>
        </p:txBody>
      </p:sp>
      <p:pic>
        <p:nvPicPr>
          <p:cNvPr id="62" name="Picture 3" descr="F:\Fotos_MARISCO Workshops + EDA\Costa Rica\double marine exercise ManuelAntonia+Cahuita\PN Manuel Antonio (232).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7603" t="15408" r="8606" b="9791"/>
          <a:stretch/>
        </p:blipFill>
        <p:spPr bwMode="auto">
          <a:xfrm rot="3290505">
            <a:off x="6438462" y="5597402"/>
            <a:ext cx="696309" cy="469043"/>
          </a:xfrm>
          <a:prstGeom prst="rect">
            <a:avLst/>
          </a:prstGeom>
          <a:noFill/>
          <a:extLst>
            <a:ext uri="{909E8E84-426E-40DD-AFC4-6F175D3DCCD1}">
              <a14:hiddenFill xmlns:a14="http://schemas.microsoft.com/office/drawing/2010/main">
                <a:solidFill>
                  <a:srgbClr val="FFFFFF"/>
                </a:solidFill>
              </a14:hiddenFill>
            </a:ext>
          </a:extLst>
        </p:spPr>
      </p:pic>
      <p:sp>
        <p:nvSpPr>
          <p:cNvPr id="30" name="Textfeld 29"/>
          <p:cNvSpPr txBox="1"/>
          <p:nvPr/>
        </p:nvSpPr>
        <p:spPr>
          <a:xfrm>
            <a:off x="4462261" y="2393794"/>
            <a:ext cx="1290685" cy="215444"/>
          </a:xfrm>
          <a:prstGeom prst="rect">
            <a:avLst/>
          </a:prstGeom>
          <a:noFill/>
        </p:spPr>
        <p:txBody>
          <a:bodyPr wrap="square" rtlCol="0">
            <a:spAutoFit/>
          </a:bodyPr>
          <a:lstStyle/>
          <a:p>
            <a:r>
              <a:rPr lang="en-GB" sz="800" dirty="0" smtClean="0"/>
              <a:t>© Christina Lehmann 2012</a:t>
            </a:r>
            <a:endParaRPr lang="en-GB" sz="800" dirty="0"/>
          </a:p>
        </p:txBody>
      </p:sp>
      <p:sp>
        <p:nvSpPr>
          <p:cNvPr id="29" name="Fußzeilenplatzhalter 3"/>
          <p:cNvSpPr>
            <a:spLocks noGrp="1"/>
          </p:cNvSpPr>
          <p:nvPr>
            <p:ph type="ftr" sz="quarter" idx="11"/>
          </p:nvPr>
        </p:nvSpPr>
        <p:spPr>
          <a:xfrm>
            <a:off x="3779912" y="6515100"/>
            <a:ext cx="5364087" cy="342900"/>
          </a:xfrm>
        </p:spPr>
        <p:txBody>
          <a:bodyPr/>
          <a:lstStyle/>
          <a:p>
            <a:r>
              <a:rPr lang="en-US" dirty="0" smtClean="0"/>
              <a:t>2. </a:t>
            </a:r>
            <a:r>
              <a:rPr lang="pt-BR" dirty="0" smtClean="0"/>
              <a:t>Determine </a:t>
            </a:r>
            <a:r>
              <a:rPr lang="pt-BR" dirty="0"/>
              <a:t>os objetos de conservação: objetos de biodiversidade</a:t>
            </a:r>
            <a:endParaRPr lang="de-DE" dirty="0"/>
          </a:p>
        </p:txBody>
      </p:sp>
      <p:sp>
        <p:nvSpPr>
          <p:cNvPr id="31" name="Titel 1"/>
          <p:cNvSpPr>
            <a:spLocks noGrp="1"/>
          </p:cNvSpPr>
          <p:nvPr>
            <p:ph type="title"/>
          </p:nvPr>
        </p:nvSpPr>
        <p:spPr>
          <a:xfrm>
            <a:off x="1295399" y="481445"/>
            <a:ext cx="6876190" cy="1074738"/>
          </a:xfrm>
        </p:spPr>
        <p:txBody>
          <a:bodyPr/>
          <a:lstStyle/>
          <a:p>
            <a:pPr marL="0" indent="0"/>
            <a:r>
              <a:rPr lang="pt-BR" dirty="0" smtClean="0"/>
              <a:t>Como determinamos os </a:t>
            </a:r>
            <a:r>
              <a:rPr lang="pt-BR" dirty="0"/>
              <a:t>objetos de biodiversidade?</a:t>
            </a:r>
            <a:r>
              <a:rPr lang="de-DE" dirty="0"/>
              <a:t/>
            </a:r>
            <a:br>
              <a:rPr lang="de-DE" dirty="0"/>
            </a:br>
            <a:endParaRPr lang="en-GB" sz="1600" dirty="0"/>
          </a:p>
        </p:txBody>
      </p:sp>
    </p:spTree>
    <p:extLst>
      <p:ext uri="{BB962C8B-B14F-4D97-AF65-F5344CB8AC3E}">
        <p14:creationId xmlns:p14="http://schemas.microsoft.com/office/powerpoint/2010/main" val="26424234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259633" y="1600200"/>
            <a:ext cx="7488127" cy="2712720"/>
          </a:xfrm>
        </p:spPr>
        <p:txBody>
          <a:bodyPr>
            <a:normAutofit lnSpcReduction="10000"/>
          </a:bodyPr>
          <a:lstStyle/>
          <a:p>
            <a:r>
              <a:rPr lang="pt-BR" dirty="0"/>
              <a:t>Coletar conhecimento da área específica, priorizando a biodiversidade dos participantes.</a:t>
            </a:r>
            <a:endParaRPr lang="de-DE" dirty="0"/>
          </a:p>
          <a:p>
            <a:r>
              <a:rPr lang="pt-BR" dirty="0"/>
              <a:t>Levar em conta não apenas medidas específicas tais como espécies, habitats e populações, mas também suas conexões, processos, estruturas, e dinâmicas do sistema que eles criam e pertencem.</a:t>
            </a:r>
            <a:endParaRPr lang="de-DE" dirty="0"/>
          </a:p>
          <a:p>
            <a:r>
              <a:rPr lang="pt-BR" dirty="0"/>
              <a:t>Por exemplo, considerar tipos e quantidade de vegetação, rios, corpos d’água, mas também energia-, material- e água provendo e retendo sistemas</a:t>
            </a:r>
            <a:endParaRPr lang="de-DE" dirty="0"/>
          </a:p>
          <a:p>
            <a:pPr algn="just"/>
            <a:endParaRPr lang="en-GB" dirty="0"/>
          </a:p>
        </p:txBody>
      </p:sp>
      <p:sp>
        <p:nvSpPr>
          <p:cNvPr id="8" name="Foliennummernplatzhalter 7"/>
          <p:cNvSpPr>
            <a:spLocks noGrp="1"/>
          </p:cNvSpPr>
          <p:nvPr>
            <p:ph type="sldNum" sz="quarter" idx="12"/>
          </p:nvPr>
        </p:nvSpPr>
        <p:spPr/>
        <p:txBody>
          <a:bodyPr/>
          <a:lstStyle/>
          <a:p>
            <a:fld id="{E8A9303E-27D9-477D-98A4-E66DF1BCAD0F}" type="slidenum">
              <a:rPr lang="de-DE" smtClean="0"/>
              <a:t>8</a:t>
            </a:fld>
            <a:endParaRPr lang="de-DE"/>
          </a:p>
        </p:txBody>
      </p:sp>
      <p:sp>
        <p:nvSpPr>
          <p:cNvPr id="24" name="Textfeld 23"/>
          <p:cNvSpPr txBox="1"/>
          <p:nvPr/>
        </p:nvSpPr>
        <p:spPr>
          <a:xfrm>
            <a:off x="1277257" y="6136868"/>
            <a:ext cx="1290685" cy="215444"/>
          </a:xfrm>
          <a:prstGeom prst="rect">
            <a:avLst/>
          </a:prstGeom>
          <a:noFill/>
        </p:spPr>
        <p:txBody>
          <a:bodyPr wrap="square" rtlCol="0">
            <a:spAutoFit/>
          </a:bodyPr>
          <a:lstStyle/>
          <a:p>
            <a:r>
              <a:rPr lang="en-GB" sz="800" dirty="0" smtClean="0"/>
              <a:t>© Pierre </a:t>
            </a:r>
            <a:r>
              <a:rPr lang="en-GB" sz="800" dirty="0" err="1" smtClean="0"/>
              <a:t>Ibisch</a:t>
            </a:r>
            <a:r>
              <a:rPr lang="en-GB" sz="800" dirty="0" smtClean="0"/>
              <a:t> 2014</a:t>
            </a:r>
            <a:endParaRPr lang="en-GB" sz="800" dirty="0"/>
          </a:p>
        </p:txBody>
      </p:sp>
      <p:pic>
        <p:nvPicPr>
          <p:cNvPr id="1027" name="Picture 3" descr="F:\Fotos_MARISCO Workshops + EDA\Georgien\von Pierre\DSC08773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77257" y="4388278"/>
            <a:ext cx="7661142" cy="1735434"/>
          </a:xfrm>
          <a:prstGeom prst="rect">
            <a:avLst/>
          </a:prstGeom>
          <a:noFill/>
          <a:extLst>
            <a:ext uri="{909E8E84-426E-40DD-AFC4-6F175D3DCCD1}">
              <a14:hiddenFill xmlns:a14="http://schemas.microsoft.com/office/drawing/2010/main">
                <a:solidFill>
                  <a:srgbClr val="FFFFFF"/>
                </a:solidFill>
              </a14:hiddenFill>
            </a:ext>
          </a:extLst>
        </p:spPr>
      </p:pic>
      <p:sp>
        <p:nvSpPr>
          <p:cNvPr id="4" name="Ellipse 3"/>
          <p:cNvSpPr/>
          <p:nvPr/>
        </p:nvSpPr>
        <p:spPr>
          <a:xfrm>
            <a:off x="6316980" y="5425440"/>
            <a:ext cx="225552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Ellipse 24"/>
          <p:cNvSpPr/>
          <p:nvPr/>
        </p:nvSpPr>
        <p:spPr>
          <a:xfrm>
            <a:off x="3543300" y="5326380"/>
            <a:ext cx="548640" cy="27432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Ellipse 25"/>
          <p:cNvSpPr/>
          <p:nvPr/>
        </p:nvSpPr>
        <p:spPr>
          <a:xfrm>
            <a:off x="1546859" y="4754880"/>
            <a:ext cx="7391539" cy="3429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Ellipse 26"/>
          <p:cNvSpPr/>
          <p:nvPr/>
        </p:nvSpPr>
        <p:spPr>
          <a:xfrm>
            <a:off x="2887980" y="5255995"/>
            <a:ext cx="373380" cy="20754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Gerade Verbindung mit Pfeil 6"/>
          <p:cNvCxnSpPr>
            <a:stCxn id="26" idx="3"/>
            <a:endCxn id="27" idx="1"/>
          </p:cNvCxnSpPr>
          <p:nvPr/>
        </p:nvCxnSpPr>
        <p:spPr>
          <a:xfrm>
            <a:off x="2629325" y="5047563"/>
            <a:ext cx="313335" cy="238826"/>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Gerade Verbindung mit Pfeil 9"/>
          <p:cNvCxnSpPr>
            <a:endCxn id="25" idx="0"/>
          </p:cNvCxnSpPr>
          <p:nvPr/>
        </p:nvCxnSpPr>
        <p:spPr>
          <a:xfrm>
            <a:off x="3817620" y="5097780"/>
            <a:ext cx="0" cy="22860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Gerade Verbindung mit Pfeil 12"/>
          <p:cNvCxnSpPr>
            <a:endCxn id="25" idx="6"/>
          </p:cNvCxnSpPr>
          <p:nvPr/>
        </p:nvCxnSpPr>
        <p:spPr>
          <a:xfrm flipH="1" flipV="1">
            <a:off x="4091940" y="5463540"/>
            <a:ext cx="2301240" cy="13716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Gerade Verbindung mit Pfeil 14"/>
          <p:cNvCxnSpPr>
            <a:stCxn id="4" idx="1"/>
          </p:cNvCxnSpPr>
          <p:nvPr/>
        </p:nvCxnSpPr>
        <p:spPr>
          <a:xfrm flipH="1" flipV="1">
            <a:off x="6507480" y="5097780"/>
            <a:ext cx="139813" cy="405775"/>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Gerade Verbindung mit Pfeil 16"/>
          <p:cNvCxnSpPr>
            <a:stCxn id="25" idx="7"/>
          </p:cNvCxnSpPr>
          <p:nvPr/>
        </p:nvCxnSpPr>
        <p:spPr>
          <a:xfrm>
            <a:off x="4011594" y="5366553"/>
            <a:ext cx="2495886" cy="165567"/>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Gerade Verbindung mit Pfeil 18"/>
          <p:cNvCxnSpPr>
            <a:stCxn id="25" idx="2"/>
            <a:endCxn id="27" idx="6"/>
          </p:cNvCxnSpPr>
          <p:nvPr/>
        </p:nvCxnSpPr>
        <p:spPr>
          <a:xfrm flipH="1" flipV="1">
            <a:off x="3261360" y="5359768"/>
            <a:ext cx="281940" cy="103772"/>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9" name="Textfeld 28"/>
          <p:cNvSpPr txBox="1"/>
          <p:nvPr/>
        </p:nvSpPr>
        <p:spPr>
          <a:xfrm>
            <a:off x="8572500" y="5774174"/>
            <a:ext cx="426720" cy="369332"/>
          </a:xfrm>
          <a:prstGeom prst="rect">
            <a:avLst/>
          </a:prstGeom>
          <a:noFill/>
        </p:spPr>
        <p:txBody>
          <a:bodyPr wrap="square" rtlCol="0">
            <a:spAutoFit/>
          </a:bodyPr>
          <a:lstStyle/>
          <a:p>
            <a:r>
              <a:rPr lang="en-GB" dirty="0" smtClean="0">
                <a:solidFill>
                  <a:srgbClr val="FF0000"/>
                </a:solidFill>
              </a:rPr>
              <a:t>…</a:t>
            </a:r>
            <a:endParaRPr lang="en-GB" dirty="0">
              <a:solidFill>
                <a:srgbClr val="FF0000"/>
              </a:solidFill>
            </a:endParaRPr>
          </a:p>
        </p:txBody>
      </p:sp>
      <p:sp>
        <p:nvSpPr>
          <p:cNvPr id="20" name="Fußzeilenplatzhalter 3"/>
          <p:cNvSpPr>
            <a:spLocks noGrp="1"/>
          </p:cNvSpPr>
          <p:nvPr>
            <p:ph type="ftr" sz="quarter" idx="11"/>
          </p:nvPr>
        </p:nvSpPr>
        <p:spPr>
          <a:xfrm>
            <a:off x="3779912" y="6515100"/>
            <a:ext cx="5364087" cy="342900"/>
          </a:xfrm>
        </p:spPr>
        <p:txBody>
          <a:bodyPr/>
          <a:lstStyle/>
          <a:p>
            <a:r>
              <a:rPr lang="en-US" dirty="0" smtClean="0"/>
              <a:t>2. </a:t>
            </a:r>
            <a:r>
              <a:rPr lang="pt-BR" dirty="0" smtClean="0"/>
              <a:t>Determine </a:t>
            </a:r>
            <a:r>
              <a:rPr lang="pt-BR" dirty="0"/>
              <a:t>os objetos de conservação: objetos de biodiversidade</a:t>
            </a:r>
            <a:endParaRPr lang="de-DE" dirty="0"/>
          </a:p>
        </p:txBody>
      </p:sp>
      <p:sp>
        <p:nvSpPr>
          <p:cNvPr id="21" name="Titel 1"/>
          <p:cNvSpPr>
            <a:spLocks noGrp="1"/>
          </p:cNvSpPr>
          <p:nvPr>
            <p:ph type="title"/>
          </p:nvPr>
        </p:nvSpPr>
        <p:spPr>
          <a:xfrm>
            <a:off x="1295399" y="481445"/>
            <a:ext cx="6876190" cy="1074738"/>
          </a:xfrm>
        </p:spPr>
        <p:txBody>
          <a:bodyPr/>
          <a:lstStyle/>
          <a:p>
            <a:pPr marL="0" indent="0"/>
            <a:r>
              <a:rPr lang="pt-BR" dirty="0" smtClean="0"/>
              <a:t>Como determinamos os </a:t>
            </a:r>
            <a:r>
              <a:rPr lang="pt-BR" dirty="0"/>
              <a:t>objetos de biodiversidade?</a:t>
            </a:r>
            <a:r>
              <a:rPr lang="de-DE" dirty="0"/>
              <a:t/>
            </a:r>
            <a:br>
              <a:rPr lang="de-DE" dirty="0"/>
            </a:br>
            <a:endParaRPr lang="en-GB" sz="1600" dirty="0"/>
          </a:p>
        </p:txBody>
      </p:sp>
    </p:spTree>
    <p:extLst>
      <p:ext uri="{BB962C8B-B14F-4D97-AF65-F5344CB8AC3E}">
        <p14:creationId xmlns:p14="http://schemas.microsoft.com/office/powerpoint/2010/main" val="17730010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p:cNvSpPr>
            <a:spLocks noGrp="1"/>
          </p:cNvSpPr>
          <p:nvPr>
            <p:ph idx="1"/>
          </p:nvPr>
        </p:nvSpPr>
        <p:spPr>
          <a:xfrm>
            <a:off x="1281935" y="1604963"/>
            <a:ext cx="4964197" cy="4525963"/>
          </a:xfrm>
        </p:spPr>
        <p:txBody>
          <a:bodyPr>
            <a:noAutofit/>
          </a:bodyPr>
          <a:lstStyle/>
          <a:p>
            <a:r>
              <a:rPr lang="pt-BR" dirty="0"/>
              <a:t>Escreva os objetos de biodiversidade em </a:t>
            </a:r>
            <a:r>
              <a:rPr lang="pt-BR" b="1" dirty="0"/>
              <a:t>cartões verde </a:t>
            </a:r>
            <a:endParaRPr lang="de-DE" b="1" dirty="0"/>
          </a:p>
          <a:p>
            <a:r>
              <a:rPr lang="pt-BR" dirty="0"/>
              <a:t>ADE serve de conhecimento </a:t>
            </a:r>
            <a:r>
              <a:rPr lang="pt-BR" dirty="0" smtClean="0"/>
              <a:t>base</a:t>
            </a:r>
            <a:endParaRPr lang="de-DE" dirty="0"/>
          </a:p>
          <a:p>
            <a:pPr marL="0" indent="0">
              <a:buNone/>
            </a:pPr>
            <a:r>
              <a:rPr lang="en-GB" dirty="0" smtClean="0"/>
              <a:t>→ </a:t>
            </a:r>
            <a:r>
              <a:rPr lang="pt-BR" dirty="0"/>
              <a:t>Quais sistemas fornecem energia, material, água, retenção ou outros elementos ou serviços? </a:t>
            </a:r>
            <a:endParaRPr lang="de-DE" dirty="0"/>
          </a:p>
          <a:p>
            <a:r>
              <a:rPr lang="pt-BR" dirty="0"/>
              <a:t>Identificação de unidades espaciais em </a:t>
            </a:r>
            <a:r>
              <a:rPr lang="pt-BR" dirty="0">
                <a:solidFill>
                  <a:srgbClr val="92D050"/>
                </a:solidFill>
                <a:effectLst>
                  <a:outerShdw blurRad="38100" dist="38100" dir="2700000" algn="tl">
                    <a:srgbClr val="000000">
                      <a:alpha val="43137"/>
                    </a:srgbClr>
                  </a:outerShdw>
                </a:effectLst>
              </a:rPr>
              <a:t>escalas do ambiente </a:t>
            </a:r>
            <a:r>
              <a:rPr lang="pt-BR" dirty="0"/>
              <a:t>(contém os processos ecológicos mais importantes) e seus </a:t>
            </a:r>
            <a:r>
              <a:rPr lang="pt-BR" dirty="0">
                <a:solidFill>
                  <a:srgbClr val="00B050"/>
                </a:solidFill>
                <a:effectLst>
                  <a:outerShdw blurRad="38100" dist="38100" dir="2700000" algn="tl">
                    <a:srgbClr val="000000">
                      <a:alpha val="43137"/>
                    </a:srgbClr>
                  </a:outerShdw>
                </a:effectLst>
              </a:rPr>
              <a:t>subsistemas</a:t>
            </a:r>
            <a:r>
              <a:rPr lang="pt-BR" dirty="0"/>
              <a:t> (terrestre e aquático)</a:t>
            </a:r>
            <a:endParaRPr lang="de-DE" dirty="0"/>
          </a:p>
          <a:p>
            <a:r>
              <a:rPr lang="pt-BR" dirty="0"/>
              <a:t>Foco nos subsistemas que contribuem significantemente para a funcionalidade do sistema mais </a:t>
            </a:r>
            <a:r>
              <a:rPr lang="pt-BR" dirty="0" smtClean="0"/>
              <a:t>amplo</a:t>
            </a:r>
            <a:endParaRPr lang="de-DE" dirty="0"/>
          </a:p>
        </p:txBody>
      </p:sp>
      <p:sp>
        <p:nvSpPr>
          <p:cNvPr id="10" name="Foliennummernplatzhalter 9"/>
          <p:cNvSpPr>
            <a:spLocks noGrp="1"/>
          </p:cNvSpPr>
          <p:nvPr>
            <p:ph type="sldNum" sz="quarter" idx="12"/>
          </p:nvPr>
        </p:nvSpPr>
        <p:spPr/>
        <p:txBody>
          <a:bodyPr/>
          <a:lstStyle/>
          <a:p>
            <a:fld id="{E8A9303E-27D9-477D-98A4-E66DF1BCAD0F}" type="slidenum">
              <a:rPr lang="de-DE" smtClean="0"/>
              <a:t>9</a:t>
            </a:fld>
            <a:endParaRPr lang="de-DE"/>
          </a:p>
        </p:txBody>
      </p:sp>
      <p:sp>
        <p:nvSpPr>
          <p:cNvPr id="64" name="Textfeld 63"/>
          <p:cNvSpPr txBox="1"/>
          <p:nvPr/>
        </p:nvSpPr>
        <p:spPr>
          <a:xfrm>
            <a:off x="6922663" y="6130926"/>
            <a:ext cx="1319596" cy="215444"/>
          </a:xfrm>
          <a:prstGeom prst="rect">
            <a:avLst/>
          </a:prstGeom>
          <a:noFill/>
        </p:spPr>
        <p:txBody>
          <a:bodyPr wrap="square" rtlCol="0">
            <a:spAutoFit/>
          </a:bodyPr>
          <a:lstStyle/>
          <a:p>
            <a:r>
              <a:rPr lang="en-GB" sz="800" dirty="0" smtClean="0"/>
              <a:t>© CEEM 2014</a:t>
            </a:r>
            <a:endParaRPr lang="en-GB" sz="800" dirty="0"/>
          </a:p>
        </p:txBody>
      </p:sp>
      <p:cxnSp>
        <p:nvCxnSpPr>
          <p:cNvPr id="16" name="Gerade Verbindung mit Pfeil 15"/>
          <p:cNvCxnSpPr/>
          <p:nvPr/>
        </p:nvCxnSpPr>
        <p:spPr>
          <a:xfrm flipV="1">
            <a:off x="6246132" y="3174381"/>
            <a:ext cx="1011918" cy="466550"/>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8" name="Gerade Verbindung mit Pfeil 7"/>
          <p:cNvCxnSpPr/>
          <p:nvPr/>
        </p:nvCxnSpPr>
        <p:spPr>
          <a:xfrm flipV="1">
            <a:off x="6246133" y="3598127"/>
            <a:ext cx="898082" cy="650859"/>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9" name="Gerade Verbindung mit Pfeil 8"/>
          <p:cNvCxnSpPr/>
          <p:nvPr/>
        </p:nvCxnSpPr>
        <p:spPr>
          <a:xfrm flipV="1">
            <a:off x="6246133" y="4140820"/>
            <a:ext cx="898082" cy="108166"/>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Gerade Verbindung mit Pfeil 11"/>
          <p:cNvCxnSpPr/>
          <p:nvPr/>
        </p:nvCxnSpPr>
        <p:spPr>
          <a:xfrm>
            <a:off x="6246132" y="4248988"/>
            <a:ext cx="898083" cy="406832"/>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Gerade Verbindung mit Pfeil 13"/>
          <p:cNvCxnSpPr/>
          <p:nvPr/>
        </p:nvCxnSpPr>
        <p:spPr>
          <a:xfrm>
            <a:off x="6246133" y="4253468"/>
            <a:ext cx="898082" cy="943372"/>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3" name="Fußzeilenplatzhalter 3"/>
          <p:cNvSpPr>
            <a:spLocks noGrp="1"/>
          </p:cNvSpPr>
          <p:nvPr>
            <p:ph type="ftr" sz="quarter" idx="11"/>
          </p:nvPr>
        </p:nvSpPr>
        <p:spPr>
          <a:xfrm>
            <a:off x="3779912" y="6515100"/>
            <a:ext cx="5364087" cy="342900"/>
          </a:xfrm>
        </p:spPr>
        <p:txBody>
          <a:bodyPr/>
          <a:lstStyle/>
          <a:p>
            <a:r>
              <a:rPr lang="en-US" dirty="0" smtClean="0"/>
              <a:t>2. </a:t>
            </a:r>
            <a:r>
              <a:rPr lang="pt-BR" dirty="0" smtClean="0"/>
              <a:t>Determine </a:t>
            </a:r>
            <a:r>
              <a:rPr lang="pt-BR" dirty="0"/>
              <a:t>os objetos de conservação: objetos de biodiversidade</a:t>
            </a:r>
            <a:endParaRPr lang="de-DE" dirty="0"/>
          </a:p>
        </p:txBody>
      </p:sp>
      <p:sp>
        <p:nvSpPr>
          <p:cNvPr id="15" name="Titel 1"/>
          <p:cNvSpPr>
            <a:spLocks noGrp="1"/>
          </p:cNvSpPr>
          <p:nvPr>
            <p:ph type="title"/>
          </p:nvPr>
        </p:nvSpPr>
        <p:spPr>
          <a:xfrm>
            <a:off x="1295399" y="481445"/>
            <a:ext cx="6876190" cy="1074738"/>
          </a:xfrm>
        </p:spPr>
        <p:txBody>
          <a:bodyPr/>
          <a:lstStyle/>
          <a:p>
            <a:pPr marL="0" indent="0"/>
            <a:r>
              <a:rPr lang="pt-BR" dirty="0" smtClean="0"/>
              <a:t>Como determinamos os </a:t>
            </a:r>
            <a:r>
              <a:rPr lang="pt-BR" dirty="0"/>
              <a:t>objetos de biodiversidade?</a:t>
            </a:r>
            <a:r>
              <a:rPr lang="de-DE" dirty="0"/>
              <a:t/>
            </a:r>
            <a:br>
              <a:rPr lang="de-DE" dirty="0"/>
            </a:br>
            <a:endParaRPr lang="en-GB" sz="1600"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8049" y="1968662"/>
            <a:ext cx="1793541" cy="4162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7762734"/>
      </p:ext>
    </p:extLst>
  </p:cSld>
  <p:clrMapOvr>
    <a:masterClrMapping/>
  </p:clrMapOvr>
  <p:timing>
    <p:tnLst>
      <p:par>
        <p:cTn id="1" dur="indefinite" restart="never" nodeType="tmRoot"/>
      </p:par>
    </p:tnLst>
  </p:timing>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 EDA_CL</Template>
  <TotalTime>0</TotalTime>
  <Words>988</Words>
  <Application>Microsoft Office PowerPoint</Application>
  <PresentationFormat>Apresentação na tela (4:3)</PresentationFormat>
  <Paragraphs>99</Paragraphs>
  <Slides>11</Slides>
  <Notes>2</Notes>
  <HiddenSlides>0</HiddenSlides>
  <MMClips>0</MMClips>
  <ScaleCrop>false</ScaleCrop>
  <HeadingPairs>
    <vt:vector size="4" baseType="variant">
      <vt:variant>
        <vt:lpstr>Tema</vt:lpstr>
      </vt:variant>
      <vt:variant>
        <vt:i4>1</vt:i4>
      </vt:variant>
      <vt:variant>
        <vt:lpstr>Títulos de slides</vt:lpstr>
      </vt:variant>
      <vt:variant>
        <vt:i4>11</vt:i4>
      </vt:variant>
    </vt:vector>
  </HeadingPairs>
  <TitlesOfParts>
    <vt:vector size="12" baseType="lpstr">
      <vt:lpstr>Larissa-Design</vt:lpstr>
      <vt:lpstr>Determine os objetos de conservação: objetos de biodiversidade</vt:lpstr>
      <vt:lpstr>Créditos e condições de uso </vt:lpstr>
      <vt:lpstr>Apresentação do PowerPoint</vt:lpstr>
      <vt:lpstr>Objetivos de aprendizado</vt:lpstr>
      <vt:lpstr>Sumário</vt:lpstr>
      <vt:lpstr>O que determina o significado dos objetos de biodiversidade? </vt:lpstr>
      <vt:lpstr>Como determinamos os objetos de biodiversidade? </vt:lpstr>
      <vt:lpstr>Como determinamos os objetos de biodiversidade? </vt:lpstr>
      <vt:lpstr>Como determinamos os objetos de biodiversidade? </vt:lpstr>
      <vt:lpstr>Como determinamos os objetos de biodiversidade? </vt:lpstr>
      <vt:lpstr>Dicas Práticas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Tina</dc:creator>
  <cp:lastModifiedBy>Sara Oliveira</cp:lastModifiedBy>
  <cp:revision>114</cp:revision>
  <dcterms:created xsi:type="dcterms:W3CDTF">2014-10-21T20:12:30Z</dcterms:created>
  <dcterms:modified xsi:type="dcterms:W3CDTF">2015-05-25T21:21:32Z</dcterms:modified>
</cp:coreProperties>
</file>