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96" r:id="rId2"/>
    <p:sldMasterId id="2147483708" r:id="rId3"/>
    <p:sldMasterId id="2147483672" r:id="rId4"/>
    <p:sldMasterId id="2147483732" r:id="rId5"/>
  </p:sldMasterIdLst>
  <p:notesMasterIdLst>
    <p:notesMasterId r:id="rId17"/>
  </p:notesMasterIdLst>
  <p:sldIdLst>
    <p:sldId id="256" r:id="rId6"/>
    <p:sldId id="269" r:id="rId7"/>
    <p:sldId id="267" r:id="rId8"/>
    <p:sldId id="270" r:id="rId9"/>
    <p:sldId id="257" r:id="rId10"/>
    <p:sldId id="260" r:id="rId11"/>
    <p:sldId id="259" r:id="rId12"/>
    <p:sldId id="272" r:id="rId13"/>
    <p:sldId id="261" r:id="rId14"/>
    <p:sldId id="271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umbly Wumbly" initials="T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B0008D-AC39-44A8-BD53-6E2153DBABF4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15B1A7EB-E7BE-4037-8A2D-2553DAE55E71}">
      <dgm:prSet custT="1"/>
      <dgm:spPr/>
      <dgm:t>
        <a:bodyPr/>
        <a:lstStyle/>
        <a:p>
          <a:pPr algn="just" rtl="0"/>
          <a:r>
            <a:rPr lang="pt-BR" sz="2000" dirty="0" smtClean="0"/>
            <a:t>Os participantes possuem as habilidades para guiar através do processo do manejo de escopo levando em conta um contexto mais amplo de um sítio de conservação.  </a:t>
          </a:r>
          <a:endParaRPr lang="en-US" sz="2000" dirty="0"/>
        </a:p>
      </dgm:t>
    </dgm:pt>
    <dgm:pt modelId="{C43128B3-E854-45FB-A239-54943DF6E9F0}" type="parTrans" cxnId="{87D00161-7E29-4F75-9CF8-C2AE5953A7DC}">
      <dgm:prSet/>
      <dgm:spPr/>
      <dgm:t>
        <a:bodyPr/>
        <a:lstStyle/>
        <a:p>
          <a:endParaRPr lang="en-GB"/>
        </a:p>
      </dgm:t>
    </dgm:pt>
    <dgm:pt modelId="{FCD261B0-54FD-4202-91E3-15FCF55BC4AC}" type="sibTrans" cxnId="{87D00161-7E29-4F75-9CF8-C2AE5953A7DC}">
      <dgm:prSet/>
      <dgm:spPr/>
      <dgm:t>
        <a:bodyPr/>
        <a:lstStyle/>
        <a:p>
          <a:endParaRPr lang="en-GB"/>
        </a:p>
      </dgm:t>
    </dgm:pt>
    <dgm:pt modelId="{643E3574-CC72-499A-A9CD-3CB2216D6627}">
      <dgm:prSet custT="1"/>
      <dgm:spPr/>
      <dgm:t>
        <a:bodyPr/>
        <a:lstStyle/>
        <a:p>
          <a:pPr algn="just" rtl="0"/>
          <a:r>
            <a:rPr lang="pt-BR" sz="2000" dirty="0" smtClean="0"/>
            <a:t>Eles têm uma compreensão e são aptos para explicar o ‘conceito chave’ “escopo” tanto quanto a racionalidade desse passo para identificar o escopo de manejo incluindo características de biodiversidade que precisam de considerações e proteção, e levando em conta questões relacionadas aos impactos humanos ocorridos em um panorama mais amplo.</a:t>
          </a:r>
          <a:endParaRPr lang="en-US" sz="2000" dirty="0"/>
        </a:p>
      </dgm:t>
    </dgm:pt>
    <dgm:pt modelId="{0DE3A67C-64EE-43ED-8873-C21CDACF996E}" type="parTrans" cxnId="{6DF519F9-A41E-4096-BDBA-574A82C96A20}">
      <dgm:prSet/>
      <dgm:spPr/>
      <dgm:t>
        <a:bodyPr/>
        <a:lstStyle/>
        <a:p>
          <a:endParaRPr lang="en-GB"/>
        </a:p>
      </dgm:t>
    </dgm:pt>
    <dgm:pt modelId="{A4C821F2-6622-4AFB-9582-584FB89C865F}" type="sibTrans" cxnId="{6DF519F9-A41E-4096-BDBA-574A82C96A20}">
      <dgm:prSet/>
      <dgm:spPr/>
      <dgm:t>
        <a:bodyPr/>
        <a:lstStyle/>
        <a:p>
          <a:endParaRPr lang="en-GB"/>
        </a:p>
      </dgm:t>
    </dgm:pt>
    <dgm:pt modelId="{4B7F0CAF-06B6-4F14-B0B5-B85C20BD4A53}" type="pres">
      <dgm:prSet presAssocID="{33B0008D-AC39-44A8-BD53-6E2153DBAB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5EE70C9-E08A-4C72-99C6-9A3A2542D1AF}" type="pres">
      <dgm:prSet presAssocID="{15B1A7EB-E7BE-4037-8A2D-2553DAE55E71}" presName="parentText" presStyleLbl="node1" presStyleIdx="0" presStyleCnt="2" custScaleY="6105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1CFF62-2153-467D-B960-78875D26AA09}" type="pres">
      <dgm:prSet presAssocID="{FCD261B0-54FD-4202-91E3-15FCF55BC4AC}" presName="spacer" presStyleCnt="0"/>
      <dgm:spPr/>
    </dgm:pt>
    <dgm:pt modelId="{4F39B325-FFFC-4498-BAFC-37A96E49FE57}" type="pres">
      <dgm:prSet presAssocID="{643E3574-CC72-499A-A9CD-3CB2216D662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7D00161-7E29-4F75-9CF8-C2AE5953A7DC}" srcId="{33B0008D-AC39-44A8-BD53-6E2153DBABF4}" destId="{15B1A7EB-E7BE-4037-8A2D-2553DAE55E71}" srcOrd="0" destOrd="0" parTransId="{C43128B3-E854-45FB-A239-54943DF6E9F0}" sibTransId="{FCD261B0-54FD-4202-91E3-15FCF55BC4AC}"/>
    <dgm:cxn modelId="{187C2B4C-BD62-44AD-9B77-871D121214B1}" type="presOf" srcId="{15B1A7EB-E7BE-4037-8A2D-2553DAE55E71}" destId="{F5EE70C9-E08A-4C72-99C6-9A3A2542D1AF}" srcOrd="0" destOrd="0" presId="urn:microsoft.com/office/officeart/2005/8/layout/vList2"/>
    <dgm:cxn modelId="{7024D4B5-3623-42D6-ACF7-384AF104E41D}" type="presOf" srcId="{643E3574-CC72-499A-A9CD-3CB2216D6627}" destId="{4F39B325-FFFC-4498-BAFC-37A96E49FE57}" srcOrd="0" destOrd="0" presId="urn:microsoft.com/office/officeart/2005/8/layout/vList2"/>
    <dgm:cxn modelId="{6DF519F9-A41E-4096-BDBA-574A82C96A20}" srcId="{33B0008D-AC39-44A8-BD53-6E2153DBABF4}" destId="{643E3574-CC72-499A-A9CD-3CB2216D6627}" srcOrd="1" destOrd="0" parTransId="{0DE3A67C-64EE-43ED-8873-C21CDACF996E}" sibTransId="{A4C821F2-6622-4AFB-9582-584FB89C865F}"/>
    <dgm:cxn modelId="{79410C61-8287-4DDD-AEDC-D3CDA229BD33}" type="presOf" srcId="{33B0008D-AC39-44A8-BD53-6E2153DBABF4}" destId="{4B7F0CAF-06B6-4F14-B0B5-B85C20BD4A53}" srcOrd="0" destOrd="0" presId="urn:microsoft.com/office/officeart/2005/8/layout/vList2"/>
    <dgm:cxn modelId="{86B609F1-95B2-414B-AC4D-15C49C82D319}" type="presParOf" srcId="{4B7F0CAF-06B6-4F14-B0B5-B85C20BD4A53}" destId="{F5EE70C9-E08A-4C72-99C6-9A3A2542D1AF}" srcOrd="0" destOrd="0" presId="urn:microsoft.com/office/officeart/2005/8/layout/vList2"/>
    <dgm:cxn modelId="{96ED0C2A-A202-4E09-B5D1-29578E3F1495}" type="presParOf" srcId="{4B7F0CAF-06B6-4F14-B0B5-B85C20BD4A53}" destId="{5A1CFF62-2153-467D-B960-78875D26AA09}" srcOrd="1" destOrd="0" presId="urn:microsoft.com/office/officeart/2005/8/layout/vList2"/>
    <dgm:cxn modelId="{F2BD43CD-65C9-4ECA-988D-B02A2D9A8910}" type="presParOf" srcId="{4B7F0CAF-06B6-4F14-B0B5-B85C20BD4A53}" destId="{4F39B325-FFFC-4498-BAFC-37A96E49FE5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E70C9-E08A-4C72-99C6-9A3A2542D1AF}">
      <dsp:nvSpPr>
        <dsp:cNvPr id="0" name=""/>
        <dsp:cNvSpPr/>
      </dsp:nvSpPr>
      <dsp:spPr>
        <a:xfrm>
          <a:off x="0" y="512578"/>
          <a:ext cx="7427167" cy="12572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Os participantes possuem as habilidades para guiar através do processo do manejo de escopo levando em conta um contexto mais amplo de um sítio de conservação.  </a:t>
          </a:r>
          <a:endParaRPr lang="en-US" sz="2000" kern="1200" dirty="0"/>
        </a:p>
      </dsp:txBody>
      <dsp:txXfrm>
        <a:off x="61376" y="573954"/>
        <a:ext cx="7304415" cy="1134533"/>
      </dsp:txXfrm>
    </dsp:sp>
    <dsp:sp modelId="{4F39B325-FFFC-4498-BAFC-37A96E49FE57}">
      <dsp:nvSpPr>
        <dsp:cNvPr id="0" name=""/>
        <dsp:cNvSpPr/>
      </dsp:nvSpPr>
      <dsp:spPr>
        <a:xfrm>
          <a:off x="0" y="1954184"/>
          <a:ext cx="7427167" cy="2059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Eles têm uma compreensão e são aptos para explicar o ‘conceito chave’ “escopo” tanto quanto a racionalidade desse passo para identificar o escopo de manejo incluindo características de biodiversidade que precisam de considerações e proteção, e levando em conta questões relacionadas aos impactos humanos ocorridos em um panorama mais amplo.</a:t>
          </a:r>
          <a:endParaRPr lang="en-US" sz="2000" kern="1200" dirty="0"/>
        </a:p>
      </dsp:txBody>
      <dsp:txXfrm>
        <a:off x="100522" y="2054706"/>
        <a:ext cx="7226123" cy="1858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8ABE8-F2BE-47A3-A945-948D5ACCE2D6}" type="datetimeFigureOut">
              <a:rPr lang="en-GB" smtClean="0"/>
              <a:t>25/05/2015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29747-0AED-42C0-A3E8-757EF006D97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24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Pictures: Pierre </a:t>
            </a:r>
            <a:r>
              <a:rPr lang="en-GB" dirty="0" err="1" smtClean="0"/>
              <a:t>Ibisch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29747-0AED-42C0-A3E8-757EF006D97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51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29747-0AED-42C0-A3E8-757EF006D97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908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Pictures: Pierre </a:t>
            </a:r>
            <a:r>
              <a:rPr lang="en-GB" dirty="0" err="1" smtClean="0"/>
              <a:t>Ibisch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29747-0AED-42C0-A3E8-757EF006D97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908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Pictures: Pierre </a:t>
            </a:r>
            <a:r>
              <a:rPr lang="en-GB" dirty="0" err="1" smtClean="0"/>
              <a:t>Ibisch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29747-0AED-42C0-A3E8-757EF006D97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908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063A12F-21F0-42A3-8F32-2425263E9ACE}" type="datetime1">
              <a:rPr lang="en-US" smtClean="0"/>
              <a:t>5/25/2015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A5FC558-0166-4729-B82E-6C5C471139E8}" type="slidenum">
              <a:rPr lang="en-US" smtClean="0"/>
              <a:t>‹nº›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46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8AD4-FB5D-4600-83FC-F8D6B3456BE6}" type="datetime1">
              <a:rPr lang="en-US" smtClean="0"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0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AA44-8956-43CC-B460-3B1D4AD63064}" type="datetime1">
              <a:rPr lang="en-US" smtClean="0"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52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6A33-4F7E-4333-93EC-E29000644993}" type="datetime1">
              <a:rPr lang="en-US" smtClean="0"/>
              <a:t>5/25/2015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6DC3-DDD3-4B45-9C34-EBC775C737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68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93D5-CA98-4503-B508-F8E308957ED5}" type="datetime1">
              <a:rPr lang="en-US" smtClean="0"/>
              <a:t>5/25/2015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6DC3-DDD3-4B45-9C34-EBC775C737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56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2068-B030-43B2-96CD-187ECD8A550C}" type="datetime1">
              <a:rPr lang="en-US" smtClean="0"/>
              <a:t>5/25/2015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6DC3-DDD3-4B45-9C34-EBC775C737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63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E5B4-A874-43BE-AF7C-7F21D9BF8F5F}" type="datetime1">
              <a:rPr lang="en-US" smtClean="0"/>
              <a:t>5/25/2015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6DC3-DDD3-4B45-9C34-EBC775C737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71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BF55-71CC-4972-A402-ADDE614F9887}" type="datetime1">
              <a:rPr lang="en-US" smtClean="0"/>
              <a:t>5/25/2015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6DC3-DDD3-4B45-9C34-EBC775C737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51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DE82-1095-4D74-BCE5-09B274A9ECB1}" type="datetime1">
              <a:rPr lang="en-US" smtClean="0"/>
              <a:t>5/25/2015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6DC3-DDD3-4B45-9C34-EBC775C737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4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66E1-EDB7-425D-95D2-C7F292AE741C}" type="datetime1">
              <a:rPr lang="en-US" smtClean="0"/>
              <a:t>5/25/2015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6DC3-DDD3-4B45-9C34-EBC775C737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41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DC88-35FA-4CD7-AD1D-3A3BC6A9C738}" type="datetime1">
              <a:rPr lang="en-US" smtClean="0"/>
              <a:t>5/25/2015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6DC3-DDD3-4B45-9C34-EBC775C737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6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648201" y="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1. Define the Geographical</a:t>
            </a:r>
            <a:r>
              <a:rPr lang="en-US" baseline="0" noProof="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Scope of Management </a:t>
            </a:r>
            <a:fld id="{1AAF4F25-B3F0-4A3D-A294-7D433FF3F9F4}" type="slidenum">
              <a:rPr lang="en-US" baseline="0" noProof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‹nº›</a:t>
            </a:fld>
            <a:endParaRPr lang="en-US" noProof="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29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A0A8-BA38-4AF9-8DB1-D7D21503FE34}" type="datetime1">
              <a:rPr lang="en-US" smtClean="0"/>
              <a:t>5/25/2015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6DC3-DDD3-4B45-9C34-EBC775C737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18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F31F-3B6E-4C2E-A67A-08F1360D2EB5}" type="datetime1">
              <a:rPr lang="en-US" smtClean="0"/>
              <a:t>5/25/2015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6DC3-DDD3-4B45-9C34-EBC775C737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00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E8DD-C3A8-4094-BF27-79E216DA045C}" type="datetime1">
              <a:rPr lang="en-US" smtClean="0"/>
              <a:t>5/25/2015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6DC3-DDD3-4B45-9C34-EBC775C737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7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73DF-7E69-409C-A1F2-AE612772E4A4}" type="datetime1">
              <a:rPr lang="en-US" smtClean="0"/>
              <a:t>5/25/2015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843E-9F26-4A02-9D28-79845F8A54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6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6891-63D6-4B60-9F80-7864C4C8479F}" type="datetime1">
              <a:rPr lang="en-US" smtClean="0"/>
              <a:t>5/25/2015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843E-9F26-4A02-9D28-79845F8A54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711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98A2-7CE7-4820-9E45-F24BA10A5FF9}" type="datetime1">
              <a:rPr lang="en-US" smtClean="0"/>
              <a:t>5/25/2015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843E-9F26-4A02-9D28-79845F8A54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06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8E23-BC5A-4016-A8B3-A95AE03BC795}" type="datetime1">
              <a:rPr lang="en-US" smtClean="0"/>
              <a:t>5/25/2015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843E-9F26-4A02-9D28-79845F8A54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77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69AC-83D9-4C91-8FAC-66C8C7D821FB}" type="datetime1">
              <a:rPr lang="en-US" smtClean="0"/>
              <a:t>5/25/2015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843E-9F26-4A02-9D28-79845F8A54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18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8CBD-2F69-4E80-AFD2-08D2DB7116D9}" type="datetime1">
              <a:rPr lang="en-US" smtClean="0"/>
              <a:t>5/25/2015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843E-9F26-4A02-9D28-79845F8A54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601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E088F-84A0-4C90-A5DB-E26EA1716783}" type="datetime1">
              <a:rPr lang="en-US" smtClean="0"/>
              <a:t>5/25/2015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843E-9F26-4A02-9D28-79845F8A54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6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CB54C-3325-48E9-ADED-07D57689DFB9}" type="datetime1">
              <a:rPr lang="en-US" smtClean="0"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382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A4B6-AFEC-4E21-8543-44BCF203EF09}" type="datetime1">
              <a:rPr lang="en-US" smtClean="0"/>
              <a:t>5/25/2015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843E-9F26-4A02-9D28-79845F8A54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773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2615-49D3-456A-A1B6-F82F9DB80FF1}" type="datetime1">
              <a:rPr lang="en-US" smtClean="0"/>
              <a:t>5/25/2015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843E-9F26-4A02-9D28-79845F8A54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862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2DF3-5546-4DCA-8391-B09DA421BE23}" type="datetime1">
              <a:rPr lang="en-US" smtClean="0"/>
              <a:t>5/25/2015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843E-9F26-4A02-9D28-79845F8A54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60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777E-6FA6-4798-825C-2650B971F0D1}" type="datetime1">
              <a:rPr lang="en-US" smtClean="0"/>
              <a:t>5/25/2015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843E-9F26-4A02-9D28-79845F8A54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875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F6E4F1C-8D76-4C63-B0EE-1BA777FC91E5}" type="datetime1">
              <a:rPr lang="en-US" smtClean="0"/>
              <a:t>5/25/2015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A5FC558-0166-4729-B82E-6C5C471139E8}" type="slidenum">
              <a:rPr lang="en-US" smtClean="0"/>
              <a:t>‹nº›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170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648201" y="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1. Define the Geographical</a:t>
            </a:r>
            <a:r>
              <a:rPr lang="en-US" baseline="0" noProof="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Scope of Management </a:t>
            </a:r>
            <a:fld id="{1AAF4F25-B3F0-4A3D-A294-7D433FF3F9F4}" type="slidenum">
              <a:rPr lang="en-US" baseline="0" noProof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‹nº›</a:t>
            </a:fld>
            <a:endParaRPr lang="en-US" noProof="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70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21CA-DACB-4E3D-B5C6-54107CB02D08}" type="datetime1">
              <a:rPr lang="en-US" smtClean="0"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84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6F3D-B1CF-43D5-BDC9-09847F6A0562}" type="datetime1">
              <a:rPr lang="en-US" smtClean="0"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60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E980-13E5-4D99-A1D0-06BAAEABE966}" type="datetime1">
              <a:rPr lang="en-US" smtClean="0"/>
              <a:t>5/25/2015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185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3EE7-F438-4979-AB11-35E0E1EB6E17}" type="datetime1">
              <a:rPr lang="en-US" smtClean="0"/>
              <a:t>5/25/2015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6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6567-4F30-4B0D-B929-836BEF4A363E}" type="datetime1">
              <a:rPr lang="en-US" smtClean="0"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251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9FF2-12CC-437D-ADBE-812E42212432}" type="datetime1">
              <a:rPr lang="en-US" smtClean="0"/>
              <a:t>5/25/2015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796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63D8-6863-4099-965A-46D32779DF1A}" type="datetime1">
              <a:rPr lang="en-US" smtClean="0"/>
              <a:t>5/25/2015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‹nº›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01557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D6C9-63A5-4864-A636-683115BC38E7}" type="datetime1">
              <a:rPr lang="en-US" smtClean="0"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898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197F-EF7A-49A9-8B6F-2A5488AA2E8D}" type="datetime1">
              <a:rPr lang="en-US" smtClean="0"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14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D0D7-FEC3-46B9-B3BB-009D31513101}" type="datetime1">
              <a:rPr lang="en-US" smtClean="0"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654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702A-36C0-45E3-9CE9-4D340256711B}" type="datetime1">
              <a:rPr lang="en-US" smtClean="0"/>
              <a:t>5/25/2015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0CE1-9475-4F1A-8AB2-9FAFF256E6EA}" type="datetime1">
              <a:rPr lang="en-US" smtClean="0"/>
              <a:t>5/25/2015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BFFC-B90C-4DE3-AFDC-430FE0F24C7D}" type="datetime1">
              <a:rPr lang="en-US" smtClean="0"/>
              <a:t>5/25/2015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256027" y="2642543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355931" y="1748812"/>
            <a:ext cx="377333" cy="327345"/>
            <a:chOff x="252905" y="1778908"/>
            <a:chExt cx="377333" cy="327345"/>
          </a:xfrm>
          <a:noFill/>
        </p:grpSpPr>
        <p:sp>
          <p:nvSpPr>
            <p:cNvPr id="9" name="Ellipse 8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rapezoid 9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ogen 10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339734" y="4018502"/>
            <a:ext cx="396070" cy="435203"/>
            <a:chOff x="201399" y="4006186"/>
            <a:chExt cx="396070" cy="435203"/>
          </a:xfrm>
          <a:noFill/>
        </p:grpSpPr>
        <p:sp>
          <p:nvSpPr>
            <p:cNvPr id="13" name="Form 12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orm 13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orm 14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16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4" y="5219551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4900-F906-476D-81BC-06630E8662BB}" type="datetime1">
              <a:rPr lang="en-US" smtClean="0"/>
              <a:t>5/25/2015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‹nº›</a:t>
            </a:fld>
            <a:endParaRPr lang="en-US"/>
          </a:p>
        </p:txBody>
      </p:sp>
      <p:pic>
        <p:nvPicPr>
          <p:cNvPr id="17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pieren 17"/>
          <p:cNvGrpSpPr/>
          <p:nvPr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19" name="Form 1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 1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orm 2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2" name="Textfeld 21"/>
          <p:cNvSpPr txBox="1"/>
          <p:nvPr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355931" y="1748812"/>
            <a:ext cx="377333" cy="327345"/>
            <a:chOff x="252905" y="1778908"/>
            <a:chExt cx="377333" cy="327345"/>
          </a:xfrm>
          <a:noFill/>
        </p:grpSpPr>
        <p:sp>
          <p:nvSpPr>
            <p:cNvPr id="28" name="Ellipse 27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rapezoid 28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Bogen 29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7B88-6D1A-4814-AAE2-DC73AB646B4F}" type="datetime1">
              <a:rPr lang="en-US" smtClean="0"/>
              <a:t>5/25/2015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9" name="Form 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 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 1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3" name="Gruppieren 12"/>
          <p:cNvGrpSpPr/>
          <p:nvPr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256027" y="2642543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81C5-C515-44FB-B4D1-F29075745F13}" type="datetime1">
              <a:rPr lang="en-US" smtClean="0"/>
              <a:t>5/25/2015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961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8093-2F31-4826-93F3-8E229C5801DF}" type="datetime1">
              <a:rPr lang="en-US" smtClean="0"/>
              <a:t>5/25/2015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339734" y="4018502"/>
            <a:ext cx="396070" cy="435203"/>
            <a:chOff x="201399" y="4006186"/>
            <a:chExt cx="396070" cy="435203"/>
          </a:xfrm>
          <a:noFill/>
        </p:grpSpPr>
        <p:sp>
          <p:nvSpPr>
            <p:cNvPr id="18" name="Form 17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orm 18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 19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A759-68BF-4FAA-AB7B-140C0AE236DA}" type="datetime1">
              <a:rPr lang="en-US" smtClean="0"/>
              <a:t>5/25/2015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‹nº›</a:t>
            </a:fld>
            <a:endParaRPr lang="en-US"/>
          </a:p>
        </p:txBody>
      </p:sp>
      <p:grpSp>
        <p:nvGrpSpPr>
          <p:cNvPr id="8" name="Gruppieren 7"/>
          <p:cNvGrpSpPr/>
          <p:nvPr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9" name="Form 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 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 1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2" name="Textfeld 11"/>
          <p:cNvSpPr txBox="1"/>
          <p:nvPr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4" y="5219551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D1CF-EBDC-4F25-AB09-D633B9094A7E}" type="datetime1">
              <a:rPr lang="en-US" smtClean="0"/>
              <a:t>5/25/2015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87624" y="1628800"/>
            <a:ext cx="3816424" cy="4525963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48064" y="1628800"/>
            <a:ext cx="3894584" cy="4525963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61D7-E9FD-4898-AEBC-5137283EB268}" type="datetime1">
              <a:rPr lang="en-US" smtClean="0"/>
              <a:t>5/25/2015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59632" y="1556792"/>
            <a:ext cx="375215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59632" y="2204864"/>
            <a:ext cx="3752156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220072" y="1556792"/>
            <a:ext cx="375374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220072" y="2204864"/>
            <a:ext cx="3753743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D98C-AE7B-45B5-952F-D3392C030D67}" type="datetime1">
              <a:rPr lang="en-US" smtClean="0"/>
              <a:t>5/25/2015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5066-0B5A-4AE0-A38A-6E6E198B21C4}" type="datetime1">
              <a:rPr lang="en-US" smtClean="0"/>
              <a:t>5/25/2015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D047-CED3-4126-BB1E-1AB5333CF917}" type="datetime1">
              <a:rPr lang="en-US" smtClean="0"/>
              <a:t>5/25/2015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1DBA-F123-4842-80D0-2A6562E8DAAD}" type="datetime1">
              <a:rPr lang="en-US" smtClean="0"/>
              <a:t>5/25/2015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514C-ED70-4FE4-A0D1-1BCCE60D1F8F}" type="datetime1">
              <a:rPr lang="en-US" smtClean="0"/>
              <a:t>5/25/2015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C38A-814F-45BC-99F9-9B445DCD102C}" type="datetime1">
              <a:rPr lang="en-US" smtClean="0"/>
              <a:t>5/25/2015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2947-EF7E-4312-A96B-D32895795838}" type="datetime1">
              <a:rPr lang="en-US" smtClean="0"/>
              <a:t>5/25/2015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823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F5D5-29B4-4F20-BCC6-3DC7650EBBC8}" type="datetime1">
              <a:rPr lang="en-US" smtClean="0"/>
              <a:t>5/25/2015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6CFD-6BDC-4D3A-A1F8-4891363CF5CB}" type="datetime1">
              <a:rPr lang="en-US" smtClean="0"/>
              <a:t>5/25/2015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C682-AF2C-428B-9189-12810B3E36F2}" type="datetime1">
              <a:rPr lang="en-US" smtClean="0"/>
              <a:t>5/25/2015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‹nº›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57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C610-80CE-4C73-B8A2-862D292D8D52}" type="datetime1">
              <a:rPr lang="en-US" smtClean="0"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9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EFB9DC3-D0CD-48FB-B2B1-DB30DFFC127C}" type="datetime1">
              <a:rPr lang="en-US" smtClean="0"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A5FC558-0166-4729-B82E-6C5C471139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8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6003D-DE72-4EFF-99D8-7F84B7C57658}" type="datetime1">
              <a:rPr lang="en-US" smtClean="0"/>
              <a:t>5/25/2015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F6DC3-DDD3-4B45-9C34-EBC775C737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8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03064-E9ED-4C59-86EC-8419345F44A8}" type="datetime1">
              <a:rPr lang="en-US" smtClean="0"/>
              <a:t>5/25/2015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843E-9F26-4A02-9D28-79845F8A54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3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8457238-58FA-48DE-9F4F-EABC597FB976}" type="datetime1">
              <a:rPr lang="en-US" smtClean="0"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A5FC558-0166-4729-B82E-6C5C471139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7" b="11662"/>
          <a:stretch/>
        </p:blipFill>
        <p:spPr bwMode="auto">
          <a:xfrm rot="10800000">
            <a:off x="-11929" y="-1"/>
            <a:ext cx="91559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hteck 17"/>
          <p:cNvSpPr/>
          <p:nvPr/>
        </p:nvSpPr>
        <p:spPr>
          <a:xfrm>
            <a:off x="-11928" y="7289"/>
            <a:ext cx="9161722" cy="6858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C:\Users\cle483\Desktop\Centre for Econics\Logo centre.bmp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85343"/>
            <a:ext cx="1295400" cy="91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cle483\Desktop\Centre for Econics\Logo MARISCO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1718" y="342900"/>
            <a:ext cx="1172281" cy="91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1929" y="-1"/>
            <a:ext cx="9161721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59632" y="1600200"/>
            <a:ext cx="742716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8520" y="6515100"/>
            <a:ext cx="9258313" cy="35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-11927" y="6515100"/>
            <a:ext cx="55148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DA5FC558-0166-4729-B82E-6C5C471139E8}" type="slidenum">
              <a:rPr lang="en-US" smtClean="0"/>
              <a:t>‹nº›</a:t>
            </a:fld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115616" y="6515100"/>
            <a:ext cx="1080120" cy="350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D663C2D-1F39-44B8-82E6-32283FDB6B81}" type="datetime1">
              <a:rPr lang="en-US" smtClean="0"/>
              <a:t>5/25/2015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79912" y="6515100"/>
            <a:ext cx="5364087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1. Define the geographical scope of management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7800"/>
            <a:ext cx="9144000" cy="914400"/>
          </a:xfrm>
        </p:spPr>
        <p:txBody>
          <a:bodyPr>
            <a:noAutofit/>
          </a:bodyPr>
          <a:lstStyle/>
          <a:p>
            <a:r>
              <a:rPr lang="pt-BR" dirty="0"/>
              <a:t>Defina o escopo geográfico de manejo</a:t>
            </a:r>
            <a:endParaRPr lang="de-DE" dirty="0"/>
          </a:p>
        </p:txBody>
      </p:sp>
      <p:pic>
        <p:nvPicPr>
          <p:cNvPr id="1026" name="Picture 2" descr="F:\Fotos_MARISCO Workshops + EDA\Georgien\Von Tina\IMG_64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0" t="6741"/>
          <a:stretch/>
        </p:blipFill>
        <p:spPr bwMode="auto">
          <a:xfrm>
            <a:off x="2750820" y="2590800"/>
            <a:ext cx="3505200" cy="243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750820" y="5037564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Christina Lehmann 2014</a:t>
            </a:r>
            <a:endParaRPr lang="en-GB" sz="800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0" y="5319423"/>
            <a:ext cx="9144000" cy="1005704"/>
          </a:xfrm>
        </p:spPr>
        <p:txBody>
          <a:bodyPr>
            <a:normAutofit lnSpcReduction="10000"/>
          </a:bodyPr>
          <a:lstStyle/>
          <a:p>
            <a:r>
              <a:rPr lang="en-GB" sz="1800" dirty="0" err="1" smtClean="0">
                <a:solidFill>
                  <a:schemeClr val="tx1"/>
                </a:solidFill>
              </a:rPr>
              <a:t>Fase</a:t>
            </a:r>
            <a:r>
              <a:rPr lang="en-GB" sz="1800" dirty="0" smtClean="0">
                <a:solidFill>
                  <a:schemeClr val="tx1"/>
                </a:solidFill>
              </a:rPr>
              <a:t> I</a:t>
            </a:r>
          </a:p>
          <a:p>
            <a:r>
              <a:rPr lang="pt-BR" sz="1800" dirty="0">
                <a:solidFill>
                  <a:schemeClr val="tx1"/>
                </a:solidFill>
              </a:rPr>
              <a:t>Preparação e </a:t>
            </a:r>
            <a:r>
              <a:rPr lang="pt-BR" sz="1800" dirty="0" err="1" smtClean="0">
                <a:solidFill>
                  <a:schemeClr val="tx1"/>
                </a:solidFill>
              </a:rPr>
              <a:t>conceitualização</a:t>
            </a:r>
            <a:r>
              <a:rPr lang="pt-BR" sz="1800" dirty="0" smtClean="0">
                <a:solidFill>
                  <a:schemeClr val="tx1"/>
                </a:solidFill>
              </a:rPr>
              <a:t> </a:t>
            </a:r>
            <a:r>
              <a:rPr lang="pt-BR" sz="1800" dirty="0">
                <a:solidFill>
                  <a:schemeClr val="tx1"/>
                </a:solidFill>
              </a:rPr>
              <a:t>inicial </a:t>
            </a:r>
            <a:endParaRPr lang="de-DE" sz="1800" dirty="0">
              <a:solidFill>
                <a:schemeClr val="tx1"/>
              </a:solidFill>
            </a:endParaRPr>
          </a:p>
          <a:p>
            <a:r>
              <a:rPr lang="en-GB" sz="1800" dirty="0" err="1" smtClean="0">
                <a:solidFill>
                  <a:schemeClr val="tx1"/>
                </a:solidFill>
              </a:rPr>
              <a:t>Passo</a:t>
            </a:r>
            <a:r>
              <a:rPr lang="en-GB" sz="1800" dirty="0" smtClean="0">
                <a:solidFill>
                  <a:schemeClr val="tx1"/>
                </a:solidFill>
              </a:rPr>
              <a:t> 1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9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7924800" cy="2971799"/>
          </a:xfrm>
        </p:spPr>
        <p:txBody>
          <a:bodyPr>
            <a:noAutofit/>
          </a:bodyPr>
          <a:lstStyle/>
          <a:p>
            <a:r>
              <a:rPr lang="pt-BR" sz="1900" dirty="0"/>
              <a:t>Onde aplicáveis, identifique a definição legal do sítio de </a:t>
            </a:r>
            <a:r>
              <a:rPr lang="pt-BR" sz="1900" dirty="0" smtClean="0"/>
              <a:t>conservação</a:t>
            </a:r>
          </a:p>
          <a:p>
            <a:r>
              <a:rPr lang="pt-BR" sz="1900" dirty="0" smtClean="0"/>
              <a:t>Avalie </a:t>
            </a:r>
            <a:r>
              <a:rPr lang="pt-BR" sz="1900" dirty="0"/>
              <a:t>a adequação da área existente </a:t>
            </a:r>
            <a:r>
              <a:rPr lang="pt-BR" sz="1900" dirty="0" smtClean="0"/>
              <a:t>considerando a compreensão das </a:t>
            </a:r>
            <a:r>
              <a:rPr lang="pt-BR" sz="1900" dirty="0"/>
              <a:t>necessidades da biodiversidade que vão além das fronteiras definidas (ex. bloqueios florestais /corredores, fronteiras do ecossistema natural) assim como características socioeconômicas relevantes aos grupos de interesse</a:t>
            </a:r>
            <a:endParaRPr lang="de-DE" sz="1900" dirty="0"/>
          </a:p>
          <a:p>
            <a:r>
              <a:rPr lang="pt-BR" sz="1900" dirty="0"/>
              <a:t>Amplie a área de análise se necessário</a:t>
            </a:r>
            <a:endParaRPr lang="de-DE" sz="1900" dirty="0"/>
          </a:p>
          <a:p>
            <a:r>
              <a:rPr lang="pt-BR" sz="1900" dirty="0"/>
              <a:t>Tenha certeza que os participantes entendem que o escopo será revisado posteriormente</a:t>
            </a:r>
            <a:endParaRPr lang="de-DE" sz="1900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10</a:t>
            </a:fld>
            <a:endParaRPr lang="en-US"/>
          </a:p>
        </p:txBody>
      </p:sp>
      <p:pic>
        <p:nvPicPr>
          <p:cNvPr id="23" name="Picture 2" descr="F:\Fotos_MARISCO Workshops + EDA\Ecuador\Christoph\03_Taller_primer dia_cn\Ecuador_Taller MARISCO_dia 2_070313_0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4267199"/>
            <a:ext cx="3115042" cy="206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Fotos_MARISCO Workshops + EDA\Georgien\von Pierre\MARISCO LAke Lopota Georgien (164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8" r="19412"/>
          <a:stretch/>
        </p:blipFill>
        <p:spPr bwMode="auto">
          <a:xfrm>
            <a:off x="1752600" y="4267200"/>
            <a:ext cx="2219601" cy="206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feld 25"/>
          <p:cNvSpPr txBox="1"/>
          <p:nvPr/>
        </p:nvSpPr>
        <p:spPr>
          <a:xfrm>
            <a:off x="1752600" y="6332507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2014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5349240" y="6321403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</a:t>
            </a:r>
            <a:r>
              <a:rPr lang="en-GB" sz="800" dirty="0" err="1" smtClean="0"/>
              <a:t>Christoph</a:t>
            </a:r>
            <a:r>
              <a:rPr lang="en-GB" sz="800" dirty="0" smtClean="0"/>
              <a:t> </a:t>
            </a:r>
            <a:r>
              <a:rPr lang="en-GB" sz="800" dirty="0" err="1" smtClean="0"/>
              <a:t>Nowicki</a:t>
            </a:r>
            <a:r>
              <a:rPr lang="en-GB" sz="800" dirty="0" smtClean="0"/>
              <a:t> 2013</a:t>
            </a:r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pt-BR" dirty="0"/>
              <a:t>Defina o escopo geográfico de manejo</a:t>
            </a:r>
            <a:endParaRPr lang="de-DE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</p:spPr>
        <p:txBody>
          <a:bodyPr>
            <a:normAutofit fontScale="90000"/>
          </a:bodyPr>
          <a:lstStyle/>
          <a:p>
            <a:pPr marL="0" indent="0"/>
            <a:r>
              <a:rPr lang="pt-BR" dirty="0"/>
              <a:t>Como nós definimos o escopo geográfico?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712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dirty="0"/>
              <a:t/>
            </a:r>
            <a:br>
              <a:rPr lang="en-US" dirty="0"/>
            </a:br>
            <a:r>
              <a:rPr lang="pt-BR" dirty="0" smtClean="0"/>
              <a:t>Dicas </a:t>
            </a:r>
            <a:r>
              <a:rPr lang="pt-BR" dirty="0"/>
              <a:t>Práticas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Tamanho importa! Quanto </a:t>
            </a:r>
            <a:r>
              <a:rPr lang="pt-BR" dirty="0" smtClean="0"/>
              <a:t>maior o </a:t>
            </a:r>
            <a:r>
              <a:rPr lang="pt-BR" dirty="0"/>
              <a:t>tamanho dos mapas, mais fácil de trabalhar neles e com eles</a:t>
            </a:r>
            <a:endParaRPr lang="de-DE" dirty="0"/>
          </a:p>
          <a:p>
            <a:r>
              <a:rPr lang="pt-BR" dirty="0"/>
              <a:t>Em caso de conservação legalmente estabelecida ou sítios de planejamento (ex. áreas protegidas e municipalidades</a:t>
            </a:r>
            <a:r>
              <a:rPr lang="pt-BR" dirty="0" smtClean="0"/>
              <a:t>), </a:t>
            </a:r>
            <a:r>
              <a:rPr lang="pt-BR" dirty="0"/>
              <a:t>tenha certeza que mapas incluem uma zona de amortecimento mais ampla (participantes raramente decidem em expandir o escopo de análise além das regiões retratadas nos mapas)</a:t>
            </a:r>
            <a:endParaRPr lang="de-DE" dirty="0"/>
          </a:p>
          <a:p>
            <a:r>
              <a:rPr lang="pt-BR" dirty="0"/>
              <a:t>O encorajamento dos participantes para expandir a área além das fronteiras é necessário às vezes (quando apropriado)</a:t>
            </a:r>
            <a:endParaRPr lang="de-DE" dirty="0"/>
          </a:p>
          <a:p>
            <a:r>
              <a:rPr lang="pt-BR" dirty="0"/>
              <a:t>Leve o requerimento do conhecimento do escopo do projeto original e as expectativas do cliente em conta</a:t>
            </a:r>
            <a:endParaRPr lang="de-DE" dirty="0"/>
          </a:p>
          <a:p>
            <a:r>
              <a:rPr lang="pt-BR" dirty="0"/>
              <a:t>Proponha mapas os quais podem ser desenhados (material de trabalho!)</a:t>
            </a:r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11</a:t>
            </a:fld>
            <a:endParaRPr lang="en-US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pt-BR" dirty="0"/>
              <a:t>Defina o escopo geográfico de manejo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66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pt-BR" dirty="0"/>
              <a:t>Defina o escopo geográfico de manejo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303E-27D9-477D-98A4-E66DF1BCAD0F}" type="slidenum">
              <a:rPr lang="de-DE" smtClean="0"/>
              <a:t>2</a:t>
            </a:fld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</p:spPr>
        <p:txBody>
          <a:bodyPr>
            <a:normAutofit/>
          </a:bodyPr>
          <a:lstStyle/>
          <a:p>
            <a:r>
              <a:rPr lang="pt-BR" dirty="0"/>
              <a:t>Créditos e condições de uso </a:t>
            </a:r>
            <a:endParaRPr lang="en-GB" sz="4000" dirty="0"/>
          </a:p>
        </p:txBody>
      </p:sp>
      <p:sp>
        <p:nvSpPr>
          <p:cNvPr id="10" name="Content Placeholder 2"/>
          <p:cNvSpPr>
            <a:spLocks noGrp="1"/>
          </p:cNvSpPr>
          <p:nvPr/>
        </p:nvSpPr>
        <p:spPr bwMode="auto">
          <a:xfrm>
            <a:off x="755575" y="2549222"/>
            <a:ext cx="816864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30000"/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pt-BR" sz="1350" dirty="0"/>
              <a:t>Você é livre para compartilhar esta apresentação e </a:t>
            </a:r>
            <a:r>
              <a:rPr lang="pt-BR" sz="1350" dirty="0" smtClean="0"/>
              <a:t>adaptá-la </a:t>
            </a:r>
            <a:r>
              <a:rPr lang="pt-BR" sz="1350" dirty="0"/>
              <a:t>para o seu uso sob as seguintes condições:</a:t>
            </a:r>
          </a:p>
          <a:p>
            <a:pPr algn="just"/>
            <a:r>
              <a:rPr lang="pt-BR" sz="1350" dirty="0" smtClean="0"/>
              <a:t>Você </a:t>
            </a:r>
            <a:r>
              <a:rPr lang="pt-BR" sz="1350" dirty="0"/>
              <a:t>deve atribuir o trabalho da forma especificada pelos autores (</a:t>
            </a:r>
            <a:r>
              <a:rPr lang="pt-BR" sz="1350" dirty="0" smtClean="0"/>
              <a:t>mas não </a:t>
            </a:r>
            <a:r>
              <a:rPr lang="pt-BR" sz="1350" dirty="0"/>
              <a:t>de forma a sugerir </a:t>
            </a:r>
            <a:endParaRPr lang="pt-BR" sz="1350" dirty="0" smtClean="0"/>
          </a:p>
          <a:p>
            <a:pPr marL="0" indent="0" algn="just">
              <a:buNone/>
            </a:pPr>
            <a:r>
              <a:rPr lang="pt-BR" sz="1350" dirty="0"/>
              <a:t> </a:t>
            </a:r>
            <a:r>
              <a:rPr lang="pt-BR" sz="1350" dirty="0" smtClean="0"/>
              <a:t>        que </a:t>
            </a:r>
            <a:r>
              <a:rPr lang="pt-BR" sz="1350" dirty="0"/>
              <a:t>estes </a:t>
            </a:r>
            <a:r>
              <a:rPr lang="pt-BR" sz="1350" dirty="0" smtClean="0"/>
              <a:t> o apoiam, </a:t>
            </a:r>
            <a:r>
              <a:rPr lang="pt-BR" sz="1350" dirty="0"/>
              <a:t>ou </a:t>
            </a:r>
            <a:r>
              <a:rPr lang="pt-BR" sz="1350" dirty="0" smtClean="0"/>
              <a:t> a maneira que você usa a </a:t>
            </a:r>
            <a:r>
              <a:rPr lang="pt-BR" sz="1350" dirty="0"/>
              <a:t>obra).</a:t>
            </a:r>
          </a:p>
          <a:p>
            <a:pPr algn="just"/>
            <a:r>
              <a:rPr lang="pt-BR" sz="1350" dirty="0" smtClean="0"/>
              <a:t>Você </a:t>
            </a:r>
            <a:r>
              <a:rPr lang="pt-BR" sz="1350" dirty="0"/>
              <a:t>não pode utilizar esta obra para fins comerciais.</a:t>
            </a:r>
          </a:p>
          <a:p>
            <a:pPr algn="just"/>
            <a:r>
              <a:rPr lang="pt-BR" sz="1350" dirty="0" smtClean="0"/>
              <a:t>Se </a:t>
            </a:r>
            <a:r>
              <a:rPr lang="pt-BR" sz="1350" dirty="0"/>
              <a:t>você alterar, transformar ou ampliar esta obra, você deve remover o </a:t>
            </a:r>
            <a:r>
              <a:rPr lang="pt-BR" sz="1350" dirty="0" smtClean="0"/>
              <a:t>logo do </a:t>
            </a:r>
            <a:r>
              <a:rPr lang="en-US" sz="1350" i="1" dirty="0" smtClean="0">
                <a:cs typeface="Arial" pitchFamily="34" charset="0"/>
              </a:rPr>
              <a:t>Centre for</a:t>
            </a:r>
          </a:p>
          <a:p>
            <a:pPr marL="0" indent="0" algn="just">
              <a:buNone/>
            </a:pPr>
            <a:r>
              <a:rPr lang="en-US" sz="1350" i="1" dirty="0">
                <a:cs typeface="Arial" pitchFamily="34" charset="0"/>
              </a:rPr>
              <a:t> </a:t>
            </a:r>
            <a:r>
              <a:rPr lang="en-US" sz="1350" i="1" dirty="0" smtClean="0">
                <a:cs typeface="Arial" pitchFamily="34" charset="0"/>
              </a:rPr>
              <a:t>        </a:t>
            </a:r>
            <a:r>
              <a:rPr lang="en-US" sz="1350" i="1" dirty="0" err="1">
                <a:cs typeface="Arial" pitchFamily="34" charset="0"/>
              </a:rPr>
              <a:t>Econics</a:t>
            </a:r>
            <a:r>
              <a:rPr lang="en-US" sz="1350" i="1" dirty="0">
                <a:cs typeface="Arial" pitchFamily="34" charset="0"/>
              </a:rPr>
              <a:t> and Ecosystem </a:t>
            </a:r>
            <a:r>
              <a:rPr lang="en-US" sz="1350" i="1" dirty="0" smtClean="0">
                <a:cs typeface="Arial" pitchFamily="34" charset="0"/>
              </a:rPr>
              <a:t>Management</a:t>
            </a:r>
            <a:r>
              <a:rPr lang="pt-BR" sz="1350" dirty="0" smtClean="0"/>
              <a:t>, </a:t>
            </a:r>
            <a:r>
              <a:rPr lang="pt-BR" sz="1350" dirty="0"/>
              <a:t>e você pode distribuir a obra </a:t>
            </a:r>
            <a:r>
              <a:rPr lang="pt-BR" sz="1350" dirty="0" smtClean="0"/>
              <a:t>resultante somente </a:t>
            </a:r>
            <a:r>
              <a:rPr lang="pt-BR" sz="1350" dirty="0"/>
              <a:t>sob as </a:t>
            </a:r>
            <a:endParaRPr lang="pt-BR" sz="1350" dirty="0" smtClean="0"/>
          </a:p>
          <a:p>
            <a:pPr marL="0" indent="0" algn="just">
              <a:buNone/>
            </a:pPr>
            <a:r>
              <a:rPr lang="pt-BR" sz="1350" dirty="0"/>
              <a:t> </a:t>
            </a:r>
            <a:r>
              <a:rPr lang="pt-BR" sz="1350" dirty="0" smtClean="0"/>
              <a:t>        mesmas </a:t>
            </a:r>
            <a:r>
              <a:rPr lang="pt-BR" sz="1350" dirty="0"/>
              <a:t>ou semelhantes condições </a:t>
            </a:r>
            <a:r>
              <a:rPr lang="pt-BR" sz="1350" dirty="0" smtClean="0"/>
              <a:t>que </a:t>
            </a:r>
            <a:r>
              <a:rPr lang="pt-BR" sz="1350" dirty="0"/>
              <a:t>este.</a:t>
            </a:r>
            <a:r>
              <a:rPr lang="en-US" sz="1350" dirty="0" smtClean="0">
                <a:solidFill>
                  <a:srgbClr val="FF0000"/>
                </a:solidFill>
              </a:rPr>
              <a:t> </a:t>
            </a:r>
          </a:p>
          <a:p>
            <a:pPr marL="0" indent="0" algn="just">
              <a:buFont typeface="Arial" pitchFamily="34" charset="0"/>
              <a:buNone/>
            </a:pPr>
            <a:endParaRPr lang="en-US" sz="1350" dirty="0" smtClean="0">
              <a:solidFill>
                <a:srgbClr val="FF0000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95538" y="1170383"/>
            <a:ext cx="8352926" cy="136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endParaRPr lang="en-US" sz="2000" dirty="0">
              <a:latin typeface="+mn-lt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r>
              <a:rPr lang="en-US" altLang="zh-CN" sz="2000" dirty="0">
                <a:latin typeface="+mn-lt"/>
                <a:ea typeface="宋体" pitchFamily="2" charset="-122"/>
                <a:cs typeface="Arial" pitchFamily="34" charset="0"/>
              </a:rPr>
              <a:t>© </a:t>
            </a:r>
            <a:r>
              <a:rPr lang="en-US" altLang="zh-CN" sz="2000" dirty="0" smtClean="0">
                <a:latin typeface="+mn-lt"/>
                <a:ea typeface="宋体" pitchFamily="2" charset="-122"/>
                <a:cs typeface="Arial" pitchFamily="34" charset="0"/>
              </a:rPr>
              <a:t>Centre for Econics and Ecosystem Management, 2014</a:t>
            </a:r>
            <a:endParaRPr lang="en-US" altLang="zh-CN" sz="2000" dirty="0">
              <a:latin typeface="+mn-lt"/>
              <a:ea typeface="宋体" pitchFamily="2" charset="-122"/>
              <a:cs typeface="Arial" pitchFamily="34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r>
              <a:rPr lang="en-US" sz="1400" i="1" dirty="0" smtClean="0">
                <a:latin typeface="+mn-lt"/>
                <a:cs typeface="Arial" pitchFamily="34" charset="0"/>
              </a:rPr>
              <a:t>	</a:t>
            </a:r>
            <a:r>
              <a:rPr lang="en-US" sz="1350" i="1" dirty="0">
                <a:latin typeface="+mn-lt"/>
                <a:cs typeface="Arial" pitchFamily="34" charset="0"/>
              </a:rPr>
              <a:t>O</a:t>
            </a:r>
            <a:r>
              <a:rPr lang="en-US" sz="1350" i="1" dirty="0" smtClean="0">
                <a:latin typeface="+mn-lt"/>
                <a:cs typeface="Arial" pitchFamily="34" charset="0"/>
              </a:rPr>
              <a:t> Centre for Econics and Ecosystem Management </a:t>
            </a:r>
            <a:r>
              <a:rPr lang="pt-BR" sz="1350" i="1" dirty="0">
                <a:latin typeface="+mn-lt"/>
                <a:cs typeface="Arial" pitchFamily="34" charset="0"/>
              </a:rPr>
              <a:t>recomenda </a:t>
            </a:r>
            <a:r>
              <a:rPr lang="pt-BR" sz="1350" i="1" dirty="0" smtClean="0">
                <a:latin typeface="+mn-lt"/>
                <a:cs typeface="Arial" pitchFamily="34" charset="0"/>
              </a:rPr>
              <a:t>fortemente </a:t>
            </a:r>
            <a:r>
              <a:rPr lang="pt-BR" sz="1350" i="1" dirty="0">
                <a:latin typeface="+mn-lt"/>
                <a:cs typeface="Arial" pitchFamily="34" charset="0"/>
              </a:rPr>
              <a:t>que esta apresentação </a:t>
            </a:r>
            <a:r>
              <a:rPr lang="pt-BR" sz="1350" i="1" dirty="0" smtClean="0">
                <a:latin typeface="+mn-lt"/>
                <a:cs typeface="Arial" pitchFamily="34" charset="0"/>
              </a:rPr>
              <a:t>seja </a:t>
            </a:r>
            <a:r>
              <a:rPr lang="pt-BR" sz="1350" i="1" dirty="0">
                <a:latin typeface="+mn-lt"/>
                <a:cs typeface="Arial" pitchFamily="34" charset="0"/>
              </a:rPr>
              <a:t>dada por especialistas familiarizados com o processo </a:t>
            </a:r>
            <a:r>
              <a:rPr lang="pt-BR" sz="1350" i="1" dirty="0" smtClean="0">
                <a:latin typeface="+mn-lt"/>
                <a:cs typeface="Arial" pitchFamily="34" charset="0"/>
              </a:rPr>
              <a:t>da </a:t>
            </a:r>
            <a:r>
              <a:rPr lang="pt-BR" sz="1350" i="1" dirty="0">
                <a:latin typeface="+mn-lt"/>
                <a:cs typeface="Arial" pitchFamily="34" charset="0"/>
              </a:rPr>
              <a:t>gestão adaptativa em geral (especialmente como </a:t>
            </a:r>
            <a:r>
              <a:rPr lang="pt-BR" sz="1350" i="1" dirty="0" smtClean="0">
                <a:latin typeface="+mn-lt"/>
                <a:cs typeface="Arial" pitchFamily="34" charset="0"/>
              </a:rPr>
              <a:t>desenvolvidos  pelas Parcerias das Medidas </a:t>
            </a:r>
            <a:r>
              <a:rPr lang="pt-BR" sz="1350" i="1" dirty="0">
                <a:latin typeface="+mn-lt"/>
                <a:cs typeface="Arial" pitchFamily="34" charset="0"/>
              </a:rPr>
              <a:t>de </a:t>
            </a:r>
            <a:r>
              <a:rPr lang="pt-BR" sz="1350" i="1" dirty="0" smtClean="0">
                <a:latin typeface="+mn-lt"/>
                <a:cs typeface="Arial" pitchFamily="34" charset="0"/>
              </a:rPr>
              <a:t>Conservação dos Padrões </a:t>
            </a:r>
            <a:r>
              <a:rPr lang="pt-BR" sz="1350" i="1" dirty="0">
                <a:latin typeface="+mn-lt"/>
                <a:cs typeface="Arial" pitchFamily="34" charset="0"/>
              </a:rPr>
              <a:t>Abertos </a:t>
            </a:r>
            <a:r>
              <a:rPr lang="pt-BR" sz="1350" i="1" dirty="0" smtClean="0">
                <a:latin typeface="+mn-lt"/>
                <a:cs typeface="Arial" pitchFamily="34" charset="0"/>
              </a:rPr>
              <a:t>para as Práticas </a:t>
            </a:r>
            <a:r>
              <a:rPr lang="pt-BR" sz="1350" i="1" dirty="0">
                <a:latin typeface="+mn-lt"/>
                <a:cs typeface="Arial" pitchFamily="34" charset="0"/>
              </a:rPr>
              <a:t>de Conservação), bem como o método </a:t>
            </a:r>
            <a:r>
              <a:rPr lang="pt-BR" sz="1350" i="1" dirty="0" smtClean="0">
                <a:latin typeface="+mn-lt"/>
                <a:cs typeface="Arial" pitchFamily="34" charset="0"/>
              </a:rPr>
              <a:t>MARISCO </a:t>
            </a:r>
            <a:r>
              <a:rPr lang="pt-BR" sz="1350" i="1" dirty="0">
                <a:latin typeface="+mn-lt"/>
                <a:cs typeface="Arial" pitchFamily="34" charset="0"/>
              </a:rPr>
              <a:t>si.</a:t>
            </a:r>
            <a:endParaRPr lang="en-US" sz="1350" i="1" dirty="0">
              <a:latin typeface="+mn-lt"/>
              <a:cs typeface="Arial" pitchFamily="34" charset="0"/>
            </a:endParaRPr>
          </a:p>
        </p:txBody>
      </p:sp>
      <p:sp>
        <p:nvSpPr>
          <p:cNvPr id="15" name="Textfeld 9"/>
          <p:cNvSpPr txBox="1"/>
          <p:nvPr/>
        </p:nvSpPr>
        <p:spPr>
          <a:xfrm>
            <a:off x="323528" y="4410038"/>
            <a:ext cx="8496944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n-GB" sz="1350" dirty="0" err="1" smtClean="0"/>
              <a:t>Esse</a:t>
            </a:r>
            <a:r>
              <a:rPr lang="en-GB" sz="1350" dirty="0" smtClean="0"/>
              <a:t> material </a:t>
            </a:r>
            <a:r>
              <a:rPr lang="en-GB" sz="1350" dirty="0" err="1" smtClean="0"/>
              <a:t>foi</a:t>
            </a:r>
            <a:r>
              <a:rPr lang="en-GB" sz="1350" dirty="0" smtClean="0"/>
              <a:t> </a:t>
            </a:r>
            <a:r>
              <a:rPr lang="en-GB" sz="1350" dirty="0" err="1" smtClean="0"/>
              <a:t>criado</a:t>
            </a:r>
            <a:r>
              <a:rPr lang="en-GB" sz="1350" dirty="0" smtClean="0"/>
              <a:t> sob </a:t>
            </a:r>
            <a:r>
              <a:rPr lang="en-GB" sz="1350" dirty="0"/>
              <a:t>a </a:t>
            </a:r>
            <a:r>
              <a:rPr lang="en-GB" sz="1350" dirty="0" err="1" smtClean="0"/>
              <a:t>liderança</a:t>
            </a:r>
            <a:r>
              <a:rPr lang="en-GB" sz="1350" dirty="0" smtClean="0"/>
              <a:t> e </a:t>
            </a:r>
            <a:r>
              <a:rPr lang="en-GB" sz="1350" dirty="0" err="1" smtClean="0"/>
              <a:t>responsabilidade</a:t>
            </a:r>
            <a:r>
              <a:rPr lang="en-GB" sz="1350" dirty="0" smtClean="0"/>
              <a:t> de </a:t>
            </a:r>
            <a:r>
              <a:rPr lang="en-GB" sz="1350" dirty="0" err="1" smtClean="0"/>
              <a:t>Prof.</a:t>
            </a:r>
            <a:r>
              <a:rPr lang="en-GB" sz="1350" dirty="0" smtClean="0"/>
              <a:t> </a:t>
            </a:r>
            <a:r>
              <a:rPr lang="en-GB" sz="1350" dirty="0" err="1" smtClean="0"/>
              <a:t>Dr.</a:t>
            </a:r>
            <a:r>
              <a:rPr lang="en-GB" sz="1350" dirty="0" smtClean="0"/>
              <a:t> Pierre </a:t>
            </a:r>
            <a:r>
              <a:rPr lang="en-GB" sz="1350" dirty="0" err="1" smtClean="0"/>
              <a:t>Ibisch</a:t>
            </a:r>
            <a:r>
              <a:rPr lang="en-GB" sz="1350" dirty="0" smtClean="0"/>
              <a:t> e </a:t>
            </a:r>
            <a:r>
              <a:rPr lang="en-GB" sz="1350" dirty="0" err="1" smtClean="0"/>
              <a:t>Dr.</a:t>
            </a:r>
            <a:r>
              <a:rPr lang="en-GB" sz="1350" dirty="0" smtClean="0"/>
              <a:t> Peter Hobson, co-</a:t>
            </a:r>
            <a:r>
              <a:rPr lang="en-GB" sz="1350" dirty="0" err="1" smtClean="0"/>
              <a:t>diretores</a:t>
            </a:r>
            <a:r>
              <a:rPr lang="en-GB" sz="1350" dirty="0" smtClean="0"/>
              <a:t> do Centre for Econics and Ecosystem Management, o </a:t>
            </a:r>
            <a:r>
              <a:rPr lang="en-GB" sz="1350" dirty="0" err="1" smtClean="0"/>
              <a:t>qual</a:t>
            </a:r>
            <a:r>
              <a:rPr lang="en-GB" sz="1350" dirty="0" smtClean="0"/>
              <a:t> </a:t>
            </a:r>
            <a:r>
              <a:rPr lang="en-GB" sz="1350" dirty="0" err="1" smtClean="0"/>
              <a:t>foi</a:t>
            </a:r>
            <a:r>
              <a:rPr lang="en-GB" sz="1350" dirty="0" smtClean="0"/>
              <a:t> </a:t>
            </a:r>
            <a:r>
              <a:rPr lang="en-GB" sz="1350" dirty="0" err="1" smtClean="0"/>
              <a:t>juntamente</a:t>
            </a:r>
            <a:r>
              <a:rPr lang="en-GB" sz="1350" dirty="0" smtClean="0"/>
              <a:t> </a:t>
            </a:r>
            <a:r>
              <a:rPr lang="en-GB" sz="1350" dirty="0" err="1" smtClean="0"/>
              <a:t>estabelecido</a:t>
            </a:r>
            <a:r>
              <a:rPr lang="en-GB" sz="1350" dirty="0" smtClean="0"/>
              <a:t> </a:t>
            </a:r>
            <a:r>
              <a:rPr lang="en-GB" sz="1350" dirty="0" err="1" smtClean="0"/>
              <a:t>por</a:t>
            </a:r>
            <a:r>
              <a:rPr lang="en-GB" sz="1350" dirty="0" smtClean="0"/>
              <a:t> Eberswalde University for Sustainable Development </a:t>
            </a:r>
            <a:r>
              <a:rPr lang="en-GB" sz="1350" dirty="0"/>
              <a:t>e</a:t>
            </a:r>
            <a:r>
              <a:rPr lang="en-GB" sz="1350" dirty="0" smtClean="0"/>
              <a:t> </a:t>
            </a:r>
            <a:r>
              <a:rPr lang="en-GB" sz="1350" dirty="0" err="1" smtClean="0"/>
              <a:t>Writtle</a:t>
            </a:r>
            <a:r>
              <a:rPr lang="en-GB" sz="1350" dirty="0" smtClean="0"/>
              <a:t> College. Compare</a:t>
            </a:r>
            <a:r>
              <a:rPr lang="en-GB" sz="1350" i="1" dirty="0" smtClean="0"/>
              <a:t>: </a:t>
            </a:r>
            <a:r>
              <a:rPr lang="en-US" sz="1350" i="1" dirty="0"/>
              <a:t>Ibisch, P.L. &amp; P.R. Hobson (eds.) (2014): The MARISCO method: </a:t>
            </a:r>
            <a:r>
              <a:rPr lang="en-GB" sz="1350" i="1" dirty="0"/>
              <a:t>Adaptive </a:t>
            </a:r>
            <a:r>
              <a:rPr lang="en-GB" sz="1350" i="1" dirty="0" err="1" smtClean="0"/>
              <a:t>MAnagement</a:t>
            </a:r>
            <a:r>
              <a:rPr lang="en-GB" sz="1350" i="1" dirty="0" smtClean="0"/>
              <a:t> </a:t>
            </a:r>
            <a:r>
              <a:rPr lang="en-GB" sz="1350" i="1" dirty="0"/>
              <a:t>of vulnerability and </a:t>
            </a:r>
            <a:r>
              <a:rPr lang="en-GB" sz="1350" i="1" dirty="0" err="1"/>
              <a:t>RISk</a:t>
            </a:r>
            <a:r>
              <a:rPr lang="en-GB" sz="1350" i="1" dirty="0"/>
              <a:t> at </a:t>
            </a:r>
            <a:r>
              <a:rPr lang="en-GB" sz="1350" i="1" dirty="0" err="1"/>
              <a:t>COnservation</a:t>
            </a:r>
            <a:r>
              <a:rPr lang="en-GB" sz="1350" i="1" dirty="0"/>
              <a:t> sites. A guidebook for risk-robust, adaptive, and ecosystem-based conservation of biodiversity. Centre for </a:t>
            </a:r>
            <a:r>
              <a:rPr lang="en-GB" sz="1350" i="1" dirty="0" err="1"/>
              <a:t>Econics</a:t>
            </a:r>
            <a:r>
              <a:rPr lang="en-GB" sz="1350" i="1" dirty="0"/>
              <a:t> and Ecosystem Management, Eberswalde (ISBN 978-3-00-043244-6). 195 pp</a:t>
            </a:r>
            <a:r>
              <a:rPr lang="en-GB" sz="1350" i="1" dirty="0" smtClean="0"/>
              <a:t>. – A </a:t>
            </a:r>
            <a:r>
              <a:rPr lang="en-GB" sz="1350" i="1" dirty="0" err="1" smtClean="0"/>
              <a:t>apresentação</a:t>
            </a:r>
            <a:r>
              <a:rPr lang="en-GB" sz="1350" i="1" dirty="0" smtClean="0"/>
              <a:t> de PowerPoint </a:t>
            </a:r>
            <a:r>
              <a:rPr lang="en-GB" sz="1350" i="1" dirty="0" err="1" smtClean="0"/>
              <a:t>foi</a:t>
            </a:r>
            <a:r>
              <a:rPr lang="en-GB" sz="1350" i="1" dirty="0" smtClean="0"/>
              <a:t> </a:t>
            </a:r>
            <a:r>
              <a:rPr lang="en-GB" sz="1350" i="1" dirty="0" err="1" smtClean="0"/>
              <a:t>criada</a:t>
            </a:r>
            <a:r>
              <a:rPr lang="en-GB" sz="1350" i="1" dirty="0" smtClean="0"/>
              <a:t> </a:t>
            </a:r>
            <a:r>
              <a:rPr lang="en-GB" sz="1350" i="1" dirty="0" err="1" smtClean="0"/>
              <a:t>por</a:t>
            </a:r>
            <a:r>
              <a:rPr lang="en-GB" sz="1350" i="1" dirty="0" smtClean="0"/>
              <a:t> </a:t>
            </a:r>
            <a:r>
              <a:rPr lang="en-GB" sz="1350" dirty="0" smtClean="0"/>
              <a:t>Jamie Call, Christina Lehmann </a:t>
            </a:r>
            <a:r>
              <a:rPr lang="en-GB" sz="1350" dirty="0"/>
              <a:t>e</a:t>
            </a:r>
            <a:r>
              <a:rPr lang="en-GB" sz="1350" dirty="0" smtClean="0"/>
              <a:t> Pierre </a:t>
            </a:r>
            <a:r>
              <a:rPr lang="en-GB" sz="1350" dirty="0" err="1" smtClean="0"/>
              <a:t>Ibisch</a:t>
            </a:r>
            <a:r>
              <a:rPr lang="en-GB" sz="1350" dirty="0" smtClean="0"/>
              <a:t>, e </a:t>
            </a:r>
            <a:r>
              <a:rPr lang="en-GB" sz="1350" dirty="0" err="1" smtClean="0"/>
              <a:t>traduzida</a:t>
            </a:r>
            <a:r>
              <a:rPr lang="en-GB" sz="1350" dirty="0" smtClean="0"/>
              <a:t> para o </a:t>
            </a:r>
            <a:r>
              <a:rPr lang="en-GB" sz="1350" dirty="0" err="1" smtClean="0"/>
              <a:t>português</a:t>
            </a:r>
            <a:r>
              <a:rPr lang="en-GB" sz="1350" dirty="0" smtClean="0"/>
              <a:t> </a:t>
            </a:r>
            <a:r>
              <a:rPr lang="en-GB" sz="1350" dirty="0" err="1" smtClean="0"/>
              <a:t>por</a:t>
            </a:r>
            <a:r>
              <a:rPr lang="en-GB" sz="1350" dirty="0" smtClean="0"/>
              <a:t> Sara Silva de Oliveira. </a:t>
            </a:r>
            <a:r>
              <a:rPr lang="en-GB" sz="1350" dirty="0" err="1" smtClean="0"/>
              <a:t>Os</a:t>
            </a:r>
            <a:r>
              <a:rPr lang="en-GB" sz="1350" dirty="0" smtClean="0"/>
              <a:t> </a:t>
            </a:r>
            <a:r>
              <a:rPr lang="en-GB" sz="1350" dirty="0" err="1" smtClean="0"/>
              <a:t>autores</a:t>
            </a:r>
            <a:r>
              <a:rPr lang="en-GB" sz="1350" dirty="0" smtClean="0"/>
              <a:t> dos </a:t>
            </a:r>
            <a:r>
              <a:rPr lang="en-GB" sz="1350" dirty="0" err="1" smtClean="0"/>
              <a:t>gráficos</a:t>
            </a:r>
            <a:r>
              <a:rPr lang="en-GB" sz="1350" dirty="0" smtClean="0"/>
              <a:t> e </a:t>
            </a:r>
            <a:r>
              <a:rPr lang="en-GB" sz="1350" dirty="0" err="1" smtClean="0"/>
              <a:t>fotografias</a:t>
            </a:r>
            <a:r>
              <a:rPr lang="en-GB" sz="1350" dirty="0" smtClean="0"/>
              <a:t> </a:t>
            </a:r>
            <a:r>
              <a:rPr lang="en-GB" sz="1350" dirty="0" err="1" smtClean="0"/>
              <a:t>s</a:t>
            </a:r>
            <a:r>
              <a:rPr lang="en-GB" sz="1350" dirty="0" err="1"/>
              <a:t>ã</a:t>
            </a:r>
            <a:r>
              <a:rPr lang="en-GB" sz="1350" dirty="0" err="1" smtClean="0"/>
              <a:t>o</a:t>
            </a:r>
            <a:r>
              <a:rPr lang="en-GB" sz="1350" dirty="0" smtClean="0"/>
              <a:t> </a:t>
            </a:r>
            <a:r>
              <a:rPr lang="en-GB" sz="1350" dirty="0" err="1" smtClean="0"/>
              <a:t>indicados</a:t>
            </a:r>
            <a:r>
              <a:rPr lang="en-GB" sz="1350" dirty="0" smtClean="0"/>
              <a:t> </a:t>
            </a:r>
            <a:r>
              <a:rPr lang="en-GB" sz="1350" dirty="0" err="1" smtClean="0"/>
              <a:t>nos</a:t>
            </a:r>
            <a:r>
              <a:rPr lang="en-GB" sz="1350" dirty="0" smtClean="0"/>
              <a:t> slides </a:t>
            </a:r>
            <a:r>
              <a:rPr lang="en-GB" sz="1350" dirty="0" err="1" smtClean="0"/>
              <a:t>correspondentes</a:t>
            </a:r>
            <a:r>
              <a:rPr lang="en-GB" sz="1350" dirty="0" smtClean="0"/>
              <a:t>. </a:t>
            </a:r>
            <a:r>
              <a:rPr lang="en-GB" sz="1350" dirty="0" err="1" smtClean="0"/>
              <a:t>Apoiado</a:t>
            </a:r>
            <a:r>
              <a:rPr lang="en-GB" sz="1350" dirty="0" smtClean="0"/>
              <a:t> </a:t>
            </a:r>
            <a:r>
              <a:rPr lang="en-GB" sz="1350" dirty="0" err="1" smtClean="0"/>
              <a:t>pelo</a:t>
            </a:r>
            <a:r>
              <a:rPr lang="de-DE" sz="1350" dirty="0" smtClean="0"/>
              <a:t> </a:t>
            </a:r>
            <a:r>
              <a:rPr lang="de-DE" sz="1350" dirty="0"/>
              <a:t>Deutsche Gesellschaft für Internationale Zusammenarbeit (GIZ) GmbH </a:t>
            </a:r>
            <a:r>
              <a:rPr lang="de-DE" sz="1350" dirty="0" smtClean="0"/>
              <a:t>em nome de </a:t>
            </a:r>
            <a:r>
              <a:rPr lang="de-DE" sz="1350" dirty="0"/>
              <a:t>Bundesministerium für wirtschaftliche Zusammenarbeit und Entwicklung (BMZ</a:t>
            </a:r>
            <a:r>
              <a:rPr lang="de-DE" sz="1350" dirty="0" smtClean="0"/>
              <a:t>).</a:t>
            </a:r>
            <a:endParaRPr lang="en-GB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3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488832" cy="564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3581400" y="1422000"/>
            <a:ext cx="1620600" cy="374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3</a:t>
            </a:fld>
            <a:endParaRPr lang="en-US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pt-BR" dirty="0"/>
              <a:t>Defina o escopo geográfico de manejo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724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Objetivos</a:t>
            </a:r>
            <a:r>
              <a:rPr lang="en-GB" dirty="0" smtClean="0"/>
              <a:t> de </a:t>
            </a:r>
            <a:r>
              <a:rPr lang="en-GB" dirty="0" err="1" smtClean="0"/>
              <a:t>aprendizado</a:t>
            </a:r>
            <a:endParaRPr lang="en-GB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129426"/>
              </p:ext>
            </p:extLst>
          </p:nvPr>
        </p:nvGraphicFramePr>
        <p:xfrm>
          <a:off x="802433" y="1600200"/>
          <a:ext cx="742716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4</a:t>
            </a:fld>
            <a:endParaRPr lang="en-US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pt-BR" dirty="0"/>
              <a:t>Defina o escopo geográfico de manejo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841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Sumário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O que </a:t>
            </a:r>
            <a:r>
              <a:rPr lang="pt-BR" dirty="0"/>
              <a:t>é o escopo geográfico de manejo?</a:t>
            </a:r>
            <a:endParaRPr lang="de-DE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pt-BR" b="1" dirty="0"/>
              <a:t>Por que </a:t>
            </a:r>
            <a:r>
              <a:rPr lang="pt-BR" dirty="0"/>
              <a:t>é importante definir o escopo geográfico?</a:t>
            </a:r>
            <a:endParaRPr lang="de-DE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pt-BR" b="1" dirty="0"/>
              <a:t>Como </a:t>
            </a:r>
            <a:r>
              <a:rPr lang="pt-BR" dirty="0"/>
              <a:t>nós definimos o escopo geográfico?</a:t>
            </a:r>
            <a:endParaRPr lang="de-DE" dirty="0"/>
          </a:p>
          <a:p>
            <a:pPr marL="0" lvl="1" indent="0">
              <a:buNone/>
            </a:pPr>
            <a:endParaRPr lang="en-US" dirty="0" smtClean="0"/>
          </a:p>
          <a:p>
            <a:pPr marL="0" lvl="1" indent="0">
              <a:buNone/>
            </a:pPr>
            <a:endParaRPr lang="en-US" sz="1800" dirty="0" smtClean="0"/>
          </a:p>
          <a:p>
            <a:pPr marL="0" lvl="1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pt-BR" b="1" dirty="0" smtClean="0"/>
              <a:t>Dicas </a:t>
            </a:r>
            <a:r>
              <a:rPr lang="pt-BR" b="1" dirty="0"/>
              <a:t>Práticas</a:t>
            </a:r>
            <a:endParaRPr lang="de-DE" b="1" dirty="0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5</a:t>
            </a:fld>
            <a:endParaRPr lang="en-US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pt-BR" dirty="0"/>
              <a:t>Defina o escopo geográfico de manejo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058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 que é o escopo geográfico de manejo?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8077200" cy="4525963"/>
          </a:xfrm>
        </p:spPr>
        <p:txBody>
          <a:bodyPr anchor="t">
            <a:normAutofit/>
          </a:bodyPr>
          <a:lstStyle/>
          <a:p>
            <a:r>
              <a:rPr lang="pt-BR" sz="1800" dirty="0"/>
              <a:t>A área de um projeto ou </a:t>
            </a:r>
            <a:r>
              <a:rPr lang="pt-BR" sz="1800" dirty="0" smtClean="0"/>
              <a:t>sítio </a:t>
            </a:r>
            <a:r>
              <a:rPr lang="pt-BR" sz="1800" dirty="0"/>
              <a:t>onde o desenvolvimento de recursos é necessário para manter, restaurar ou desenvolver a funcionalidade do ecossistema</a:t>
            </a:r>
            <a:r>
              <a:rPr lang="pt-BR" sz="1800" dirty="0" smtClean="0"/>
              <a:t>.</a:t>
            </a:r>
          </a:p>
          <a:p>
            <a:pPr marL="0" indent="0">
              <a:buNone/>
            </a:pPr>
            <a:endParaRPr lang="de-DE" sz="1800" dirty="0"/>
          </a:p>
          <a:p>
            <a:r>
              <a:rPr lang="pt-BR" sz="1800" dirty="0"/>
              <a:t>Uma área ampla o bastante para incluir características relevantes de ecossistemas que precisam de consideração e manejo.</a:t>
            </a:r>
            <a:endParaRPr lang="de-DE" sz="1800" dirty="0"/>
          </a:p>
          <a:p>
            <a:pPr marL="0" indent="0" algn="just">
              <a:buNone/>
            </a:pPr>
            <a:endParaRPr lang="en-US" sz="1800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6</a:t>
            </a:fld>
            <a:endParaRPr lang="en-US"/>
          </a:p>
        </p:txBody>
      </p:sp>
      <p:pic>
        <p:nvPicPr>
          <p:cNvPr id="22" name="Picture 3" descr="F:\Fotos_MARISCO Workshops + EDA\Colombia\Double workshops GOPA_Sept_Okt14\1st workshop Barranquilla\alcance guajar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57" b="9429"/>
          <a:stretch/>
        </p:blipFill>
        <p:spPr bwMode="auto">
          <a:xfrm>
            <a:off x="2667000" y="3113018"/>
            <a:ext cx="3962400" cy="312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feld 22"/>
          <p:cNvSpPr txBox="1"/>
          <p:nvPr/>
        </p:nvSpPr>
        <p:spPr>
          <a:xfrm>
            <a:off x="2667000" y="6247752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2014</a:t>
            </a:r>
            <a:endParaRPr lang="en-GB" sz="800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pt-BR" dirty="0"/>
              <a:t>Defina o escopo geográfico de manejo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834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pt-BR" dirty="0"/>
              <a:t>Por que é importante definir o escopo geográfico?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616" y="1600200"/>
            <a:ext cx="7427167" cy="4525963"/>
          </a:xfrm>
        </p:spPr>
        <p:txBody>
          <a:bodyPr anchor="t">
            <a:normAutofit/>
          </a:bodyPr>
          <a:lstStyle/>
          <a:p>
            <a:r>
              <a:rPr lang="pt-BR" dirty="0"/>
              <a:t>Para construir um acordo em um terreno comum entre todos os participantes </a:t>
            </a:r>
            <a:r>
              <a:rPr lang="pt-BR" dirty="0">
                <a:sym typeface="Wingdings"/>
              </a:rPr>
              <a:t></a:t>
            </a:r>
            <a:r>
              <a:rPr lang="pt-BR" dirty="0"/>
              <a:t> todos sabem quais (elementos </a:t>
            </a:r>
            <a:r>
              <a:rPr lang="pt-BR" dirty="0" smtClean="0"/>
              <a:t>dos) </a:t>
            </a:r>
            <a:r>
              <a:rPr lang="pt-BR" dirty="0"/>
              <a:t>ecossistemas são incluídos na análise de vulnerabilidade e risco.</a:t>
            </a:r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7</a:t>
            </a:fld>
            <a:endParaRPr lang="en-US"/>
          </a:p>
        </p:txBody>
      </p:sp>
      <p:pic>
        <p:nvPicPr>
          <p:cNvPr id="3074" name="Picture 2" descr="F:\Fotos_MARISCO Workshops + EDA\Colombia\Double workshops GOPA_Sept_Okt14\1st workshop Barranquilla\Ibisch_Colombia-14 (48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54032"/>
            <a:ext cx="4299103" cy="286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hteck 20"/>
          <p:cNvSpPr/>
          <p:nvPr/>
        </p:nvSpPr>
        <p:spPr>
          <a:xfrm>
            <a:off x="999699" y="2648201"/>
            <a:ext cx="3657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Dá uma </a:t>
            </a:r>
            <a:r>
              <a:rPr lang="pt-BR" sz="2000" dirty="0" smtClean="0"/>
              <a:t>critério </a:t>
            </a:r>
            <a:r>
              <a:rPr lang="pt-BR" sz="2000" dirty="0"/>
              <a:t>considerando unidades administrativas seguintes a serem abordados </a:t>
            </a:r>
            <a:r>
              <a:rPr lang="pt-BR" sz="2000" dirty="0" smtClean="0"/>
              <a:t>ao longo </a:t>
            </a:r>
            <a:r>
              <a:rPr lang="pt-BR" sz="2000" dirty="0"/>
              <a:t>da pesquisa/ planejamento/ implementação de </a:t>
            </a:r>
            <a:r>
              <a:rPr lang="pt-BR" sz="2000" dirty="0" smtClean="0"/>
              <a:t>estratégias.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Encorajamento </a:t>
            </a:r>
            <a:r>
              <a:rPr lang="pt-BR" sz="2000" dirty="0"/>
              <a:t>para incluir unidades vizinhas (potencialmente além das fronteiras)</a:t>
            </a:r>
            <a:endParaRPr lang="de-DE" sz="2000" dirty="0"/>
          </a:p>
        </p:txBody>
      </p:sp>
      <p:sp>
        <p:nvSpPr>
          <p:cNvPr id="23" name="Textfeld 22"/>
          <p:cNvSpPr txBox="1"/>
          <p:nvPr/>
        </p:nvSpPr>
        <p:spPr>
          <a:xfrm>
            <a:off x="4648200" y="5804710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2014</a:t>
            </a:r>
            <a:endParaRPr lang="en-GB" sz="800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pt-BR" dirty="0"/>
              <a:t>Defina o escopo geográfico de manejo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621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/>
          <p:cNvSpPr/>
          <p:nvPr/>
        </p:nvSpPr>
        <p:spPr>
          <a:xfrm>
            <a:off x="6019799" y="1066800"/>
            <a:ext cx="3124199" cy="5334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pt-BR" dirty="0"/>
              <a:t>Como nós definimos o escopo geográfico?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3" y="1600200"/>
            <a:ext cx="4756073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dirty="0"/>
              <a:t>A metáfora de um doutor médico e </a:t>
            </a:r>
            <a:r>
              <a:rPr lang="pt-BR" dirty="0" smtClean="0"/>
              <a:t>seu </a:t>
            </a:r>
            <a:r>
              <a:rPr lang="pt-BR" dirty="0"/>
              <a:t>exame no paciente</a:t>
            </a:r>
            <a:endParaRPr lang="de-DE" dirty="0"/>
          </a:p>
          <a:p>
            <a:r>
              <a:rPr lang="pt-BR" dirty="0"/>
              <a:t>Qual parte do corpo tem de ser examinado?</a:t>
            </a:r>
            <a:endParaRPr lang="de-DE" dirty="0"/>
          </a:p>
          <a:p>
            <a:r>
              <a:rPr lang="pt-BR" dirty="0"/>
              <a:t>É apenas uma parte específica do corpo que mostra sintomas de doença ou tem algo por trás disso?</a:t>
            </a:r>
            <a:endParaRPr lang="de-DE" dirty="0"/>
          </a:p>
          <a:p>
            <a:r>
              <a:rPr lang="pt-BR" dirty="0"/>
              <a:t>Quais partes do corpo precisam ser tratadas em ordem de curar um paciente?</a:t>
            </a:r>
            <a:endParaRPr lang="de-DE" dirty="0"/>
          </a:p>
          <a:p>
            <a:r>
              <a:rPr lang="pt-BR" dirty="0"/>
              <a:t>A fonte de doença vem de outro lugar?</a:t>
            </a:r>
            <a:endParaRPr lang="de-DE" dirty="0"/>
          </a:p>
          <a:p>
            <a:r>
              <a:rPr lang="pt-BR" dirty="0"/>
              <a:t>E sobre o ambiente dos pacientes?</a:t>
            </a:r>
            <a:endParaRPr lang="de-DE" dirty="0"/>
          </a:p>
          <a:p>
            <a:r>
              <a:rPr lang="pt-BR" dirty="0"/>
              <a:t>Uma abordagem mais holística e funcional está para ser </a:t>
            </a:r>
            <a:r>
              <a:rPr lang="pt-BR" dirty="0" smtClean="0"/>
              <a:t>escolhida</a:t>
            </a:r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8</a:t>
            </a:fld>
            <a:endParaRPr lang="en-US"/>
          </a:p>
        </p:txBody>
      </p:sp>
      <p:pic>
        <p:nvPicPr>
          <p:cNvPr id="4100" name="Picture 4" descr="C:\Users\cle483\AppData\Local\Microsoft\Windows\Temporary Internet Files\Content.IE5\GFDUPBIE\Human-Body2[1]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3" r="36584"/>
          <a:stretch/>
        </p:blipFill>
        <p:spPr bwMode="auto">
          <a:xfrm>
            <a:off x="6781800" y="1664583"/>
            <a:ext cx="1596104" cy="421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feld 23"/>
          <p:cNvSpPr txBox="1"/>
          <p:nvPr/>
        </p:nvSpPr>
        <p:spPr>
          <a:xfrm>
            <a:off x="6781800" y="5877564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Microsoft</a:t>
            </a:r>
            <a:endParaRPr lang="en-GB" sz="800" dirty="0"/>
          </a:p>
        </p:txBody>
      </p:sp>
      <p:sp>
        <p:nvSpPr>
          <p:cNvPr id="21" name="Ellipse 20"/>
          <p:cNvSpPr/>
          <p:nvPr/>
        </p:nvSpPr>
        <p:spPr>
          <a:xfrm>
            <a:off x="7215918" y="1591758"/>
            <a:ext cx="727868" cy="7479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Ellipse 26"/>
          <p:cNvSpPr/>
          <p:nvPr/>
        </p:nvSpPr>
        <p:spPr>
          <a:xfrm>
            <a:off x="7376096" y="2195777"/>
            <a:ext cx="407512" cy="2536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Ellipse 27"/>
          <p:cNvSpPr/>
          <p:nvPr/>
        </p:nvSpPr>
        <p:spPr>
          <a:xfrm>
            <a:off x="6934200" y="1519750"/>
            <a:ext cx="1295400" cy="22513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Ellipse 28"/>
          <p:cNvSpPr/>
          <p:nvPr/>
        </p:nvSpPr>
        <p:spPr>
          <a:xfrm>
            <a:off x="6781800" y="1447800"/>
            <a:ext cx="1596104" cy="44297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pt-BR" dirty="0"/>
              <a:t>Defina o escopo geográfico de manejo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942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7463" y="1524000"/>
            <a:ext cx="5522168" cy="4876799"/>
          </a:xfrm>
        </p:spPr>
        <p:txBody>
          <a:bodyPr>
            <a:noAutofit/>
          </a:bodyPr>
          <a:lstStyle/>
          <a:p>
            <a:r>
              <a:rPr lang="pt-BR" sz="1900" dirty="0"/>
              <a:t>Mapas são de maior importância para visualizar a região de estudo e seus arredores</a:t>
            </a:r>
            <a:endParaRPr lang="de-DE" sz="1900" dirty="0"/>
          </a:p>
          <a:p>
            <a:r>
              <a:rPr lang="pt-BR" sz="1900" dirty="0" smtClean="0"/>
              <a:t>A fim </a:t>
            </a:r>
            <a:r>
              <a:rPr lang="pt-BR" sz="1900" dirty="0"/>
              <a:t>de levar todas as influências em conta, as propriedades seguintes deveriam conter:</a:t>
            </a:r>
            <a:endParaRPr lang="de-DE" sz="1900" dirty="0"/>
          </a:p>
          <a:p>
            <a:pPr marL="0" indent="0">
              <a:spcBef>
                <a:spcPts val="0"/>
              </a:spcBef>
              <a:buNone/>
            </a:pPr>
            <a:r>
              <a:rPr lang="pt-BR" dirty="0" smtClean="0"/>
              <a:t>       - </a:t>
            </a:r>
            <a:r>
              <a:rPr lang="pt-BR" sz="1400" dirty="0" smtClean="0"/>
              <a:t>Tipos </a:t>
            </a:r>
            <a:r>
              <a:rPr lang="pt-BR" sz="1400" dirty="0"/>
              <a:t>de habitat</a:t>
            </a:r>
            <a:endParaRPr lang="de-DE" sz="1400" dirty="0"/>
          </a:p>
          <a:p>
            <a:pPr marL="0" indent="0">
              <a:buNone/>
            </a:pPr>
            <a:r>
              <a:rPr lang="pt-BR" sz="1400" dirty="0" smtClean="0"/>
              <a:t>          - Cobertura </a:t>
            </a:r>
            <a:r>
              <a:rPr lang="pt-BR" sz="1400" dirty="0"/>
              <a:t>do uso do solo</a:t>
            </a:r>
            <a:endParaRPr lang="de-DE" sz="1400" dirty="0"/>
          </a:p>
          <a:p>
            <a:pPr marL="0" indent="0">
              <a:buNone/>
            </a:pPr>
            <a:r>
              <a:rPr lang="pt-BR" sz="1400" dirty="0" smtClean="0"/>
              <a:t>          - Mudança </a:t>
            </a:r>
            <a:r>
              <a:rPr lang="pt-BR" sz="1400" dirty="0"/>
              <a:t>da cobertura do uso do </a:t>
            </a:r>
            <a:endParaRPr lang="pt-BR" sz="1400" dirty="0" smtClean="0"/>
          </a:p>
          <a:p>
            <a:pPr marL="0" indent="0">
              <a:buNone/>
            </a:pPr>
            <a:r>
              <a:rPr lang="pt-BR" sz="1400" dirty="0"/>
              <a:t> </a:t>
            </a:r>
            <a:r>
              <a:rPr lang="pt-BR" sz="1400" dirty="0" smtClean="0"/>
              <a:t>           solo </a:t>
            </a:r>
            <a:r>
              <a:rPr lang="pt-BR" sz="1400" dirty="0"/>
              <a:t>(desmatamento)</a:t>
            </a:r>
            <a:endParaRPr lang="de-DE" sz="1400" dirty="0"/>
          </a:p>
          <a:p>
            <a:pPr marL="0" indent="0">
              <a:buNone/>
            </a:pPr>
            <a:r>
              <a:rPr lang="pt-BR" sz="1400" dirty="0" smtClean="0"/>
              <a:t>          - Fronteira </a:t>
            </a:r>
            <a:r>
              <a:rPr lang="pt-BR" sz="1400" dirty="0"/>
              <a:t>administrativas</a:t>
            </a:r>
            <a:endParaRPr lang="de-DE" sz="1400" dirty="0"/>
          </a:p>
          <a:p>
            <a:pPr marL="0" indent="0">
              <a:buNone/>
            </a:pPr>
            <a:r>
              <a:rPr lang="pt-BR" sz="1400" dirty="0" smtClean="0"/>
              <a:t>          - Posse </a:t>
            </a:r>
            <a:r>
              <a:rPr lang="pt-BR" sz="1400" dirty="0"/>
              <a:t>fundiária</a:t>
            </a:r>
            <a:endParaRPr lang="de-DE" sz="1400" dirty="0"/>
          </a:p>
          <a:p>
            <a:pPr marL="0" indent="0">
              <a:buNone/>
            </a:pPr>
            <a:r>
              <a:rPr lang="pt-BR" sz="1400" dirty="0" smtClean="0"/>
              <a:t>          - Topografia</a:t>
            </a:r>
            <a:endParaRPr lang="de-DE" sz="1400" dirty="0"/>
          </a:p>
          <a:p>
            <a:pPr marL="0" indent="0">
              <a:buNone/>
            </a:pPr>
            <a:r>
              <a:rPr lang="pt-BR" sz="1400" dirty="0" smtClean="0"/>
              <a:t>          - Hidrologia</a:t>
            </a:r>
            <a:endParaRPr lang="de-DE" sz="1400" dirty="0"/>
          </a:p>
          <a:p>
            <a:pPr marL="0" indent="0">
              <a:buNone/>
            </a:pPr>
            <a:r>
              <a:rPr lang="pt-BR" sz="1400" dirty="0" smtClean="0"/>
              <a:t>          - Hidrologia </a:t>
            </a:r>
            <a:r>
              <a:rPr lang="pt-BR" sz="1400" dirty="0"/>
              <a:t>(Bacias hidrográficas)</a:t>
            </a:r>
            <a:endParaRPr lang="de-DE" sz="1400" dirty="0"/>
          </a:p>
          <a:p>
            <a:pPr marL="0" indent="0">
              <a:buNone/>
            </a:pPr>
            <a:r>
              <a:rPr lang="pt-BR" sz="1400" dirty="0" smtClean="0"/>
              <a:t>          - Infraestrutura</a:t>
            </a:r>
            <a:endParaRPr lang="en-US" dirty="0" smtClean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9</a:t>
            </a:fld>
            <a:endParaRPr lang="en-US"/>
          </a:p>
        </p:txBody>
      </p:sp>
      <p:sp>
        <p:nvSpPr>
          <p:cNvPr id="25" name="Textfeld 24"/>
          <p:cNvSpPr txBox="1"/>
          <p:nvPr/>
        </p:nvSpPr>
        <p:spPr>
          <a:xfrm>
            <a:off x="4648200" y="5283710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</a:t>
            </a:r>
            <a:r>
              <a:rPr lang="en-GB" sz="800" dirty="0" err="1" smtClean="0"/>
              <a:t>Christoph</a:t>
            </a:r>
            <a:r>
              <a:rPr lang="en-GB" sz="800" dirty="0" smtClean="0"/>
              <a:t> </a:t>
            </a:r>
            <a:r>
              <a:rPr lang="en-GB" sz="800" dirty="0" err="1" smtClean="0"/>
              <a:t>Nowicki</a:t>
            </a:r>
            <a:r>
              <a:rPr lang="en-GB" sz="800" dirty="0" smtClean="0"/>
              <a:t> 2013</a:t>
            </a:r>
          </a:p>
        </p:txBody>
      </p:sp>
      <p:pic>
        <p:nvPicPr>
          <p:cNvPr id="2051" name="Picture 3" descr="F:\Fotos_MARISCO Workshops + EDA\Ecuador\Christoph\03_Taller_primer dia_cn\Ecuador_Taller MARISCO_dia 2_070313_0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4" t="35146" r="18605" b="36763"/>
          <a:stretch/>
        </p:blipFill>
        <p:spPr bwMode="auto">
          <a:xfrm>
            <a:off x="4648200" y="3711186"/>
            <a:ext cx="425196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9" t="7727" r="-1"/>
          <a:stretch/>
        </p:blipFill>
        <p:spPr bwMode="auto">
          <a:xfrm>
            <a:off x="6705600" y="1631758"/>
            <a:ext cx="2186940" cy="127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feld 27"/>
          <p:cNvSpPr txBox="1"/>
          <p:nvPr/>
        </p:nvSpPr>
        <p:spPr>
          <a:xfrm>
            <a:off x="6705600" y="2872654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Google earth</a:t>
            </a:r>
          </a:p>
        </p:txBody>
      </p:sp>
      <p:sp>
        <p:nvSpPr>
          <p:cNvPr id="4" name="Rechteck 3"/>
          <p:cNvSpPr/>
          <p:nvPr/>
        </p:nvSpPr>
        <p:spPr>
          <a:xfrm>
            <a:off x="1371600" y="5499154"/>
            <a:ext cx="7528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Figuras </a:t>
            </a:r>
            <a:r>
              <a:rPr lang="pt-BR" dirty="0"/>
              <a:t>de satélites são </a:t>
            </a:r>
            <a:r>
              <a:rPr lang="pt-BR" dirty="0" smtClean="0"/>
              <a:t>úteis, pois </a:t>
            </a:r>
            <a:r>
              <a:rPr lang="pt-BR" dirty="0"/>
              <a:t>eles são imagens na vida-real contendo características de superfície que não necessariamente aparecem em mapas 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Séries temporais mostrando </a:t>
            </a:r>
            <a:r>
              <a:rPr lang="pt-BR" dirty="0" smtClean="0"/>
              <a:t>as mudanças </a:t>
            </a:r>
            <a:r>
              <a:rPr lang="pt-BR" dirty="0"/>
              <a:t>poderiam ser úteis</a:t>
            </a:r>
            <a:endParaRPr lang="de-DE" dirty="0"/>
          </a:p>
          <a:p>
            <a:endParaRPr lang="de-DE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</p:spPr>
        <p:txBody>
          <a:bodyPr>
            <a:normAutofit fontScale="90000"/>
          </a:bodyPr>
          <a:lstStyle/>
          <a:p>
            <a:pPr marL="0" indent="0"/>
            <a:r>
              <a:rPr lang="pt-BR" dirty="0"/>
              <a:t>Como nós definimos o escopo geográfico?</a:t>
            </a:r>
            <a:endParaRPr lang="de-DE" dirty="0"/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pt-BR" dirty="0"/>
              <a:t>Defina o escopo geográfico de manejo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10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Austin">
  <a:themeElements>
    <a:clrScheme name="Custom 1">
      <a:dk1>
        <a:sysClr val="windowText" lastClr="000000"/>
      </a:dk1>
      <a:lt1>
        <a:srgbClr val="CBF27C"/>
      </a:lt1>
      <a:dk2>
        <a:srgbClr val="3E3D2D"/>
      </a:dk2>
      <a:lt2>
        <a:srgbClr val="CAF278"/>
      </a:lt2>
      <a:accent1>
        <a:srgbClr val="74A50F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Austin">
  <a:themeElements>
    <a:clrScheme name="Custom 1">
      <a:dk1>
        <a:sysClr val="windowText" lastClr="000000"/>
      </a:dk1>
      <a:lt1>
        <a:srgbClr val="CBF27C"/>
      </a:lt1>
      <a:dk2>
        <a:srgbClr val="3E3D2D"/>
      </a:dk2>
      <a:lt2>
        <a:srgbClr val="CAF278"/>
      </a:lt2>
      <a:accent1>
        <a:srgbClr val="74A50F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1061</Words>
  <Application>Microsoft Office PowerPoint</Application>
  <PresentationFormat>Apresentação na tela (4:3)</PresentationFormat>
  <Paragraphs>110</Paragraphs>
  <Slides>11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2_Austin</vt:lpstr>
      <vt:lpstr>Benutzerdefiniertes Design</vt:lpstr>
      <vt:lpstr>1_Benutzerdefiniertes Design</vt:lpstr>
      <vt:lpstr>1_Austin</vt:lpstr>
      <vt:lpstr>Larissa-Design</vt:lpstr>
      <vt:lpstr>Defina o escopo geográfico de manejo</vt:lpstr>
      <vt:lpstr>Créditos e condições de uso </vt:lpstr>
      <vt:lpstr>Apresentação do PowerPoint</vt:lpstr>
      <vt:lpstr>Objetivos de aprendizado</vt:lpstr>
      <vt:lpstr>Sumário</vt:lpstr>
      <vt:lpstr>O que é o escopo geográfico de manejo?</vt:lpstr>
      <vt:lpstr>Por que é importante definir o escopo geográfico?</vt:lpstr>
      <vt:lpstr>Como nós definimos o escopo geográfico?</vt:lpstr>
      <vt:lpstr>Como nós definimos o escopo geográfico?</vt:lpstr>
      <vt:lpstr>Como nós definimos o escopo geográfico?</vt:lpstr>
      <vt:lpstr> Dicas Práticas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Tumbly Wumbly</dc:creator>
  <cp:lastModifiedBy>Sara Oliveira</cp:lastModifiedBy>
  <cp:revision>76</cp:revision>
  <dcterms:created xsi:type="dcterms:W3CDTF">2014-10-02T19:39:37Z</dcterms:created>
  <dcterms:modified xsi:type="dcterms:W3CDTF">2015-05-25T21:19:49Z</dcterms:modified>
</cp:coreProperties>
</file>