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sldIdLst>
    <p:sldId id="257" r:id="rId5"/>
    <p:sldId id="297" r:id="rId6"/>
    <p:sldId id="262" r:id="rId7"/>
    <p:sldId id="307" r:id="rId8"/>
    <p:sldId id="315" r:id="rId9"/>
    <p:sldId id="351" r:id="rId10"/>
    <p:sldId id="352" r:id="rId11"/>
    <p:sldId id="353" r:id="rId12"/>
    <p:sldId id="354" r:id="rId13"/>
    <p:sldId id="355" r:id="rId14"/>
    <p:sldId id="376" r:id="rId15"/>
    <p:sldId id="343" r:id="rId16"/>
    <p:sldId id="344" r:id="rId17"/>
    <p:sldId id="333" r:id="rId18"/>
    <p:sldId id="347" r:id="rId19"/>
    <p:sldId id="346" r:id="rId20"/>
    <p:sldId id="348" r:id="rId21"/>
    <p:sldId id="342" r:id="rId22"/>
    <p:sldId id="374" r:id="rId23"/>
    <p:sldId id="357" r:id="rId24"/>
    <p:sldId id="358" r:id="rId25"/>
    <p:sldId id="359" r:id="rId26"/>
    <p:sldId id="360" r:id="rId27"/>
    <p:sldId id="361" r:id="rId28"/>
    <p:sldId id="362" r:id="rId29"/>
    <p:sldId id="363" r:id="rId30"/>
    <p:sldId id="364" r:id="rId31"/>
    <p:sldId id="365" r:id="rId32"/>
    <p:sldId id="366" r:id="rId33"/>
    <p:sldId id="375" r:id="rId34"/>
    <p:sldId id="321" r:id="rId35"/>
    <p:sldId id="320" r:id="rId36"/>
    <p:sldId id="340" r:id="rId37"/>
    <p:sldId id="368" r:id="rId38"/>
    <p:sldId id="336" r:id="rId39"/>
    <p:sldId id="369" r:id="rId40"/>
    <p:sldId id="334" r:id="rId41"/>
    <p:sldId id="370" r:id="rId42"/>
    <p:sldId id="338" r:id="rId43"/>
    <p:sldId id="371" r:id="rId44"/>
    <p:sldId id="335" r:id="rId45"/>
    <p:sldId id="372" r:id="rId46"/>
    <p:sldId id="337" r:id="rId47"/>
    <p:sldId id="373" r:id="rId48"/>
    <p:sldId id="302" r:id="rId49"/>
    <p:sldId id="261" r:id="rId5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2" autoAdjust="0"/>
    <p:restoredTop sz="94438" autoAdjust="0"/>
  </p:normalViewPr>
  <p:slideViewPr>
    <p:cSldViewPr>
      <p:cViewPr varScale="1">
        <p:scale>
          <a:sx n="122" d="100"/>
          <a:sy n="122" d="100"/>
        </p:scale>
        <p:origin x="-123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BF5AE-C435-43CD-8FF1-456B9593F72F}"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GB"/>
        </a:p>
      </dgm:t>
    </dgm:pt>
    <dgm:pt modelId="{1B518F3F-015C-4EAC-A5F2-94D2FF13037A}">
      <dgm:prSet custT="1"/>
      <dgm:spPr/>
      <dgm:t>
        <a:bodyPr/>
        <a:lstStyle/>
        <a:p>
          <a:pPr algn="just" rtl="0"/>
          <a:r>
            <a:rPr lang="en-GB" sz="2000" dirty="0" smtClean="0"/>
            <a:t>Participants have a clear understanding and are able to explain the use of this step as it offers an assessment of the strategies due to feasibility and potential impact, allowing adjustments of strategies and prioritisation in order to improve effectiveness and robustness</a:t>
          </a:r>
          <a:endParaRPr lang="de-DE" sz="2000" dirty="0"/>
        </a:p>
      </dgm:t>
    </dgm:pt>
    <dgm:pt modelId="{6185259D-2130-45DF-AFEC-15E21239436F}" type="parTrans" cxnId="{CDDD824B-1CA3-4D92-8CE2-F09CE013D856}">
      <dgm:prSet/>
      <dgm:spPr/>
      <dgm:t>
        <a:bodyPr/>
        <a:lstStyle/>
        <a:p>
          <a:pPr algn="just"/>
          <a:endParaRPr lang="en-GB" sz="2800"/>
        </a:p>
      </dgm:t>
    </dgm:pt>
    <dgm:pt modelId="{2D4F744A-0381-4065-A2FA-E2768FFF13E0}" type="sibTrans" cxnId="{CDDD824B-1CA3-4D92-8CE2-F09CE013D856}">
      <dgm:prSet/>
      <dgm:spPr/>
      <dgm:t>
        <a:bodyPr/>
        <a:lstStyle/>
        <a:p>
          <a:pPr algn="just"/>
          <a:endParaRPr lang="en-GB" sz="2800"/>
        </a:p>
      </dgm:t>
    </dgm:pt>
    <dgm:pt modelId="{6B2CF2F3-6876-4935-838E-B0003E3E8AFC}">
      <dgm:prSet custT="1"/>
      <dgm:spPr/>
      <dgm:t>
        <a:bodyPr/>
        <a:lstStyle/>
        <a:p>
          <a:pPr algn="just" rtl="0"/>
          <a:r>
            <a:rPr lang="en-GB" sz="2000" dirty="0" smtClean="0"/>
            <a:t>Furthermore the evaluation helps to avoid negative effects by the implemented strategies which remain unforeseen without proper reflection</a:t>
          </a:r>
          <a:endParaRPr lang="de-DE" sz="2000" dirty="0"/>
        </a:p>
      </dgm:t>
    </dgm:pt>
    <dgm:pt modelId="{F8782706-D3CB-4C3E-92AB-D837598621AC}" type="parTrans" cxnId="{5ABF64D5-284D-43DF-84E6-B4DB7AC88E6F}">
      <dgm:prSet/>
      <dgm:spPr/>
      <dgm:t>
        <a:bodyPr/>
        <a:lstStyle/>
        <a:p>
          <a:pPr algn="just"/>
          <a:endParaRPr lang="en-GB" sz="2800"/>
        </a:p>
      </dgm:t>
    </dgm:pt>
    <dgm:pt modelId="{7F12DBB3-835F-4DDE-A5FF-2D02BE870FF1}" type="sibTrans" cxnId="{5ABF64D5-284D-43DF-84E6-B4DB7AC88E6F}">
      <dgm:prSet/>
      <dgm:spPr/>
      <dgm:t>
        <a:bodyPr/>
        <a:lstStyle/>
        <a:p>
          <a:pPr algn="just"/>
          <a:endParaRPr lang="en-GB" sz="2800"/>
        </a:p>
      </dgm:t>
    </dgm:pt>
    <dgm:pt modelId="{691E2F6C-92AF-4A15-8360-7BD55B800C32}">
      <dgm:prSet custT="1"/>
      <dgm:spPr/>
      <dgm:t>
        <a:bodyPr/>
        <a:lstStyle/>
        <a:p>
          <a:pPr algn="just" rtl="0"/>
          <a:r>
            <a:rPr lang="en-GB" sz="2000" dirty="0" smtClean="0"/>
            <a:t>Participants have the knowledge and ability to guide the assessment and prioritisation of the collected existing strategies due to the criteria and categories for feasibility and potential impact and collect the results in an appropriate format (e.g. table)</a:t>
          </a:r>
          <a:endParaRPr lang="de-DE" sz="2000" dirty="0"/>
        </a:p>
      </dgm:t>
    </dgm:pt>
    <dgm:pt modelId="{79470106-C496-4C41-83C6-A3393098813E}" type="parTrans" cxnId="{F0721A2C-47E7-4C11-B8A9-6EF0971095B8}">
      <dgm:prSet/>
      <dgm:spPr/>
      <dgm:t>
        <a:bodyPr/>
        <a:lstStyle/>
        <a:p>
          <a:pPr algn="just"/>
          <a:endParaRPr lang="en-GB" sz="2800"/>
        </a:p>
      </dgm:t>
    </dgm:pt>
    <dgm:pt modelId="{7E429D97-A831-4863-8AA7-150B6F0E91CA}" type="sibTrans" cxnId="{F0721A2C-47E7-4C11-B8A9-6EF0971095B8}">
      <dgm:prSet/>
      <dgm:spPr/>
      <dgm:t>
        <a:bodyPr/>
        <a:lstStyle/>
        <a:p>
          <a:pPr algn="just"/>
          <a:endParaRPr lang="en-GB" sz="2800"/>
        </a:p>
      </dgm:t>
    </dgm:pt>
    <dgm:pt modelId="{7AB4B854-4566-45ED-BFDF-875ABCED27F8}">
      <dgm:prSet custT="1"/>
      <dgm:spPr/>
      <dgm:t>
        <a:bodyPr/>
        <a:lstStyle/>
        <a:p>
          <a:pPr algn="just" rtl="0"/>
          <a:r>
            <a:rPr lang="en-GB" sz="2000" smtClean="0"/>
            <a:t>For Step 21: Participants have a clear understanding and are able to explain that this step is important to anticipate as best as possible the potential effectiveness and feasibility of the new complementary strategies. </a:t>
          </a:r>
          <a:endParaRPr lang="de-DE" sz="2000"/>
        </a:p>
      </dgm:t>
    </dgm:pt>
    <dgm:pt modelId="{11E5FA52-6298-403B-A213-E3821E3C2296}" type="parTrans" cxnId="{BBCFFD1C-A2B1-4074-BE74-AF187747CCD3}">
      <dgm:prSet/>
      <dgm:spPr/>
      <dgm:t>
        <a:bodyPr/>
        <a:lstStyle/>
        <a:p>
          <a:pPr algn="just"/>
          <a:endParaRPr lang="en-GB" sz="2800"/>
        </a:p>
      </dgm:t>
    </dgm:pt>
    <dgm:pt modelId="{3A75828B-4D99-488F-BF5B-75A3F325E95C}" type="sibTrans" cxnId="{BBCFFD1C-A2B1-4074-BE74-AF187747CCD3}">
      <dgm:prSet/>
      <dgm:spPr/>
      <dgm:t>
        <a:bodyPr/>
        <a:lstStyle/>
        <a:p>
          <a:pPr algn="just"/>
          <a:endParaRPr lang="en-GB" sz="2800"/>
        </a:p>
      </dgm:t>
    </dgm:pt>
    <dgm:pt modelId="{B0E10E02-A2BF-44B7-B769-EE03970D039F}" type="pres">
      <dgm:prSet presAssocID="{2CCBF5AE-C435-43CD-8FF1-456B9593F72F}" presName="linear" presStyleCnt="0">
        <dgm:presLayoutVars>
          <dgm:animLvl val="lvl"/>
          <dgm:resizeHandles val="exact"/>
        </dgm:presLayoutVars>
      </dgm:prSet>
      <dgm:spPr/>
      <dgm:t>
        <a:bodyPr/>
        <a:lstStyle/>
        <a:p>
          <a:endParaRPr lang="en-GB"/>
        </a:p>
      </dgm:t>
    </dgm:pt>
    <dgm:pt modelId="{94B68803-47FF-4C22-929A-7F6EBD6F8D8A}" type="pres">
      <dgm:prSet presAssocID="{1B518F3F-015C-4EAC-A5F2-94D2FF13037A}" presName="parentText" presStyleLbl="node1" presStyleIdx="0" presStyleCnt="4" custLinFactY="-7084" custLinFactNeighborY="-100000">
        <dgm:presLayoutVars>
          <dgm:chMax val="0"/>
          <dgm:bulletEnabled val="1"/>
        </dgm:presLayoutVars>
      </dgm:prSet>
      <dgm:spPr/>
      <dgm:t>
        <a:bodyPr/>
        <a:lstStyle/>
        <a:p>
          <a:endParaRPr lang="en-GB"/>
        </a:p>
      </dgm:t>
    </dgm:pt>
    <dgm:pt modelId="{90AC8D3B-4574-4A24-83F6-F397145CBBDE}" type="pres">
      <dgm:prSet presAssocID="{2D4F744A-0381-4065-A2FA-E2768FFF13E0}" presName="spacer" presStyleCnt="0"/>
      <dgm:spPr/>
    </dgm:pt>
    <dgm:pt modelId="{64662308-E1D1-45C7-99C4-5B019D857827}" type="pres">
      <dgm:prSet presAssocID="{6B2CF2F3-6876-4935-838E-B0003E3E8AFC}" presName="parentText" presStyleLbl="node1" presStyleIdx="1" presStyleCnt="4" custLinFactY="-3215" custLinFactNeighborY="-100000">
        <dgm:presLayoutVars>
          <dgm:chMax val="0"/>
          <dgm:bulletEnabled val="1"/>
        </dgm:presLayoutVars>
      </dgm:prSet>
      <dgm:spPr/>
      <dgm:t>
        <a:bodyPr/>
        <a:lstStyle/>
        <a:p>
          <a:endParaRPr lang="en-GB"/>
        </a:p>
      </dgm:t>
    </dgm:pt>
    <dgm:pt modelId="{9BDA2F15-22AE-437F-9326-6AFDE0A0174C}" type="pres">
      <dgm:prSet presAssocID="{7F12DBB3-835F-4DDE-A5FF-2D02BE870FF1}" presName="spacer" presStyleCnt="0"/>
      <dgm:spPr/>
    </dgm:pt>
    <dgm:pt modelId="{4C0BE445-4313-4274-A4B4-80374DDBE3B5}" type="pres">
      <dgm:prSet presAssocID="{691E2F6C-92AF-4A15-8360-7BD55B800C32}" presName="parentText" presStyleLbl="node1" presStyleIdx="2" presStyleCnt="4" custLinFactY="1926" custLinFactNeighborY="100000">
        <dgm:presLayoutVars>
          <dgm:chMax val="0"/>
          <dgm:bulletEnabled val="1"/>
        </dgm:presLayoutVars>
      </dgm:prSet>
      <dgm:spPr/>
      <dgm:t>
        <a:bodyPr/>
        <a:lstStyle/>
        <a:p>
          <a:endParaRPr lang="en-GB"/>
        </a:p>
      </dgm:t>
    </dgm:pt>
    <dgm:pt modelId="{01B5F2C4-C756-4F84-8C1A-4C7F0189123B}" type="pres">
      <dgm:prSet presAssocID="{7E429D97-A831-4863-8AA7-150B6F0E91CA}" presName="spacer" presStyleCnt="0"/>
      <dgm:spPr/>
    </dgm:pt>
    <dgm:pt modelId="{B2E55EBA-1E57-4066-8192-106675E84223}" type="pres">
      <dgm:prSet presAssocID="{7AB4B854-4566-45ED-BFDF-875ABCED27F8}" presName="parentText" presStyleLbl="node1" presStyleIdx="3" presStyleCnt="4" custLinFactY="9630" custLinFactNeighborY="100000">
        <dgm:presLayoutVars>
          <dgm:chMax val="0"/>
          <dgm:bulletEnabled val="1"/>
        </dgm:presLayoutVars>
      </dgm:prSet>
      <dgm:spPr/>
      <dgm:t>
        <a:bodyPr/>
        <a:lstStyle/>
        <a:p>
          <a:endParaRPr lang="en-GB"/>
        </a:p>
      </dgm:t>
    </dgm:pt>
  </dgm:ptLst>
  <dgm:cxnLst>
    <dgm:cxn modelId="{CDDD824B-1CA3-4D92-8CE2-F09CE013D856}" srcId="{2CCBF5AE-C435-43CD-8FF1-456B9593F72F}" destId="{1B518F3F-015C-4EAC-A5F2-94D2FF13037A}" srcOrd="0" destOrd="0" parTransId="{6185259D-2130-45DF-AFEC-15E21239436F}" sibTransId="{2D4F744A-0381-4065-A2FA-E2768FFF13E0}"/>
    <dgm:cxn modelId="{691F9ABC-2C25-4C34-B6C5-E98B9479B359}" type="presOf" srcId="{691E2F6C-92AF-4A15-8360-7BD55B800C32}" destId="{4C0BE445-4313-4274-A4B4-80374DDBE3B5}" srcOrd="0" destOrd="0" presId="urn:microsoft.com/office/officeart/2005/8/layout/vList2"/>
    <dgm:cxn modelId="{25CBCD3B-BBA6-401D-9FBA-FB7EDBC48354}" type="presOf" srcId="{1B518F3F-015C-4EAC-A5F2-94D2FF13037A}" destId="{94B68803-47FF-4C22-929A-7F6EBD6F8D8A}" srcOrd="0" destOrd="0" presId="urn:microsoft.com/office/officeart/2005/8/layout/vList2"/>
    <dgm:cxn modelId="{5DB31581-AEE3-485D-9183-8B4FAE514FC8}" type="presOf" srcId="{7AB4B854-4566-45ED-BFDF-875ABCED27F8}" destId="{B2E55EBA-1E57-4066-8192-106675E84223}" srcOrd="0" destOrd="0" presId="urn:microsoft.com/office/officeart/2005/8/layout/vList2"/>
    <dgm:cxn modelId="{21D09CBE-2F94-4E1F-94E9-BBEE0FF9E698}" type="presOf" srcId="{2CCBF5AE-C435-43CD-8FF1-456B9593F72F}" destId="{B0E10E02-A2BF-44B7-B769-EE03970D039F}" srcOrd="0" destOrd="0" presId="urn:microsoft.com/office/officeart/2005/8/layout/vList2"/>
    <dgm:cxn modelId="{BBCFFD1C-A2B1-4074-BE74-AF187747CCD3}" srcId="{2CCBF5AE-C435-43CD-8FF1-456B9593F72F}" destId="{7AB4B854-4566-45ED-BFDF-875ABCED27F8}" srcOrd="3" destOrd="0" parTransId="{11E5FA52-6298-403B-A213-E3821E3C2296}" sibTransId="{3A75828B-4D99-488F-BF5B-75A3F325E95C}"/>
    <dgm:cxn modelId="{5ABF64D5-284D-43DF-84E6-B4DB7AC88E6F}" srcId="{2CCBF5AE-C435-43CD-8FF1-456B9593F72F}" destId="{6B2CF2F3-6876-4935-838E-B0003E3E8AFC}" srcOrd="1" destOrd="0" parTransId="{F8782706-D3CB-4C3E-92AB-D837598621AC}" sibTransId="{7F12DBB3-835F-4DDE-A5FF-2D02BE870FF1}"/>
    <dgm:cxn modelId="{F0721A2C-47E7-4C11-B8A9-6EF0971095B8}" srcId="{2CCBF5AE-C435-43CD-8FF1-456B9593F72F}" destId="{691E2F6C-92AF-4A15-8360-7BD55B800C32}" srcOrd="2" destOrd="0" parTransId="{79470106-C496-4C41-83C6-A3393098813E}" sibTransId="{7E429D97-A831-4863-8AA7-150B6F0E91CA}"/>
    <dgm:cxn modelId="{41B26315-602A-4C68-8AA4-F4606AE56B98}" type="presOf" srcId="{6B2CF2F3-6876-4935-838E-B0003E3E8AFC}" destId="{64662308-E1D1-45C7-99C4-5B019D857827}" srcOrd="0" destOrd="0" presId="urn:microsoft.com/office/officeart/2005/8/layout/vList2"/>
    <dgm:cxn modelId="{FAD6A1C9-6CFC-49B9-A808-D7F9B47FFBA7}" type="presParOf" srcId="{B0E10E02-A2BF-44B7-B769-EE03970D039F}" destId="{94B68803-47FF-4C22-929A-7F6EBD6F8D8A}" srcOrd="0" destOrd="0" presId="urn:microsoft.com/office/officeart/2005/8/layout/vList2"/>
    <dgm:cxn modelId="{5EBE2FAB-448E-4186-9EA1-7F2409029398}" type="presParOf" srcId="{B0E10E02-A2BF-44B7-B769-EE03970D039F}" destId="{90AC8D3B-4574-4A24-83F6-F397145CBBDE}" srcOrd="1" destOrd="0" presId="urn:microsoft.com/office/officeart/2005/8/layout/vList2"/>
    <dgm:cxn modelId="{C1BC6ABD-A76B-4B85-91E4-D7EE20DB4365}" type="presParOf" srcId="{B0E10E02-A2BF-44B7-B769-EE03970D039F}" destId="{64662308-E1D1-45C7-99C4-5B019D857827}" srcOrd="2" destOrd="0" presId="urn:microsoft.com/office/officeart/2005/8/layout/vList2"/>
    <dgm:cxn modelId="{49208E86-05B7-4CF2-9125-27D802771596}" type="presParOf" srcId="{B0E10E02-A2BF-44B7-B769-EE03970D039F}" destId="{9BDA2F15-22AE-437F-9326-6AFDE0A0174C}" srcOrd="3" destOrd="0" presId="urn:microsoft.com/office/officeart/2005/8/layout/vList2"/>
    <dgm:cxn modelId="{1308B685-F80E-4F4D-8DCA-055E1CAC0FE4}" type="presParOf" srcId="{B0E10E02-A2BF-44B7-B769-EE03970D039F}" destId="{4C0BE445-4313-4274-A4B4-80374DDBE3B5}" srcOrd="4" destOrd="0" presId="urn:microsoft.com/office/officeart/2005/8/layout/vList2"/>
    <dgm:cxn modelId="{B2D6EBA1-890A-4C5B-A8AC-3D5C9FCDB82E}" type="presParOf" srcId="{B0E10E02-A2BF-44B7-B769-EE03970D039F}" destId="{01B5F2C4-C756-4F84-8C1A-4C7F0189123B}" srcOrd="5" destOrd="0" presId="urn:microsoft.com/office/officeart/2005/8/layout/vList2"/>
    <dgm:cxn modelId="{CDBD4F9D-BC6D-4913-A4D7-0CCF5DCFDB39}" type="presParOf" srcId="{B0E10E02-A2BF-44B7-B769-EE03970D039F}" destId="{B2E55EBA-1E57-4066-8192-106675E8422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E4CC0-3AB4-4900-88CA-456853C15573}"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n-US"/>
        </a:p>
      </dgm:t>
    </dgm:pt>
    <dgm:pt modelId="{247BCE84-FA0F-46DA-BAB4-0C11FD405AF7}">
      <dgm:prSet phldrT="[Text]" custT="1"/>
      <dgm:spPr>
        <a:ln>
          <a:solidFill>
            <a:schemeClr val="accent3"/>
          </a:solidFill>
        </a:ln>
      </dgm:spPr>
      <dgm:t>
        <a:bodyPr/>
        <a:lstStyle/>
        <a:p>
          <a:r>
            <a:rPr lang="en-US" sz="1400" b="1" dirty="0" smtClean="0">
              <a:solidFill>
                <a:schemeClr val="tx1"/>
              </a:solidFill>
            </a:rPr>
            <a:t>Strategy Implementation</a:t>
          </a:r>
          <a:endParaRPr lang="en-US" sz="1400" b="1" dirty="0">
            <a:solidFill>
              <a:schemeClr val="tx1"/>
            </a:solidFill>
          </a:endParaRPr>
        </a:p>
      </dgm:t>
    </dgm:pt>
    <dgm:pt modelId="{3A6270DC-797B-4150-8F92-AFFC8A7F6311}" type="parTrans" cxnId="{9EAA0443-2D5E-4E1F-823B-AE68C8BDDF8B}">
      <dgm:prSet/>
      <dgm:spPr/>
      <dgm:t>
        <a:bodyPr/>
        <a:lstStyle/>
        <a:p>
          <a:endParaRPr lang="en-US"/>
        </a:p>
      </dgm:t>
    </dgm:pt>
    <dgm:pt modelId="{45AF16D5-92F9-49B1-9628-611760D96850}" type="sibTrans" cxnId="{9EAA0443-2D5E-4E1F-823B-AE68C8BDDF8B}">
      <dgm:prSet/>
      <dgm:spPr/>
      <dgm:t>
        <a:bodyPr/>
        <a:lstStyle/>
        <a:p>
          <a:endParaRPr lang="en-US"/>
        </a:p>
      </dgm:t>
    </dgm:pt>
    <dgm:pt modelId="{38E56D9C-DDA6-4AF5-BB35-DAE41A6C6547}">
      <dgm:prSet phldrT="[Text]" custT="1"/>
      <dgm:spPr>
        <a:ln>
          <a:solidFill>
            <a:schemeClr val="accent3"/>
          </a:solidFill>
        </a:ln>
      </dgm:spPr>
      <dgm:t>
        <a:bodyPr/>
        <a:lstStyle/>
        <a:p>
          <a:r>
            <a:rPr lang="en-US" sz="1100" b="1" dirty="0" smtClean="0">
              <a:solidFill>
                <a:schemeClr val="tx1"/>
              </a:solidFill>
            </a:rPr>
            <a:t>Time</a:t>
          </a:r>
          <a:endParaRPr lang="en-US" sz="1100" b="1" dirty="0">
            <a:solidFill>
              <a:schemeClr val="tx1"/>
            </a:solidFill>
          </a:endParaRPr>
        </a:p>
      </dgm:t>
    </dgm:pt>
    <dgm:pt modelId="{A00C0BED-E9C5-415C-B6E3-B395EAB3855E}" type="parTrans" cxnId="{F78226F1-C740-4348-BB2A-EB1B9743ABD6}">
      <dgm:prSet/>
      <dgm:spPr/>
      <dgm:t>
        <a:bodyPr/>
        <a:lstStyle/>
        <a:p>
          <a:endParaRPr lang="en-US"/>
        </a:p>
      </dgm:t>
    </dgm:pt>
    <dgm:pt modelId="{010C1C41-D946-4AB8-8B52-F8010FC10D04}" type="sibTrans" cxnId="{F78226F1-C740-4348-BB2A-EB1B9743ABD6}">
      <dgm:prSet/>
      <dgm:spPr/>
      <dgm:t>
        <a:bodyPr/>
        <a:lstStyle/>
        <a:p>
          <a:endParaRPr lang="en-US"/>
        </a:p>
      </dgm:t>
    </dgm:pt>
    <dgm:pt modelId="{6F856EB0-E76F-44C4-834D-E20F1D8870C3}">
      <dgm:prSet custT="1"/>
      <dgm:spPr>
        <a:ln>
          <a:solidFill>
            <a:schemeClr val="accent3"/>
          </a:solidFill>
        </a:ln>
      </dgm:spPr>
      <dgm:t>
        <a:bodyPr/>
        <a:lstStyle/>
        <a:p>
          <a:r>
            <a:rPr lang="en-US" sz="1100" b="1" smtClean="0">
              <a:solidFill>
                <a:schemeClr val="tx1"/>
              </a:solidFill>
            </a:rPr>
            <a:t>Financial Support</a:t>
          </a:r>
          <a:endParaRPr lang="en-US" sz="1100" b="1" dirty="0" smtClean="0">
            <a:solidFill>
              <a:schemeClr val="tx1"/>
            </a:solidFill>
          </a:endParaRPr>
        </a:p>
      </dgm:t>
    </dgm:pt>
    <dgm:pt modelId="{9C0AAC0B-5998-48EB-A7B2-992B439601CD}" type="parTrans" cxnId="{3957EF14-2910-442E-9C83-3067A1506C0B}">
      <dgm:prSet/>
      <dgm:spPr/>
      <dgm:t>
        <a:bodyPr/>
        <a:lstStyle/>
        <a:p>
          <a:endParaRPr lang="en-US"/>
        </a:p>
      </dgm:t>
    </dgm:pt>
    <dgm:pt modelId="{32C32BA8-017E-446D-8DAC-FFA242A61056}" type="sibTrans" cxnId="{3957EF14-2910-442E-9C83-3067A1506C0B}">
      <dgm:prSet/>
      <dgm:spPr/>
      <dgm:t>
        <a:bodyPr/>
        <a:lstStyle/>
        <a:p>
          <a:endParaRPr lang="en-US"/>
        </a:p>
      </dgm:t>
    </dgm:pt>
    <dgm:pt modelId="{6FBE90F2-D646-4661-9101-B2D66F868C24}">
      <dgm:prSet custT="1"/>
      <dgm:spPr>
        <a:ln>
          <a:solidFill>
            <a:schemeClr val="accent3"/>
          </a:solidFill>
        </a:ln>
      </dgm:spPr>
      <dgm:t>
        <a:bodyPr/>
        <a:lstStyle/>
        <a:p>
          <a:r>
            <a:rPr lang="en-US" sz="1100" b="1" smtClean="0">
              <a:solidFill>
                <a:schemeClr val="tx1"/>
              </a:solidFill>
            </a:rPr>
            <a:t>Knowledge </a:t>
          </a:r>
          <a:endParaRPr lang="en-US" sz="1100" b="1" dirty="0" smtClean="0">
            <a:solidFill>
              <a:schemeClr val="tx1"/>
            </a:solidFill>
          </a:endParaRPr>
        </a:p>
      </dgm:t>
    </dgm:pt>
    <dgm:pt modelId="{EF7F27C9-B74A-4DD3-9748-DCC8C3F85983}" type="parTrans" cxnId="{D789BAD8-FD67-4106-9EF1-DDD2D5418A71}">
      <dgm:prSet/>
      <dgm:spPr/>
      <dgm:t>
        <a:bodyPr/>
        <a:lstStyle/>
        <a:p>
          <a:endParaRPr lang="en-US"/>
        </a:p>
      </dgm:t>
    </dgm:pt>
    <dgm:pt modelId="{646EDA00-A971-49DC-A566-603EA732406C}" type="sibTrans" cxnId="{D789BAD8-FD67-4106-9EF1-DDD2D5418A71}">
      <dgm:prSet/>
      <dgm:spPr/>
      <dgm:t>
        <a:bodyPr/>
        <a:lstStyle/>
        <a:p>
          <a:endParaRPr lang="en-US"/>
        </a:p>
      </dgm:t>
    </dgm:pt>
    <dgm:pt modelId="{C7DC3762-BA9C-4BCB-B408-BAB0F9AF3F4A}">
      <dgm:prSet custT="1"/>
      <dgm:spPr>
        <a:ln>
          <a:solidFill>
            <a:schemeClr val="accent3"/>
          </a:solidFill>
        </a:ln>
      </dgm:spPr>
      <dgm:t>
        <a:bodyPr/>
        <a:lstStyle/>
        <a:p>
          <a:r>
            <a:rPr lang="en-US" sz="1100" b="1" smtClean="0">
              <a:solidFill>
                <a:schemeClr val="tx1"/>
              </a:solidFill>
            </a:rPr>
            <a:t>Personal </a:t>
          </a:r>
          <a:endParaRPr lang="en-US" sz="1100" b="1" dirty="0" smtClean="0">
            <a:solidFill>
              <a:schemeClr val="tx1"/>
            </a:solidFill>
          </a:endParaRPr>
        </a:p>
      </dgm:t>
    </dgm:pt>
    <dgm:pt modelId="{2BA68D5E-8067-4765-B650-B2DDC37A6246}" type="parTrans" cxnId="{3A60747A-5692-4D74-9F69-DB25114B8751}">
      <dgm:prSet/>
      <dgm:spPr/>
      <dgm:t>
        <a:bodyPr/>
        <a:lstStyle/>
        <a:p>
          <a:endParaRPr lang="en-US"/>
        </a:p>
      </dgm:t>
    </dgm:pt>
    <dgm:pt modelId="{773923BC-B7D7-4668-A55E-01276E25FBAD}" type="sibTrans" cxnId="{3A60747A-5692-4D74-9F69-DB25114B8751}">
      <dgm:prSet/>
      <dgm:spPr/>
      <dgm:t>
        <a:bodyPr/>
        <a:lstStyle/>
        <a:p>
          <a:endParaRPr lang="en-US"/>
        </a:p>
      </dgm:t>
    </dgm:pt>
    <dgm:pt modelId="{1905A982-5E6D-48E4-AD0D-99D60CB01DE8}" type="pres">
      <dgm:prSet presAssocID="{C21E4CC0-3AB4-4900-88CA-456853C15573}" presName="cycle" presStyleCnt="0">
        <dgm:presLayoutVars>
          <dgm:chMax val="1"/>
          <dgm:dir/>
          <dgm:animLvl val="ctr"/>
          <dgm:resizeHandles val="exact"/>
        </dgm:presLayoutVars>
      </dgm:prSet>
      <dgm:spPr/>
      <dgm:t>
        <a:bodyPr/>
        <a:lstStyle/>
        <a:p>
          <a:endParaRPr lang="en-GB"/>
        </a:p>
      </dgm:t>
    </dgm:pt>
    <dgm:pt modelId="{AF8F3B05-C9B6-4761-811D-CDB0077774EC}" type="pres">
      <dgm:prSet presAssocID="{247BCE84-FA0F-46DA-BAB4-0C11FD405AF7}" presName="centerShape" presStyleLbl="node0" presStyleIdx="0" presStyleCnt="1" custScaleX="275269" custScaleY="72287"/>
      <dgm:spPr/>
      <dgm:t>
        <a:bodyPr/>
        <a:lstStyle/>
        <a:p>
          <a:endParaRPr lang="en-GB"/>
        </a:p>
      </dgm:t>
    </dgm:pt>
    <dgm:pt modelId="{9C0957DB-E7C2-4898-8DD4-3CB9CF7AC9F7}" type="pres">
      <dgm:prSet presAssocID="{A00C0BED-E9C5-415C-B6E3-B395EAB3855E}" presName="Name9" presStyleLbl="parChTrans1D2" presStyleIdx="0" presStyleCnt="4"/>
      <dgm:spPr/>
      <dgm:t>
        <a:bodyPr/>
        <a:lstStyle/>
        <a:p>
          <a:endParaRPr lang="en-GB"/>
        </a:p>
      </dgm:t>
    </dgm:pt>
    <dgm:pt modelId="{C865B5B7-0A72-44C4-8DF9-3E87025CC772}" type="pres">
      <dgm:prSet presAssocID="{A00C0BED-E9C5-415C-B6E3-B395EAB3855E}" presName="connTx" presStyleLbl="parChTrans1D2" presStyleIdx="0" presStyleCnt="4"/>
      <dgm:spPr/>
      <dgm:t>
        <a:bodyPr/>
        <a:lstStyle/>
        <a:p>
          <a:endParaRPr lang="en-GB"/>
        </a:p>
      </dgm:t>
    </dgm:pt>
    <dgm:pt modelId="{EC1C5166-1F81-4B10-8E6C-85D698E8AF0A}" type="pres">
      <dgm:prSet presAssocID="{38E56D9C-DDA6-4AF5-BB35-DAE41A6C6547}" presName="node" presStyleLbl="node1" presStyleIdx="0" presStyleCnt="4" custScaleX="121000" custScaleY="121000" custRadScaleRad="120329" custRadScaleInc="-100998">
        <dgm:presLayoutVars>
          <dgm:bulletEnabled val="1"/>
        </dgm:presLayoutVars>
      </dgm:prSet>
      <dgm:spPr/>
      <dgm:t>
        <a:bodyPr/>
        <a:lstStyle/>
        <a:p>
          <a:endParaRPr lang="en-GB"/>
        </a:p>
      </dgm:t>
    </dgm:pt>
    <dgm:pt modelId="{FBCA4861-0E2F-41CA-9964-B1B6A146DFBB}" type="pres">
      <dgm:prSet presAssocID="{9C0AAC0B-5998-48EB-A7B2-992B439601CD}" presName="Name9" presStyleLbl="parChTrans1D2" presStyleIdx="1" presStyleCnt="4"/>
      <dgm:spPr/>
      <dgm:t>
        <a:bodyPr/>
        <a:lstStyle/>
        <a:p>
          <a:endParaRPr lang="en-GB"/>
        </a:p>
      </dgm:t>
    </dgm:pt>
    <dgm:pt modelId="{5474A8D8-433A-4305-BD7B-B675692655CA}" type="pres">
      <dgm:prSet presAssocID="{9C0AAC0B-5998-48EB-A7B2-992B439601CD}" presName="connTx" presStyleLbl="parChTrans1D2" presStyleIdx="1" presStyleCnt="4"/>
      <dgm:spPr/>
      <dgm:t>
        <a:bodyPr/>
        <a:lstStyle/>
        <a:p>
          <a:endParaRPr lang="en-GB"/>
        </a:p>
      </dgm:t>
    </dgm:pt>
    <dgm:pt modelId="{54568F26-F41F-42EC-BE04-5C82B9579382}" type="pres">
      <dgm:prSet presAssocID="{6F856EB0-E76F-44C4-834D-E20F1D8870C3}" presName="node" presStyleLbl="node1" presStyleIdx="1" presStyleCnt="4" custScaleX="121000" custScaleY="121000" custRadScaleRad="121305" custRadScaleInc="-99386">
        <dgm:presLayoutVars>
          <dgm:bulletEnabled val="1"/>
        </dgm:presLayoutVars>
      </dgm:prSet>
      <dgm:spPr/>
      <dgm:t>
        <a:bodyPr/>
        <a:lstStyle/>
        <a:p>
          <a:endParaRPr lang="en-GB"/>
        </a:p>
      </dgm:t>
    </dgm:pt>
    <dgm:pt modelId="{99A44BF4-BB12-44CB-B5A7-05DE759C3FB0}" type="pres">
      <dgm:prSet presAssocID="{EF7F27C9-B74A-4DD3-9748-DCC8C3F85983}" presName="Name9" presStyleLbl="parChTrans1D2" presStyleIdx="2" presStyleCnt="4"/>
      <dgm:spPr/>
      <dgm:t>
        <a:bodyPr/>
        <a:lstStyle/>
        <a:p>
          <a:endParaRPr lang="en-GB"/>
        </a:p>
      </dgm:t>
    </dgm:pt>
    <dgm:pt modelId="{B6AFB07F-7452-4D85-AA8B-C4607609426A}" type="pres">
      <dgm:prSet presAssocID="{EF7F27C9-B74A-4DD3-9748-DCC8C3F85983}" presName="connTx" presStyleLbl="parChTrans1D2" presStyleIdx="2" presStyleCnt="4"/>
      <dgm:spPr/>
      <dgm:t>
        <a:bodyPr/>
        <a:lstStyle/>
        <a:p>
          <a:endParaRPr lang="en-GB"/>
        </a:p>
      </dgm:t>
    </dgm:pt>
    <dgm:pt modelId="{4138F5BD-4F02-4797-8078-EA6749F6605C}" type="pres">
      <dgm:prSet presAssocID="{6FBE90F2-D646-4661-9101-B2D66F868C24}" presName="node" presStyleLbl="node1" presStyleIdx="2" presStyleCnt="4" custScaleX="121000" custScaleY="121000" custRadScaleRad="116538" custRadScaleInc="-95700">
        <dgm:presLayoutVars>
          <dgm:bulletEnabled val="1"/>
        </dgm:presLayoutVars>
      </dgm:prSet>
      <dgm:spPr/>
      <dgm:t>
        <a:bodyPr/>
        <a:lstStyle/>
        <a:p>
          <a:endParaRPr lang="en-GB"/>
        </a:p>
      </dgm:t>
    </dgm:pt>
    <dgm:pt modelId="{B0753F3E-E9C4-423F-B491-C57F1980D3D9}" type="pres">
      <dgm:prSet presAssocID="{2BA68D5E-8067-4765-B650-B2DDC37A6246}" presName="Name9" presStyleLbl="parChTrans1D2" presStyleIdx="3" presStyleCnt="4"/>
      <dgm:spPr/>
      <dgm:t>
        <a:bodyPr/>
        <a:lstStyle/>
        <a:p>
          <a:endParaRPr lang="en-GB"/>
        </a:p>
      </dgm:t>
    </dgm:pt>
    <dgm:pt modelId="{BCF9898D-A3E9-4469-BB1F-798A1CE3EB3E}" type="pres">
      <dgm:prSet presAssocID="{2BA68D5E-8067-4765-B650-B2DDC37A6246}" presName="connTx" presStyleLbl="parChTrans1D2" presStyleIdx="3" presStyleCnt="4"/>
      <dgm:spPr/>
      <dgm:t>
        <a:bodyPr/>
        <a:lstStyle/>
        <a:p>
          <a:endParaRPr lang="en-GB"/>
        </a:p>
      </dgm:t>
    </dgm:pt>
    <dgm:pt modelId="{12045107-3F93-4A83-838D-63654AAFF4EC}" type="pres">
      <dgm:prSet presAssocID="{C7DC3762-BA9C-4BCB-B408-BAB0F9AF3F4A}" presName="node" presStyleLbl="node1" presStyleIdx="3" presStyleCnt="4" custScaleX="121000" custScaleY="121000" custRadScaleRad="122215" custRadScaleInc="-100983">
        <dgm:presLayoutVars>
          <dgm:bulletEnabled val="1"/>
        </dgm:presLayoutVars>
      </dgm:prSet>
      <dgm:spPr/>
      <dgm:t>
        <a:bodyPr/>
        <a:lstStyle/>
        <a:p>
          <a:endParaRPr lang="en-GB"/>
        </a:p>
      </dgm:t>
    </dgm:pt>
  </dgm:ptLst>
  <dgm:cxnLst>
    <dgm:cxn modelId="{B4018E57-F390-4F9A-9E01-47ABF2B03879}" type="presOf" srcId="{A00C0BED-E9C5-415C-B6E3-B395EAB3855E}" destId="{C865B5B7-0A72-44C4-8DF9-3E87025CC772}" srcOrd="1" destOrd="0" presId="urn:microsoft.com/office/officeart/2005/8/layout/radial1"/>
    <dgm:cxn modelId="{A905700D-5A90-47B5-98AB-E5D916159A1C}" type="presOf" srcId="{C21E4CC0-3AB4-4900-88CA-456853C15573}" destId="{1905A982-5E6D-48E4-AD0D-99D60CB01DE8}" srcOrd="0" destOrd="0" presId="urn:microsoft.com/office/officeart/2005/8/layout/radial1"/>
    <dgm:cxn modelId="{D789BAD8-FD67-4106-9EF1-DDD2D5418A71}" srcId="{247BCE84-FA0F-46DA-BAB4-0C11FD405AF7}" destId="{6FBE90F2-D646-4661-9101-B2D66F868C24}" srcOrd="2" destOrd="0" parTransId="{EF7F27C9-B74A-4DD3-9748-DCC8C3F85983}" sibTransId="{646EDA00-A971-49DC-A566-603EA732406C}"/>
    <dgm:cxn modelId="{54B15E1E-A35B-4906-873B-24EC126F684E}" type="presOf" srcId="{38E56D9C-DDA6-4AF5-BB35-DAE41A6C6547}" destId="{EC1C5166-1F81-4B10-8E6C-85D698E8AF0A}" srcOrd="0" destOrd="0" presId="urn:microsoft.com/office/officeart/2005/8/layout/radial1"/>
    <dgm:cxn modelId="{7412E198-08EC-43E2-85EF-FE39EEC7E9A1}" type="presOf" srcId="{EF7F27C9-B74A-4DD3-9748-DCC8C3F85983}" destId="{99A44BF4-BB12-44CB-B5A7-05DE759C3FB0}" srcOrd="0" destOrd="0" presId="urn:microsoft.com/office/officeart/2005/8/layout/radial1"/>
    <dgm:cxn modelId="{322BC1BF-B231-47C0-90DC-B68D84C7707E}" type="presOf" srcId="{A00C0BED-E9C5-415C-B6E3-B395EAB3855E}" destId="{9C0957DB-E7C2-4898-8DD4-3CB9CF7AC9F7}" srcOrd="0" destOrd="0" presId="urn:microsoft.com/office/officeart/2005/8/layout/radial1"/>
    <dgm:cxn modelId="{00026E06-EFA9-498D-9C69-A16707954504}" type="presOf" srcId="{2BA68D5E-8067-4765-B650-B2DDC37A6246}" destId="{B0753F3E-E9C4-423F-B491-C57F1980D3D9}" srcOrd="0" destOrd="0" presId="urn:microsoft.com/office/officeart/2005/8/layout/radial1"/>
    <dgm:cxn modelId="{2A19360C-AEDC-4C4F-83AB-A8152570BADA}" type="presOf" srcId="{C7DC3762-BA9C-4BCB-B408-BAB0F9AF3F4A}" destId="{12045107-3F93-4A83-838D-63654AAFF4EC}" srcOrd="0" destOrd="0" presId="urn:microsoft.com/office/officeart/2005/8/layout/radial1"/>
    <dgm:cxn modelId="{8D8BEBEE-69E1-48EE-A889-D554AC8D2C25}" type="presOf" srcId="{6FBE90F2-D646-4661-9101-B2D66F868C24}" destId="{4138F5BD-4F02-4797-8078-EA6749F6605C}" srcOrd="0" destOrd="0" presId="urn:microsoft.com/office/officeart/2005/8/layout/radial1"/>
    <dgm:cxn modelId="{00C9A40B-4371-440D-9569-28A65CF79BF5}" type="presOf" srcId="{6F856EB0-E76F-44C4-834D-E20F1D8870C3}" destId="{54568F26-F41F-42EC-BE04-5C82B9579382}" srcOrd="0" destOrd="0" presId="urn:microsoft.com/office/officeart/2005/8/layout/radial1"/>
    <dgm:cxn modelId="{ACCF46E5-8AF0-44FA-8760-27D6F625CD7E}" type="presOf" srcId="{2BA68D5E-8067-4765-B650-B2DDC37A6246}" destId="{BCF9898D-A3E9-4469-BB1F-798A1CE3EB3E}" srcOrd="1" destOrd="0" presId="urn:microsoft.com/office/officeart/2005/8/layout/radial1"/>
    <dgm:cxn modelId="{3A0BF112-BB70-436D-B4B4-4DDB7334C48D}" type="presOf" srcId="{EF7F27C9-B74A-4DD3-9748-DCC8C3F85983}" destId="{B6AFB07F-7452-4D85-AA8B-C4607609426A}" srcOrd="1" destOrd="0" presId="urn:microsoft.com/office/officeart/2005/8/layout/radial1"/>
    <dgm:cxn modelId="{1408E505-2003-4A60-81D2-2A2E6528A66E}" type="presOf" srcId="{9C0AAC0B-5998-48EB-A7B2-992B439601CD}" destId="{5474A8D8-433A-4305-BD7B-B675692655CA}" srcOrd="1" destOrd="0" presId="urn:microsoft.com/office/officeart/2005/8/layout/radial1"/>
    <dgm:cxn modelId="{3A60747A-5692-4D74-9F69-DB25114B8751}" srcId="{247BCE84-FA0F-46DA-BAB4-0C11FD405AF7}" destId="{C7DC3762-BA9C-4BCB-B408-BAB0F9AF3F4A}" srcOrd="3" destOrd="0" parTransId="{2BA68D5E-8067-4765-B650-B2DDC37A6246}" sibTransId="{773923BC-B7D7-4668-A55E-01276E25FBAD}"/>
    <dgm:cxn modelId="{9EAA0443-2D5E-4E1F-823B-AE68C8BDDF8B}" srcId="{C21E4CC0-3AB4-4900-88CA-456853C15573}" destId="{247BCE84-FA0F-46DA-BAB4-0C11FD405AF7}" srcOrd="0" destOrd="0" parTransId="{3A6270DC-797B-4150-8F92-AFFC8A7F6311}" sibTransId="{45AF16D5-92F9-49B1-9628-611760D96850}"/>
    <dgm:cxn modelId="{1F03C366-B88D-46E2-9807-1D25042F1D0A}" type="presOf" srcId="{9C0AAC0B-5998-48EB-A7B2-992B439601CD}" destId="{FBCA4861-0E2F-41CA-9964-B1B6A146DFBB}" srcOrd="0" destOrd="0" presId="urn:microsoft.com/office/officeart/2005/8/layout/radial1"/>
    <dgm:cxn modelId="{4B0C345A-6938-46FA-8AA7-BA13BE5322EE}" type="presOf" srcId="{247BCE84-FA0F-46DA-BAB4-0C11FD405AF7}" destId="{AF8F3B05-C9B6-4761-811D-CDB0077774EC}" srcOrd="0" destOrd="0" presId="urn:microsoft.com/office/officeart/2005/8/layout/radial1"/>
    <dgm:cxn modelId="{3957EF14-2910-442E-9C83-3067A1506C0B}" srcId="{247BCE84-FA0F-46DA-BAB4-0C11FD405AF7}" destId="{6F856EB0-E76F-44C4-834D-E20F1D8870C3}" srcOrd="1" destOrd="0" parTransId="{9C0AAC0B-5998-48EB-A7B2-992B439601CD}" sibTransId="{32C32BA8-017E-446D-8DAC-FFA242A61056}"/>
    <dgm:cxn modelId="{F78226F1-C740-4348-BB2A-EB1B9743ABD6}" srcId="{247BCE84-FA0F-46DA-BAB4-0C11FD405AF7}" destId="{38E56D9C-DDA6-4AF5-BB35-DAE41A6C6547}" srcOrd="0" destOrd="0" parTransId="{A00C0BED-E9C5-415C-B6E3-B395EAB3855E}" sibTransId="{010C1C41-D946-4AB8-8B52-F8010FC10D04}"/>
    <dgm:cxn modelId="{CD10B5C5-ED3C-430A-9E7D-E6A89C16ED28}" type="presParOf" srcId="{1905A982-5E6D-48E4-AD0D-99D60CB01DE8}" destId="{AF8F3B05-C9B6-4761-811D-CDB0077774EC}" srcOrd="0" destOrd="0" presId="urn:microsoft.com/office/officeart/2005/8/layout/radial1"/>
    <dgm:cxn modelId="{FF3BED00-B45A-4ADA-8A85-10318363A135}" type="presParOf" srcId="{1905A982-5E6D-48E4-AD0D-99D60CB01DE8}" destId="{9C0957DB-E7C2-4898-8DD4-3CB9CF7AC9F7}" srcOrd="1" destOrd="0" presId="urn:microsoft.com/office/officeart/2005/8/layout/radial1"/>
    <dgm:cxn modelId="{B341F522-9221-4A9E-BB2D-49F8A4577340}" type="presParOf" srcId="{9C0957DB-E7C2-4898-8DD4-3CB9CF7AC9F7}" destId="{C865B5B7-0A72-44C4-8DF9-3E87025CC772}" srcOrd="0" destOrd="0" presId="urn:microsoft.com/office/officeart/2005/8/layout/radial1"/>
    <dgm:cxn modelId="{3373DE6F-A55B-4DBE-9EF3-5D96CCDEE61D}" type="presParOf" srcId="{1905A982-5E6D-48E4-AD0D-99D60CB01DE8}" destId="{EC1C5166-1F81-4B10-8E6C-85D698E8AF0A}" srcOrd="2" destOrd="0" presId="urn:microsoft.com/office/officeart/2005/8/layout/radial1"/>
    <dgm:cxn modelId="{E63A6D7D-2290-4A03-A921-436B5A2085B7}" type="presParOf" srcId="{1905A982-5E6D-48E4-AD0D-99D60CB01DE8}" destId="{FBCA4861-0E2F-41CA-9964-B1B6A146DFBB}" srcOrd="3" destOrd="0" presId="urn:microsoft.com/office/officeart/2005/8/layout/radial1"/>
    <dgm:cxn modelId="{B5884FFE-5190-43EB-93E4-C54E514C5C0B}" type="presParOf" srcId="{FBCA4861-0E2F-41CA-9964-B1B6A146DFBB}" destId="{5474A8D8-433A-4305-BD7B-B675692655CA}" srcOrd="0" destOrd="0" presId="urn:microsoft.com/office/officeart/2005/8/layout/radial1"/>
    <dgm:cxn modelId="{E0B62B22-DFC7-4AE1-BC47-28EEA95DCC32}" type="presParOf" srcId="{1905A982-5E6D-48E4-AD0D-99D60CB01DE8}" destId="{54568F26-F41F-42EC-BE04-5C82B9579382}" srcOrd="4" destOrd="0" presId="urn:microsoft.com/office/officeart/2005/8/layout/radial1"/>
    <dgm:cxn modelId="{E05E5D5E-31EA-4F48-8E51-17133D450C22}" type="presParOf" srcId="{1905A982-5E6D-48E4-AD0D-99D60CB01DE8}" destId="{99A44BF4-BB12-44CB-B5A7-05DE759C3FB0}" srcOrd="5" destOrd="0" presId="urn:microsoft.com/office/officeart/2005/8/layout/radial1"/>
    <dgm:cxn modelId="{023C7D57-D1A5-4989-8AC6-2285BC3D2301}" type="presParOf" srcId="{99A44BF4-BB12-44CB-B5A7-05DE759C3FB0}" destId="{B6AFB07F-7452-4D85-AA8B-C4607609426A}" srcOrd="0" destOrd="0" presId="urn:microsoft.com/office/officeart/2005/8/layout/radial1"/>
    <dgm:cxn modelId="{15EE3D95-CC65-45D7-9BDE-8D045DC4C3DD}" type="presParOf" srcId="{1905A982-5E6D-48E4-AD0D-99D60CB01DE8}" destId="{4138F5BD-4F02-4797-8078-EA6749F6605C}" srcOrd="6" destOrd="0" presId="urn:microsoft.com/office/officeart/2005/8/layout/radial1"/>
    <dgm:cxn modelId="{D7BED873-9E7F-4C4E-BE05-79630DF0ECDA}" type="presParOf" srcId="{1905A982-5E6D-48E4-AD0D-99D60CB01DE8}" destId="{B0753F3E-E9C4-423F-B491-C57F1980D3D9}" srcOrd="7" destOrd="0" presId="urn:microsoft.com/office/officeart/2005/8/layout/radial1"/>
    <dgm:cxn modelId="{131FAB44-8F5B-4E2D-865E-748F08C9D653}" type="presParOf" srcId="{B0753F3E-E9C4-423F-B491-C57F1980D3D9}" destId="{BCF9898D-A3E9-4469-BB1F-798A1CE3EB3E}" srcOrd="0" destOrd="0" presId="urn:microsoft.com/office/officeart/2005/8/layout/radial1"/>
    <dgm:cxn modelId="{19ABEFCE-05ED-44FF-81F2-4AB5DB5949A6}" type="presParOf" srcId="{1905A982-5E6D-48E4-AD0D-99D60CB01DE8}" destId="{12045107-3F93-4A83-838D-63654AAFF4EC}" srcOrd="8"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F3B05-C9B6-4761-811D-CDB0077774EC}">
      <dsp:nvSpPr>
        <dsp:cNvPr id="0" name=""/>
        <dsp:cNvSpPr/>
      </dsp:nvSpPr>
      <dsp:spPr>
        <a:xfrm>
          <a:off x="1161128" y="1208705"/>
          <a:ext cx="2286255" cy="600381"/>
        </a:xfrm>
        <a:prstGeom prst="ellipse">
          <a:avLst/>
        </a:prstGeom>
        <a:solidFill>
          <a:schemeClr val="accent3">
            <a:hueOff val="0"/>
            <a:satOff val="0"/>
            <a:lumOff val="0"/>
            <a:alphaOff val="0"/>
          </a:schemeClr>
        </a:solidFill>
        <a:ln w="25400" cap="rnd"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Strategy Implementation</a:t>
          </a:r>
          <a:endParaRPr lang="en-US" sz="1400" b="1" kern="1200" dirty="0">
            <a:solidFill>
              <a:schemeClr val="tx1"/>
            </a:solidFill>
          </a:endParaRPr>
        </a:p>
      </dsp:txBody>
      <dsp:txXfrm>
        <a:off x="1495942" y="1296629"/>
        <a:ext cx="1616627" cy="424533"/>
      </dsp:txXfrm>
    </dsp:sp>
    <dsp:sp modelId="{9C0957DB-E7C2-4898-8DD4-3CB9CF7AC9F7}">
      <dsp:nvSpPr>
        <dsp:cNvPr id="0" name=""/>
        <dsp:cNvSpPr/>
      </dsp:nvSpPr>
      <dsp:spPr>
        <a:xfrm rot="13473054">
          <a:off x="1679609" y="1067443"/>
          <a:ext cx="385390" cy="32439"/>
        </a:xfrm>
        <a:custGeom>
          <a:avLst/>
          <a:gdLst/>
          <a:ahLst/>
          <a:cxnLst/>
          <a:rect l="0" t="0" r="0" b="0"/>
          <a:pathLst>
            <a:path>
              <a:moveTo>
                <a:pt x="0" y="16219"/>
              </a:moveTo>
              <a:lnTo>
                <a:pt x="385390" y="16219"/>
              </a:lnTo>
            </a:path>
          </a:pathLst>
        </a:custGeom>
        <a:noFill/>
        <a:ln w="2540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62669" y="1074028"/>
        <a:ext cx="19269" cy="19269"/>
      </dsp:txXfrm>
    </dsp:sp>
    <dsp:sp modelId="{EC1C5166-1F81-4B10-8E6C-85D698E8AF0A}">
      <dsp:nvSpPr>
        <dsp:cNvPr id="0" name=""/>
        <dsp:cNvSpPr/>
      </dsp:nvSpPr>
      <dsp:spPr>
        <a:xfrm>
          <a:off x="874415" y="93480"/>
          <a:ext cx="1004969" cy="1004969"/>
        </a:xfrm>
        <a:prstGeom prst="ellipse">
          <a:avLst/>
        </a:prstGeom>
        <a:solidFill>
          <a:schemeClr val="accent3">
            <a:hueOff val="0"/>
            <a:satOff val="0"/>
            <a:lumOff val="0"/>
            <a:alphaOff val="0"/>
          </a:schemeClr>
        </a:solidFill>
        <a:ln w="25400" cap="rnd"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Time</a:t>
          </a:r>
          <a:endParaRPr lang="en-US" sz="1100" b="1" kern="1200" dirty="0">
            <a:solidFill>
              <a:schemeClr val="tx1"/>
            </a:solidFill>
          </a:endParaRPr>
        </a:p>
      </dsp:txBody>
      <dsp:txXfrm>
        <a:off x="1021589" y="240654"/>
        <a:ext cx="710621" cy="710621"/>
      </dsp:txXfrm>
    </dsp:sp>
    <dsp:sp modelId="{FBCA4861-0E2F-41CA-9964-B1B6A146DFBB}">
      <dsp:nvSpPr>
        <dsp:cNvPr id="0" name=""/>
        <dsp:cNvSpPr/>
      </dsp:nvSpPr>
      <dsp:spPr>
        <a:xfrm rot="18916578">
          <a:off x="2539762" y="1062814"/>
          <a:ext cx="397042" cy="32439"/>
        </a:xfrm>
        <a:custGeom>
          <a:avLst/>
          <a:gdLst/>
          <a:ahLst/>
          <a:cxnLst/>
          <a:rect l="0" t="0" r="0" b="0"/>
          <a:pathLst>
            <a:path>
              <a:moveTo>
                <a:pt x="0" y="16219"/>
              </a:moveTo>
              <a:lnTo>
                <a:pt x="397042" y="16219"/>
              </a:lnTo>
            </a:path>
          </a:pathLst>
        </a:custGeom>
        <a:noFill/>
        <a:ln w="2540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28357" y="1069108"/>
        <a:ext cx="19852" cy="19852"/>
      </dsp:txXfrm>
    </dsp:sp>
    <dsp:sp modelId="{54568F26-F41F-42EC-BE04-5C82B9579382}">
      <dsp:nvSpPr>
        <dsp:cNvPr id="0" name=""/>
        <dsp:cNvSpPr/>
      </dsp:nvSpPr>
      <dsp:spPr>
        <a:xfrm>
          <a:off x="2733869" y="83260"/>
          <a:ext cx="1004969" cy="1004969"/>
        </a:xfrm>
        <a:prstGeom prst="ellipse">
          <a:avLst/>
        </a:prstGeom>
        <a:solidFill>
          <a:schemeClr val="accent3">
            <a:hueOff val="0"/>
            <a:satOff val="0"/>
            <a:lumOff val="0"/>
            <a:alphaOff val="0"/>
          </a:schemeClr>
        </a:solidFill>
        <a:ln w="25400" cap="rnd"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solidFill>
                <a:schemeClr val="tx1"/>
              </a:solidFill>
            </a:rPr>
            <a:t>Financial Support</a:t>
          </a:r>
          <a:endParaRPr lang="en-US" sz="1100" b="1" kern="1200" dirty="0" smtClean="0">
            <a:solidFill>
              <a:schemeClr val="tx1"/>
            </a:solidFill>
          </a:endParaRPr>
        </a:p>
      </dsp:txBody>
      <dsp:txXfrm>
        <a:off x="2881043" y="230434"/>
        <a:ext cx="710621" cy="710621"/>
      </dsp:txXfrm>
    </dsp:sp>
    <dsp:sp modelId="{99A44BF4-BB12-44CB-B5A7-05DE759C3FB0}">
      <dsp:nvSpPr>
        <dsp:cNvPr id="0" name=""/>
        <dsp:cNvSpPr/>
      </dsp:nvSpPr>
      <dsp:spPr>
        <a:xfrm rot="2816100">
          <a:off x="2519840" y="1915274"/>
          <a:ext cx="358785" cy="32439"/>
        </a:xfrm>
        <a:custGeom>
          <a:avLst/>
          <a:gdLst/>
          <a:ahLst/>
          <a:cxnLst/>
          <a:rect l="0" t="0" r="0" b="0"/>
          <a:pathLst>
            <a:path>
              <a:moveTo>
                <a:pt x="0" y="16219"/>
              </a:moveTo>
              <a:lnTo>
                <a:pt x="358785" y="16219"/>
              </a:lnTo>
            </a:path>
          </a:pathLst>
        </a:custGeom>
        <a:noFill/>
        <a:ln w="2540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90263" y="1922525"/>
        <a:ext cx="17939" cy="17939"/>
      </dsp:txXfrm>
    </dsp:sp>
    <dsp:sp modelId="{4138F5BD-4F02-4797-8078-EA6749F6605C}">
      <dsp:nvSpPr>
        <dsp:cNvPr id="0" name=""/>
        <dsp:cNvSpPr/>
      </dsp:nvSpPr>
      <dsp:spPr>
        <a:xfrm>
          <a:off x="2662353" y="1927176"/>
          <a:ext cx="1004969" cy="1004969"/>
        </a:xfrm>
        <a:prstGeom prst="ellipse">
          <a:avLst/>
        </a:prstGeom>
        <a:solidFill>
          <a:schemeClr val="accent3">
            <a:hueOff val="0"/>
            <a:satOff val="0"/>
            <a:lumOff val="0"/>
            <a:alphaOff val="0"/>
          </a:schemeClr>
        </a:solidFill>
        <a:ln w="25400" cap="rnd"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solidFill>
                <a:schemeClr val="tx1"/>
              </a:solidFill>
            </a:rPr>
            <a:t>Knowledge </a:t>
          </a:r>
          <a:endParaRPr lang="en-US" sz="1100" b="1" kern="1200" dirty="0" smtClean="0">
            <a:solidFill>
              <a:schemeClr val="tx1"/>
            </a:solidFill>
          </a:endParaRPr>
        </a:p>
      </dsp:txBody>
      <dsp:txXfrm>
        <a:off x="2809527" y="2074350"/>
        <a:ext cx="710621" cy="710621"/>
      </dsp:txXfrm>
    </dsp:sp>
    <dsp:sp modelId="{B0753F3E-E9C4-423F-B491-C57F1980D3D9}">
      <dsp:nvSpPr>
        <dsp:cNvPr id="0" name=""/>
        <dsp:cNvSpPr/>
      </dsp:nvSpPr>
      <dsp:spPr>
        <a:xfrm rot="8073459">
          <a:off x="1668093" y="1929861"/>
          <a:ext cx="411352" cy="32439"/>
        </a:xfrm>
        <a:custGeom>
          <a:avLst/>
          <a:gdLst/>
          <a:ahLst/>
          <a:cxnLst/>
          <a:rect l="0" t="0" r="0" b="0"/>
          <a:pathLst>
            <a:path>
              <a:moveTo>
                <a:pt x="0" y="16219"/>
              </a:moveTo>
              <a:lnTo>
                <a:pt x="411352" y="16219"/>
              </a:lnTo>
            </a:path>
          </a:pathLst>
        </a:custGeom>
        <a:noFill/>
        <a:ln w="2540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63485" y="1935797"/>
        <a:ext cx="20567" cy="20567"/>
      </dsp:txXfrm>
    </dsp:sp>
    <dsp:sp modelId="{12045107-3F93-4A83-838D-63654AAFF4EC}">
      <dsp:nvSpPr>
        <dsp:cNvPr id="0" name=""/>
        <dsp:cNvSpPr/>
      </dsp:nvSpPr>
      <dsp:spPr>
        <a:xfrm>
          <a:off x="874420" y="1948193"/>
          <a:ext cx="1004969" cy="1004969"/>
        </a:xfrm>
        <a:prstGeom prst="ellipse">
          <a:avLst/>
        </a:prstGeom>
        <a:solidFill>
          <a:schemeClr val="accent3">
            <a:hueOff val="0"/>
            <a:satOff val="0"/>
            <a:lumOff val="0"/>
            <a:alphaOff val="0"/>
          </a:schemeClr>
        </a:solidFill>
        <a:ln w="25400" cap="rnd"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solidFill>
                <a:schemeClr val="tx1"/>
              </a:solidFill>
            </a:rPr>
            <a:t>Personal </a:t>
          </a:r>
          <a:endParaRPr lang="en-US" sz="1100" b="1" kern="1200" dirty="0" smtClean="0">
            <a:solidFill>
              <a:schemeClr val="tx1"/>
            </a:solidFill>
          </a:endParaRPr>
        </a:p>
      </dsp:txBody>
      <dsp:txXfrm>
        <a:off x="1021594" y="2095367"/>
        <a:ext cx="710621" cy="7106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4853F-6AC4-4CBD-A471-414BE87BCDDC}" type="datetimeFigureOut">
              <a:rPr lang="en-GB" smtClean="0"/>
              <a:t>30/03/2015</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6C3B8-4F73-4408-8F2E-82893D1C657B}" type="slidenum">
              <a:rPr lang="en-GB" smtClean="0"/>
              <a:t>‹Nr.›</a:t>
            </a:fld>
            <a:endParaRPr lang="en-GB"/>
          </a:p>
        </p:txBody>
      </p:sp>
    </p:spTree>
    <p:extLst>
      <p:ext uri="{BB962C8B-B14F-4D97-AF65-F5344CB8AC3E}">
        <p14:creationId xmlns:p14="http://schemas.microsoft.com/office/powerpoint/2010/main" val="268581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1</a:t>
            </a:fld>
            <a:endParaRPr lang="en-GB"/>
          </a:p>
        </p:txBody>
      </p:sp>
    </p:spTree>
    <p:extLst>
      <p:ext uri="{BB962C8B-B14F-4D97-AF65-F5344CB8AC3E}">
        <p14:creationId xmlns:p14="http://schemas.microsoft.com/office/powerpoint/2010/main" val="20609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31</a:t>
            </a:fld>
            <a:endParaRPr lang="en-GB"/>
          </a:p>
        </p:txBody>
      </p:sp>
    </p:spTree>
    <p:extLst>
      <p:ext uri="{BB962C8B-B14F-4D97-AF65-F5344CB8AC3E}">
        <p14:creationId xmlns:p14="http://schemas.microsoft.com/office/powerpoint/2010/main" val="411074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32</a:t>
            </a:fld>
            <a:endParaRPr lang="en-GB"/>
          </a:p>
        </p:txBody>
      </p:sp>
    </p:spTree>
    <p:extLst>
      <p:ext uri="{BB962C8B-B14F-4D97-AF65-F5344CB8AC3E}">
        <p14:creationId xmlns:p14="http://schemas.microsoft.com/office/powerpoint/2010/main" val="411074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34</a:t>
            </a:fld>
            <a:endParaRPr lang="en-GB"/>
          </a:p>
        </p:txBody>
      </p:sp>
    </p:spTree>
    <p:extLst>
      <p:ext uri="{BB962C8B-B14F-4D97-AF65-F5344CB8AC3E}">
        <p14:creationId xmlns:p14="http://schemas.microsoft.com/office/powerpoint/2010/main" val="138204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36</a:t>
            </a:fld>
            <a:endParaRPr lang="en-GB"/>
          </a:p>
        </p:txBody>
      </p:sp>
    </p:spTree>
    <p:extLst>
      <p:ext uri="{BB962C8B-B14F-4D97-AF65-F5344CB8AC3E}">
        <p14:creationId xmlns:p14="http://schemas.microsoft.com/office/powerpoint/2010/main" val="336363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38</a:t>
            </a:fld>
            <a:endParaRPr lang="en-GB"/>
          </a:p>
        </p:txBody>
      </p:sp>
    </p:spTree>
    <p:extLst>
      <p:ext uri="{BB962C8B-B14F-4D97-AF65-F5344CB8AC3E}">
        <p14:creationId xmlns:p14="http://schemas.microsoft.com/office/powerpoint/2010/main" val="74045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40</a:t>
            </a:fld>
            <a:endParaRPr lang="en-GB"/>
          </a:p>
        </p:txBody>
      </p:sp>
    </p:spTree>
    <p:extLst>
      <p:ext uri="{BB962C8B-B14F-4D97-AF65-F5344CB8AC3E}">
        <p14:creationId xmlns:p14="http://schemas.microsoft.com/office/powerpoint/2010/main" val="261376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42</a:t>
            </a:fld>
            <a:endParaRPr lang="en-GB"/>
          </a:p>
        </p:txBody>
      </p:sp>
    </p:spTree>
    <p:extLst>
      <p:ext uri="{BB962C8B-B14F-4D97-AF65-F5344CB8AC3E}">
        <p14:creationId xmlns:p14="http://schemas.microsoft.com/office/powerpoint/2010/main" val="19160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http://www.climateactionreserve.org/blog/2012/08/31/environmental-cartoons-by-joel-pett/</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44</a:t>
            </a:fld>
            <a:endParaRPr lang="en-GB"/>
          </a:p>
        </p:txBody>
      </p:sp>
    </p:spTree>
    <p:extLst>
      <p:ext uri="{BB962C8B-B14F-4D97-AF65-F5344CB8AC3E}">
        <p14:creationId xmlns:p14="http://schemas.microsoft.com/office/powerpoint/2010/main" val="229991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411CCA0-1DBA-4F9D-A610-6CDCE2826094}"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2BED066A-2B80-4D6F-A018-A2E2490B7DF5}" type="datetime1">
              <a:rPr lang="de-DE" smtClean="0"/>
              <a:t>30.03.2015</a:t>
            </a:fld>
            <a:endParaRPr lang="de-DE"/>
          </a:p>
        </p:txBody>
      </p:sp>
      <p:sp>
        <p:nvSpPr>
          <p:cNvPr id="8" name="Fußzeilenplatzhalter 7"/>
          <p:cNvSpPr>
            <a:spLocks noGrp="1"/>
          </p:cNvSpPr>
          <p:nvPr>
            <p:ph type="ftr" sz="quarter" idx="11"/>
          </p:nvPr>
        </p:nvSpPr>
        <p:spPr/>
        <p:txBody>
          <a:bodyPr/>
          <a:lstStyle/>
          <a:p>
            <a:r>
              <a:rPr lang="en-US" smtClean="0"/>
              <a:t>18. Assessment and prioritization of existing strategies</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9A739FD-07C5-45C3-A39C-0D9477E54FA0}" type="datetime1">
              <a:rPr lang="de-DE" smtClean="0"/>
              <a:t>30.03.2015</a:t>
            </a:fld>
            <a:endParaRPr lang="de-DE"/>
          </a:p>
        </p:txBody>
      </p:sp>
      <p:sp>
        <p:nvSpPr>
          <p:cNvPr id="4" name="Fußzeilenplatzhalter 3"/>
          <p:cNvSpPr>
            <a:spLocks noGrp="1"/>
          </p:cNvSpPr>
          <p:nvPr>
            <p:ph type="ftr" sz="quarter" idx="11"/>
          </p:nvPr>
        </p:nvSpPr>
        <p:spPr/>
        <p:txBody>
          <a:bodyPr/>
          <a:lstStyle/>
          <a:p>
            <a:r>
              <a:rPr lang="en-US" smtClean="0"/>
              <a:t>18. Assessment and prioritization of existing strategies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2EA0BE5-5FBA-4843-B60A-F8552A1E5FAC}" type="datetime1">
              <a:rPr lang="de-DE" smtClean="0"/>
              <a:t>30.03.2015</a:t>
            </a:fld>
            <a:endParaRPr lang="de-DE"/>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B725DA86-A3AE-480D-9F50-22C0E00C2DF8}" type="datetime1">
              <a:rPr lang="de-DE" smtClean="0"/>
              <a:t>30.03.2015</a:t>
            </a:fld>
            <a:endParaRPr lang="de-DE"/>
          </a:p>
        </p:txBody>
      </p:sp>
      <p:sp>
        <p:nvSpPr>
          <p:cNvPr id="6" name="Fußzeilenplatzhalter 5"/>
          <p:cNvSpPr>
            <a:spLocks noGrp="1"/>
          </p:cNvSpPr>
          <p:nvPr>
            <p:ph type="ftr" sz="quarter" idx="11"/>
          </p:nvPr>
        </p:nvSpPr>
        <p:spPr/>
        <p:txBody>
          <a:bodyPr/>
          <a:lstStyle/>
          <a:p>
            <a:r>
              <a:rPr lang="en-US" smtClean="0"/>
              <a:t>18. Assessment and prioritization of existing strategies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147DC36-A7CF-4C0C-9D90-9EFF41875954}" type="datetime1">
              <a:rPr lang="de-DE" smtClean="0"/>
              <a:t>30.03.2015</a:t>
            </a:fld>
            <a:endParaRPr lang="de-DE"/>
          </a:p>
        </p:txBody>
      </p:sp>
      <p:sp>
        <p:nvSpPr>
          <p:cNvPr id="6" name="Fußzeilenplatzhalter 5"/>
          <p:cNvSpPr>
            <a:spLocks noGrp="1"/>
          </p:cNvSpPr>
          <p:nvPr>
            <p:ph type="ftr" sz="quarter" idx="11"/>
          </p:nvPr>
        </p:nvSpPr>
        <p:spPr/>
        <p:txBody>
          <a:bodyPr/>
          <a:lstStyle/>
          <a:p>
            <a:r>
              <a:rPr lang="en-US" smtClean="0"/>
              <a:t>18. Assessment and prioritization of existing strategies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0A683FF-570E-47B2-94E2-64EE02C5EAA2}"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B51EB70-2A6F-46B3-8940-15FAEFAFED80}"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3046EE38-4E9A-45E1-BCB5-2AB4CB6E54BF}"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4D172C-1DCA-4D7F-B069-F442EF641018}"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extfeld 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grpSp>
        <p:nvGrpSpPr>
          <p:cNvPr id="8" name="Gruppieren 7"/>
          <p:cNvGrpSpPr/>
          <p:nvPr userDrawn="1"/>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userDrawn="1"/>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2A3290-0ED9-471A-B06B-888B20A41CDD}"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1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userDrawn="1"/>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27" name="Gruppieren 26"/>
          <p:cNvGrpSpPr/>
          <p:nvPr userDrawn="1"/>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00581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550BCF5-3351-4963-99B6-1A8B28BAFB8A}"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spTree>
    <p:extLst>
      <p:ext uri="{BB962C8B-B14F-4D97-AF65-F5344CB8AC3E}">
        <p14:creationId xmlns:p14="http://schemas.microsoft.com/office/powerpoint/2010/main" val="39100581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1B73C5B-9B2C-4703-A3DB-E4938FD8A25F}"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userDrawn="1"/>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9100581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7AE3C0D-0452-4896-B7CE-92C4ADEEEC4A}"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30541F43-7518-435E-B34E-54652F910D2C}" type="datetime1">
              <a:rPr lang="de-DE" smtClean="0"/>
              <a:t>30.03.2015</a:t>
            </a:fld>
            <a:endParaRPr lang="de-DE"/>
          </a:p>
        </p:txBody>
      </p:sp>
      <p:sp>
        <p:nvSpPr>
          <p:cNvPr id="5" name="Fußzeilenplatzhalter 4"/>
          <p:cNvSpPr>
            <a:spLocks noGrp="1"/>
          </p:cNvSpPr>
          <p:nvPr>
            <p:ph type="ftr" sz="quarter" idx="11"/>
          </p:nvPr>
        </p:nvSpPr>
        <p:spPr/>
        <p:txBody>
          <a:bodyPr/>
          <a:lstStyle/>
          <a:p>
            <a:r>
              <a:rPr lang="en-US" smtClean="0"/>
              <a:t>18. Assessment and prioritization of existing strategies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83064A9E-86B9-4DE4-841F-A143461E265A}" type="datetime1">
              <a:rPr lang="de-DE" smtClean="0"/>
              <a:t>30.03.2015</a:t>
            </a:fld>
            <a:endParaRPr lang="de-DE"/>
          </a:p>
        </p:txBody>
      </p:sp>
      <p:sp>
        <p:nvSpPr>
          <p:cNvPr id="6" name="Fußzeilenplatzhalter 5"/>
          <p:cNvSpPr>
            <a:spLocks noGrp="1"/>
          </p:cNvSpPr>
          <p:nvPr>
            <p:ph type="ftr" sz="quarter" idx="11"/>
          </p:nvPr>
        </p:nvSpPr>
        <p:spPr/>
        <p:txBody>
          <a:bodyPr/>
          <a:lstStyle/>
          <a:p>
            <a:r>
              <a:rPr lang="en-US" smtClean="0"/>
              <a:t>18. Assessment and prioritization of existing strategies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rotWithShape="1">
          <a:blip r:embed="rId18"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userDrawn="1"/>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5"/>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6C6AE60A-B69C-4790-82F7-3882EDF23186}" type="slidenum">
              <a:rPr lang="de-DE" smtClean="0"/>
              <a:pPr/>
              <a:t>‹Nr.›</a:t>
            </a:fld>
            <a:endParaRPr lang="de-DE" dirty="0"/>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fld id="{97DB555C-B835-4AC5-B403-DF5CDF1EDD08}" type="datetime1">
              <a:rPr lang="de-DE" smtClean="0"/>
              <a:t>30.03.2015</a:t>
            </a:fld>
            <a:endParaRPr lang="de-DE"/>
          </a:p>
        </p:txBody>
      </p:sp>
      <p:sp>
        <p:nvSpPr>
          <p:cNvPr id="5" name="Fußzeilenplatzhalter 4"/>
          <p:cNvSpPr>
            <a:spLocks noGrp="1"/>
          </p:cNvSpPr>
          <p:nvPr>
            <p:ph type="ftr" sz="quarter" idx="3"/>
          </p:nvPr>
        </p:nvSpPr>
        <p:spPr>
          <a:xfrm>
            <a:off x="3779912" y="6515100"/>
            <a:ext cx="5364087" cy="342900"/>
          </a:xfrm>
          <a:prstGeom prst="rect">
            <a:avLst/>
          </a:prstGeom>
        </p:spPr>
        <p:txBody>
          <a:bodyPr vert="horz" lIns="91440" tIns="45720" rIns="91440" bIns="45720" rtlCol="0" anchor="ctr"/>
          <a:lstStyle>
            <a:lvl1pPr algn="r">
              <a:defRPr sz="1200">
                <a:solidFill>
                  <a:schemeClr val="tx1"/>
                </a:solidFill>
              </a:defRPr>
            </a:lvl1pPr>
          </a:lstStyle>
          <a:p>
            <a:r>
              <a:rPr lang="en-US" smtClean="0"/>
              <a:t>18. Assessment and prioritization of existing strategies</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Fotos_MARISCO Workshops + EDA\Colombia\Double workshops GOPA_Sept_Okt14\2nd workshop Bogota\DSC07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716" y="2262081"/>
            <a:ext cx="4235524" cy="2823683"/>
          </a:xfrm>
          <a:prstGeom prst="rect">
            <a:avLst/>
          </a:prstGeom>
          <a:noFill/>
          <a:extLst>
            <a:ext uri="{909E8E84-426E-40DD-AFC4-6F175D3DCCD1}">
              <a14:hiddenFill xmlns:a14="http://schemas.microsoft.com/office/drawing/2010/main">
                <a:solidFill>
                  <a:srgbClr val="FFFFFF"/>
                </a:solidFill>
              </a14:hiddenFill>
            </a:ext>
          </a:extLst>
        </p:spPr>
      </p:pic>
      <p:sp>
        <p:nvSpPr>
          <p:cNvPr id="19" name="Titel 18"/>
          <p:cNvSpPr>
            <a:spLocks noGrp="1"/>
          </p:cNvSpPr>
          <p:nvPr>
            <p:ph type="ctrTitle"/>
          </p:nvPr>
        </p:nvSpPr>
        <p:spPr>
          <a:xfrm>
            <a:off x="0" y="1268760"/>
            <a:ext cx="9144000" cy="936104"/>
          </a:xfrm>
        </p:spPr>
        <p:txBody>
          <a:bodyPr>
            <a:normAutofit fontScale="90000"/>
          </a:bodyPr>
          <a:lstStyle/>
          <a:p>
            <a:r>
              <a:rPr lang="en-US" dirty="0" smtClean="0"/>
              <a:t>Assessment </a:t>
            </a:r>
            <a:r>
              <a:rPr lang="en-US" dirty="0"/>
              <a:t>and </a:t>
            </a:r>
            <a:r>
              <a:rPr lang="en-US" dirty="0" smtClean="0"/>
              <a:t>prioritization of existing strategies</a:t>
            </a:r>
            <a:endParaRPr lang="en-GB" sz="4000" dirty="0"/>
          </a:p>
        </p:txBody>
      </p:sp>
      <p:sp>
        <p:nvSpPr>
          <p:cNvPr id="20" name="Untertitel 19"/>
          <p:cNvSpPr>
            <a:spLocks noGrp="1"/>
          </p:cNvSpPr>
          <p:nvPr>
            <p:ph type="subTitle" idx="1"/>
          </p:nvPr>
        </p:nvSpPr>
        <p:spPr>
          <a:xfrm>
            <a:off x="-36512" y="5085184"/>
            <a:ext cx="9144000" cy="1392560"/>
          </a:xfrm>
        </p:spPr>
        <p:txBody>
          <a:bodyPr/>
          <a:lstStyle/>
          <a:p>
            <a:r>
              <a:rPr lang="en-GB" dirty="0" smtClean="0">
                <a:solidFill>
                  <a:schemeClr val="tx1"/>
                </a:solidFill>
              </a:rPr>
              <a:t>Phase III</a:t>
            </a:r>
          </a:p>
          <a:p>
            <a:r>
              <a:rPr lang="en-US" dirty="0" smtClean="0">
                <a:solidFill>
                  <a:schemeClr val="tx1"/>
                </a:solidFill>
              </a:rPr>
              <a:t>Comprehensive evaluation, prioritization and strategy formulation </a:t>
            </a:r>
          </a:p>
          <a:p>
            <a:r>
              <a:rPr lang="en-US" dirty="0" smtClean="0">
                <a:solidFill>
                  <a:schemeClr val="tx1"/>
                </a:solidFill>
              </a:rPr>
              <a:t>Step 18</a:t>
            </a:r>
            <a:endParaRPr lang="en-GB" dirty="0" smtClean="0">
              <a:solidFill>
                <a:schemeClr val="tx1"/>
              </a:solidFill>
            </a:endParaRPr>
          </a:p>
          <a:p>
            <a:endParaRPr lang="en-GB" dirty="0">
              <a:solidFill>
                <a:schemeClr val="tx1"/>
              </a:solidFill>
            </a:endParaRPr>
          </a:p>
        </p:txBody>
      </p:sp>
      <p:sp>
        <p:nvSpPr>
          <p:cNvPr id="6" name="Textfeld 5"/>
          <p:cNvSpPr txBox="1"/>
          <p:nvPr/>
        </p:nvSpPr>
        <p:spPr>
          <a:xfrm>
            <a:off x="2496716" y="5085764"/>
            <a:ext cx="1080120"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Tree>
    <p:extLst>
      <p:ext uri="{BB962C8B-B14F-4D97-AF65-F5344CB8AC3E}">
        <p14:creationId xmlns:p14="http://schemas.microsoft.com/office/powerpoint/2010/main" val="530626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How are existing strategies assessed and prioritised?</a:t>
            </a:r>
          </a:p>
        </p:txBody>
      </p:sp>
      <p:sp>
        <p:nvSpPr>
          <p:cNvPr id="3" name="Inhaltsplatzhalter 2"/>
          <p:cNvSpPr>
            <a:spLocks noGrp="1"/>
          </p:cNvSpPr>
          <p:nvPr>
            <p:ph idx="1"/>
          </p:nvPr>
        </p:nvSpPr>
        <p:spPr/>
        <p:txBody>
          <a:bodyPr anchor="ctr"/>
          <a:lstStyle/>
          <a:p>
            <a:pPr marL="514350" indent="-514350" algn="just">
              <a:buFont typeface="+mj-lt"/>
              <a:buAutoNum type="romanUcPeriod" startAt="2"/>
            </a:pPr>
            <a:r>
              <a:rPr lang="en-US" dirty="0" smtClean="0"/>
              <a:t>Impact</a:t>
            </a:r>
          </a:p>
          <a:p>
            <a:pPr marL="0" indent="0" algn="just">
              <a:buNone/>
            </a:pPr>
            <a:endParaRPr lang="en-US" dirty="0"/>
          </a:p>
          <a:p>
            <a:pPr marL="857250" lvl="1" indent="-457200" algn="just">
              <a:buFont typeface="+mj-lt"/>
              <a:buAutoNum type="alphaLcParenR"/>
            </a:pPr>
            <a:r>
              <a:rPr lang="en-US" dirty="0"/>
              <a:t>Causation of social, political e institutional conflicts</a:t>
            </a:r>
          </a:p>
          <a:p>
            <a:pPr marL="857250" lvl="1" indent="-457200" algn="just">
              <a:buFont typeface="+mj-lt"/>
              <a:buAutoNum type="alphaLcParenR"/>
            </a:pPr>
            <a:r>
              <a:rPr lang="en-US" dirty="0" smtClean="0"/>
              <a:t>Causation </a:t>
            </a:r>
            <a:r>
              <a:rPr lang="en-US" dirty="0"/>
              <a:t>of </a:t>
            </a:r>
            <a:r>
              <a:rPr lang="en-US" dirty="0" smtClean="0"/>
              <a:t>new </a:t>
            </a:r>
            <a:r>
              <a:rPr lang="en-US" dirty="0"/>
              <a:t>r</a:t>
            </a:r>
            <a:r>
              <a:rPr lang="en-US" dirty="0" smtClean="0"/>
              <a:t>isks </a:t>
            </a:r>
            <a:r>
              <a:rPr lang="en-US" dirty="0"/>
              <a:t>that </a:t>
            </a:r>
            <a:r>
              <a:rPr lang="en-US" dirty="0" smtClean="0"/>
              <a:t>increase </a:t>
            </a:r>
            <a:r>
              <a:rPr lang="en-US" dirty="0"/>
              <a:t>the </a:t>
            </a:r>
            <a:r>
              <a:rPr lang="en-US" dirty="0" smtClean="0"/>
              <a:t>vulnerability </a:t>
            </a:r>
            <a:r>
              <a:rPr lang="en-US" dirty="0"/>
              <a:t>of c</a:t>
            </a:r>
            <a:r>
              <a:rPr lang="en-US" dirty="0" smtClean="0"/>
              <a:t>onservation objects</a:t>
            </a:r>
            <a:endParaRPr lang="en-US" dirty="0"/>
          </a:p>
          <a:p>
            <a:pPr marL="857250" lvl="1" indent="-457200" algn="just">
              <a:buFont typeface="+mj-lt"/>
              <a:buAutoNum type="alphaLcParenR"/>
            </a:pPr>
            <a:r>
              <a:rPr lang="en-US" dirty="0"/>
              <a:t>Synergies with other strategies</a:t>
            </a:r>
          </a:p>
          <a:p>
            <a:pPr marL="857250" lvl="1" indent="-457200" algn="just">
              <a:buFont typeface="+mj-lt"/>
              <a:buAutoNum type="alphaLcParenR"/>
            </a:pPr>
            <a:r>
              <a:rPr lang="en-US" dirty="0"/>
              <a:t>Conflicts with other </a:t>
            </a:r>
            <a:r>
              <a:rPr lang="en-US" dirty="0" smtClean="0"/>
              <a:t>strategies</a:t>
            </a:r>
            <a:endParaRPr lang="en-US" dirty="0"/>
          </a:p>
          <a:p>
            <a:pPr marL="857250" lvl="1" indent="-457200" algn="just">
              <a:buFont typeface="+mj-lt"/>
              <a:buAutoNum type="alphaLcParenR"/>
            </a:pPr>
            <a:r>
              <a:rPr lang="en-US" dirty="0"/>
              <a:t>Threat a</a:t>
            </a:r>
            <a:r>
              <a:rPr lang="en-US" dirty="0" smtClean="0"/>
              <a:t>batement </a:t>
            </a:r>
            <a:r>
              <a:rPr lang="en-US" dirty="0"/>
              <a:t>e</a:t>
            </a:r>
            <a:r>
              <a:rPr lang="en-US" dirty="0" smtClean="0"/>
              <a:t>ffectiveness</a:t>
            </a:r>
          </a:p>
          <a:p>
            <a:pPr marL="857250" lvl="1" indent="-457200" algn="just">
              <a:buFont typeface="+mj-lt"/>
              <a:buAutoNum type="alphaLcParenR"/>
            </a:pPr>
            <a:r>
              <a:rPr lang="en-US" dirty="0" smtClean="0"/>
              <a:t>Direct increases in biodiversity functionality</a:t>
            </a:r>
            <a:endParaRPr lang="en-US" dirty="0"/>
          </a:p>
          <a:p>
            <a:pPr marL="857250" lvl="1" indent="-457200" algn="just">
              <a:buFont typeface="+mj-lt"/>
              <a:buAutoNum type="alphaLcParenR"/>
            </a:pPr>
            <a:r>
              <a:rPr lang="en-US" dirty="0"/>
              <a:t>Level of </a:t>
            </a:r>
            <a:r>
              <a:rPr lang="en-US" dirty="0" smtClean="0"/>
              <a:t>potential </a:t>
            </a:r>
            <a:r>
              <a:rPr lang="en-US" dirty="0"/>
              <a:t>r</a:t>
            </a:r>
            <a:r>
              <a:rPr lang="en-US" dirty="0" smtClean="0"/>
              <a:t>egret </a:t>
            </a:r>
            <a:endParaRPr lang="en-US" dirty="0"/>
          </a:p>
          <a:p>
            <a:pPr marL="0" indent="0" algn="just">
              <a:buNone/>
            </a:pPr>
            <a:endParaRPr lang="en-GB"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a:p>
        </p:txBody>
      </p:sp>
      <p:sp>
        <p:nvSpPr>
          <p:cNvPr id="20" name="Foliennummernplatzhalter 19"/>
          <p:cNvSpPr>
            <a:spLocks noGrp="1"/>
          </p:cNvSpPr>
          <p:nvPr>
            <p:ph type="sldNum" sz="quarter" idx="12"/>
          </p:nvPr>
        </p:nvSpPr>
        <p:spPr/>
        <p:txBody>
          <a:bodyPr/>
          <a:lstStyle/>
          <a:p>
            <a:fld id="{6C6AE60A-B69C-4790-82F7-3882EDF23186}" type="slidenum">
              <a:rPr lang="de-DE" smtClean="0"/>
              <a:t>10</a:t>
            </a:fld>
            <a:endParaRPr lang="de-DE"/>
          </a:p>
        </p:txBody>
      </p:sp>
    </p:spTree>
    <p:extLst>
      <p:ext uri="{BB962C8B-B14F-4D97-AF65-F5344CB8AC3E}">
        <p14:creationId xmlns:p14="http://schemas.microsoft.com/office/powerpoint/2010/main" val="3214500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How are existing strategies assessed and prioritised?</a:t>
            </a:r>
          </a:p>
        </p:txBody>
      </p:sp>
      <p:sp>
        <p:nvSpPr>
          <p:cNvPr id="3" name="Inhaltsplatzhalter 2"/>
          <p:cNvSpPr>
            <a:spLocks noGrp="1"/>
          </p:cNvSpPr>
          <p:nvPr>
            <p:ph idx="1"/>
          </p:nvPr>
        </p:nvSpPr>
        <p:spPr/>
        <p:txBody>
          <a:bodyPr anchor="ctr">
            <a:normAutofit/>
          </a:bodyPr>
          <a:lstStyle/>
          <a:p>
            <a:pPr marL="0" indent="0" algn="ctr">
              <a:buNone/>
            </a:pPr>
            <a:r>
              <a:rPr lang="en-GB" sz="4000" b="1" dirty="0" smtClean="0"/>
              <a:t>1) The process of assessing and prioritising existing strategies</a:t>
            </a:r>
            <a:endParaRPr lang="en-GB" sz="4000" b="1" dirty="0"/>
          </a:p>
        </p:txBody>
      </p:sp>
      <p:sp>
        <p:nvSpPr>
          <p:cNvPr id="4" name="Fußzeilenplatzhalter 3"/>
          <p:cNvSpPr>
            <a:spLocks noGrp="1"/>
          </p:cNvSpPr>
          <p:nvPr>
            <p:ph type="ftr" sz="quarter" idx="11"/>
          </p:nvPr>
        </p:nvSpPr>
        <p:spPr/>
        <p:txBody>
          <a:bodyPr/>
          <a:lstStyle/>
          <a:p>
            <a:r>
              <a:rPr lang="en-US" smtClean="0"/>
              <a:t>18. Assessment and prioritization of existing strategies</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11</a:t>
            </a:fld>
            <a:endParaRPr lang="de-DE"/>
          </a:p>
        </p:txBody>
      </p:sp>
    </p:spTree>
    <p:extLst>
      <p:ext uri="{BB962C8B-B14F-4D97-AF65-F5344CB8AC3E}">
        <p14:creationId xmlns:p14="http://schemas.microsoft.com/office/powerpoint/2010/main" val="274727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3" y="1600200"/>
            <a:ext cx="6624736" cy="4525963"/>
          </a:xfrm>
        </p:spPr>
        <p:txBody>
          <a:bodyPr>
            <a:normAutofit/>
          </a:bodyPr>
          <a:lstStyle/>
          <a:p>
            <a:pPr marL="0" indent="0" algn="just" fontAlgn="base">
              <a:buNone/>
            </a:pPr>
            <a:r>
              <a:rPr lang="en-US" dirty="0" smtClean="0"/>
              <a:t>1.</a:t>
            </a:r>
          </a:p>
          <a:p>
            <a:pPr algn="just" fontAlgn="base"/>
            <a:r>
              <a:rPr lang="en-US" dirty="0" smtClean="0"/>
              <a:t>Line </a:t>
            </a:r>
            <a:r>
              <a:rPr lang="en-US" dirty="0"/>
              <a:t>the wall approximately </a:t>
            </a:r>
            <a:r>
              <a:rPr lang="en-US" dirty="0" smtClean="0"/>
              <a:t>3m high x 3 m wide </a:t>
            </a:r>
            <a:r>
              <a:rPr lang="en-US" dirty="0"/>
              <a:t>with brown packing </a:t>
            </a:r>
            <a:r>
              <a:rPr lang="en-US" dirty="0" smtClean="0"/>
              <a:t>paper</a:t>
            </a:r>
            <a:r>
              <a:rPr lang="en-US" dirty="0"/>
              <a:t> </a:t>
            </a:r>
            <a:r>
              <a:rPr lang="en-US" dirty="0" smtClean="0"/>
              <a:t>taped around the </a:t>
            </a:r>
            <a:r>
              <a:rPr lang="en-US" dirty="0" smtClean="0"/>
              <a:t>edges</a:t>
            </a:r>
            <a:endParaRPr lang="en-US" dirty="0" smtClean="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12</a:t>
            </a:fld>
            <a:endParaRPr lang="de-DE"/>
          </a:p>
        </p:txBody>
      </p:sp>
      <p:pic>
        <p:nvPicPr>
          <p:cNvPr id="1026" name="Picture 2" descr="G:\Fotos_MARISCO Workshops + EDA\Namibia ('15)\WS Tag 1\IMG_8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852936"/>
            <a:ext cx="496855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236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1"/>
            <a:ext cx="7776864" cy="2116832"/>
          </a:xfrm>
        </p:spPr>
        <p:txBody>
          <a:bodyPr>
            <a:normAutofit/>
          </a:bodyPr>
          <a:lstStyle/>
          <a:p>
            <a:pPr marL="0" indent="0" algn="just" fontAlgn="base">
              <a:buNone/>
            </a:pPr>
            <a:r>
              <a:rPr lang="en-US" dirty="0" smtClean="0"/>
              <a:t>2.</a:t>
            </a:r>
          </a:p>
          <a:p>
            <a:pPr algn="just" fontAlgn="base"/>
            <a:r>
              <a:rPr lang="en-US" dirty="0" smtClean="0"/>
              <a:t>Along </a:t>
            </a:r>
            <a:r>
              <a:rPr lang="en-US" dirty="0"/>
              <a:t>the top, </a:t>
            </a:r>
            <a:r>
              <a:rPr lang="en-US" dirty="0" smtClean="0"/>
              <a:t>hang cards with the ranking </a:t>
            </a:r>
            <a:r>
              <a:rPr lang="en-US" dirty="0"/>
              <a:t>categories evenly spaced and </a:t>
            </a:r>
            <a:r>
              <a:rPr lang="en-US" dirty="0" smtClean="0"/>
              <a:t>sideways</a:t>
            </a:r>
          </a:p>
          <a:p>
            <a:pPr algn="just" fontAlgn="base"/>
            <a:r>
              <a:rPr lang="en-US" dirty="0" smtClean="0"/>
              <a:t>Leave space after 3</a:t>
            </a:r>
            <a:r>
              <a:rPr lang="en-US" baseline="30000" dirty="0" smtClean="0"/>
              <a:t>rd</a:t>
            </a:r>
            <a:r>
              <a:rPr lang="en-US" dirty="0" smtClean="0"/>
              <a:t>, 4</a:t>
            </a:r>
            <a:r>
              <a:rPr lang="en-US" baseline="30000" dirty="0" smtClean="0"/>
              <a:t>th</a:t>
            </a:r>
            <a:r>
              <a:rPr lang="en-US" dirty="0" smtClean="0"/>
              <a:t>, and 7</a:t>
            </a:r>
            <a:r>
              <a:rPr lang="en-US" baseline="30000" dirty="0" smtClean="0"/>
              <a:t>th</a:t>
            </a:r>
            <a:r>
              <a:rPr lang="en-US" dirty="0" smtClean="0"/>
              <a:t> categories for write-ins (=“Which?”)</a:t>
            </a:r>
          </a:p>
          <a:p>
            <a:pPr algn="just" fontAlgn="base"/>
            <a:r>
              <a:rPr lang="en-US" dirty="0" smtClean="0"/>
              <a:t>Draw vertical lines for a grid in-between each category</a:t>
            </a:r>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13</a:t>
            </a:fld>
            <a:endParaRPr lang="de-DE"/>
          </a:p>
        </p:txBody>
      </p:sp>
      <p:pic>
        <p:nvPicPr>
          <p:cNvPr id="8194" name="Picture 2" descr="G:\Fotos_MARISCO Workshops + EDA\Colombia\Double workshops GOPA_Sept_Okt14\2nd workshop Bogota\DSC076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54" t="8750" r="35104" b="3521"/>
          <a:stretch/>
        </p:blipFill>
        <p:spPr bwMode="auto">
          <a:xfrm>
            <a:off x="1328733" y="3356993"/>
            <a:ext cx="3027243"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8733" y="3356992"/>
            <a:ext cx="302724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55977" y="3552105"/>
            <a:ext cx="4788024" cy="3693319"/>
          </a:xfrm>
          <a:prstGeom prst="rect">
            <a:avLst/>
          </a:prstGeom>
          <a:noFill/>
        </p:spPr>
        <p:txBody>
          <a:bodyPr wrap="square" numCol="2" rtlCol="0">
            <a:spAutoFit/>
          </a:bodyPr>
          <a:lstStyle/>
          <a:p>
            <a:pPr algn="just"/>
            <a:r>
              <a:rPr lang="en-US" sz="1300" b="1" u="sng" dirty="0" smtClean="0"/>
              <a:t>From left to right, the cards read</a:t>
            </a:r>
          </a:p>
          <a:p>
            <a:pPr marL="285750" indent="-285750" algn="just">
              <a:buFont typeface="+mj-lt"/>
              <a:buAutoNum type="romanUcPeriod"/>
              <a:tabLst>
                <a:tab pos="1976438" algn="l"/>
              </a:tabLst>
            </a:pPr>
            <a:r>
              <a:rPr lang="en-US" sz="1300" dirty="0"/>
              <a:t>Necessary </a:t>
            </a:r>
            <a:r>
              <a:rPr lang="en-US" sz="1300" dirty="0" smtClean="0"/>
              <a:t>resources</a:t>
            </a:r>
            <a:endParaRPr lang="en-US" sz="1300" dirty="0"/>
          </a:p>
          <a:p>
            <a:pPr marL="285750" indent="-285750" algn="just">
              <a:buFont typeface="+mj-lt"/>
              <a:buAutoNum type="romanUcPeriod"/>
              <a:tabLst>
                <a:tab pos="1976438" algn="l"/>
              </a:tabLst>
            </a:pPr>
            <a:r>
              <a:rPr lang="en-US" sz="1300" dirty="0"/>
              <a:t>Level of </a:t>
            </a:r>
            <a:r>
              <a:rPr lang="en-US" sz="1300" dirty="0" smtClean="0"/>
              <a:t>acceptance </a:t>
            </a:r>
            <a:r>
              <a:rPr lang="en-US" sz="1300" dirty="0"/>
              <a:t>from </a:t>
            </a:r>
            <a:r>
              <a:rPr lang="en-US" sz="1300" dirty="0" smtClean="0"/>
              <a:t>relevant </a:t>
            </a:r>
            <a:r>
              <a:rPr lang="en-US" sz="1300" dirty="0"/>
              <a:t>s</a:t>
            </a:r>
            <a:r>
              <a:rPr lang="en-US" sz="1300" dirty="0" smtClean="0"/>
              <a:t>takeholders</a:t>
            </a:r>
            <a:endParaRPr lang="en-US" sz="1300" dirty="0"/>
          </a:p>
          <a:p>
            <a:pPr marL="285750" indent="-285750" algn="just">
              <a:buFont typeface="+mj-lt"/>
              <a:buAutoNum type="romanUcPeriod"/>
              <a:tabLst>
                <a:tab pos="1976438" algn="l"/>
              </a:tabLst>
            </a:pPr>
            <a:r>
              <a:rPr lang="en-US" sz="1300" dirty="0"/>
              <a:t>Probability of benefitting from e</a:t>
            </a:r>
            <a:r>
              <a:rPr lang="en-US" sz="1300" dirty="0" smtClean="0"/>
              <a:t>xternal factors</a:t>
            </a:r>
          </a:p>
          <a:p>
            <a:pPr marL="268288" lvl="1" indent="-93663" algn="just">
              <a:buFont typeface="+mj-lt"/>
              <a:buAutoNum type="romanLcPeriod"/>
              <a:tabLst>
                <a:tab pos="1976438" algn="l"/>
              </a:tabLst>
            </a:pPr>
            <a:r>
              <a:rPr lang="en-US" sz="1300" dirty="0" smtClean="0"/>
              <a:t>Which? (</a:t>
            </a:r>
            <a:r>
              <a:rPr lang="en-US" sz="1300" dirty="0"/>
              <a:t>F</a:t>
            </a:r>
            <a:r>
              <a:rPr lang="en-US" sz="1300" dirty="0" smtClean="0"/>
              <a:t>actors it can benefit from should be filled in here)</a:t>
            </a:r>
            <a:endParaRPr lang="en-US" sz="1300" dirty="0"/>
          </a:p>
          <a:p>
            <a:pPr marL="285750" indent="-285750" algn="just">
              <a:buFont typeface="+mj-lt"/>
              <a:buAutoNum type="romanUcPeriod"/>
              <a:tabLst>
                <a:tab pos="1976438" algn="l"/>
              </a:tabLst>
            </a:pPr>
            <a:r>
              <a:rPr lang="en-US" sz="1300" dirty="0"/>
              <a:t>Probability of </a:t>
            </a:r>
            <a:r>
              <a:rPr lang="en-US" sz="1300" dirty="0" smtClean="0"/>
              <a:t>harmful </a:t>
            </a:r>
            <a:r>
              <a:rPr lang="en-US" sz="1300" dirty="0"/>
              <a:t>r</a:t>
            </a:r>
            <a:r>
              <a:rPr lang="en-US" sz="1300" dirty="0" smtClean="0"/>
              <a:t>isks</a:t>
            </a:r>
          </a:p>
          <a:p>
            <a:pPr marL="268288" lvl="1" indent="-93663" algn="just">
              <a:buFont typeface="+mj-lt"/>
              <a:buAutoNum type="romanLcPeriod"/>
              <a:tabLst>
                <a:tab pos="1976438" algn="l"/>
              </a:tabLst>
            </a:pPr>
            <a:r>
              <a:rPr lang="en-US" sz="1300" dirty="0" smtClean="0"/>
              <a:t>Which? (</a:t>
            </a:r>
            <a:r>
              <a:rPr lang="en-US" sz="1300" dirty="0"/>
              <a:t>L</a:t>
            </a:r>
            <a:r>
              <a:rPr lang="en-US" sz="1300" dirty="0" smtClean="0"/>
              <a:t>ikely risks should be filled in here)</a:t>
            </a:r>
            <a:endParaRPr lang="en-US" sz="1300" dirty="0"/>
          </a:p>
          <a:p>
            <a:pPr marL="285750" indent="-285750" algn="just">
              <a:buFont typeface="+mj-lt"/>
              <a:buAutoNum type="romanUcPeriod"/>
              <a:tabLst>
                <a:tab pos="1976438" algn="l"/>
              </a:tabLst>
            </a:pPr>
            <a:r>
              <a:rPr lang="en-US" sz="1300" dirty="0"/>
              <a:t>Adaptability to </a:t>
            </a:r>
            <a:r>
              <a:rPr lang="en-US" sz="1300" dirty="0" smtClean="0"/>
              <a:t>change</a:t>
            </a:r>
            <a:endParaRPr lang="en-US" sz="1300" dirty="0"/>
          </a:p>
          <a:p>
            <a:pPr marL="285750" indent="-285750" algn="just">
              <a:buFont typeface="+mj-lt"/>
              <a:buAutoNum type="romanUcPeriod"/>
              <a:tabLst>
                <a:tab pos="1976438" algn="l"/>
              </a:tabLst>
            </a:pPr>
            <a:r>
              <a:rPr lang="en-US" sz="1300" dirty="0" smtClean="0"/>
              <a:t>Causation </a:t>
            </a:r>
            <a:r>
              <a:rPr lang="en-US" sz="1300" dirty="0"/>
              <a:t>of s</a:t>
            </a:r>
            <a:r>
              <a:rPr lang="en-US" sz="1300" dirty="0" smtClean="0"/>
              <a:t>ocial</a:t>
            </a:r>
            <a:r>
              <a:rPr lang="en-US" sz="1300" dirty="0"/>
              <a:t>, political </a:t>
            </a:r>
            <a:r>
              <a:rPr lang="en-US" sz="1300" dirty="0" smtClean="0"/>
              <a:t>and </a:t>
            </a:r>
            <a:r>
              <a:rPr lang="en-US" sz="1300" dirty="0"/>
              <a:t>institutional </a:t>
            </a:r>
            <a:r>
              <a:rPr lang="en-US" sz="1300" dirty="0" smtClean="0"/>
              <a:t>conflicts</a:t>
            </a:r>
          </a:p>
          <a:p>
            <a:pPr marL="285750" indent="-285750" algn="just">
              <a:buFont typeface="+mj-lt"/>
              <a:buAutoNum type="romanUcPeriod"/>
            </a:pPr>
            <a:endParaRPr lang="en-US" sz="1300" dirty="0" smtClean="0"/>
          </a:p>
          <a:p>
            <a:pPr marL="285750" indent="-285750" algn="just">
              <a:buFont typeface="+mj-lt"/>
              <a:buAutoNum type="romanUcPeriod"/>
            </a:pPr>
            <a:endParaRPr lang="en-US" sz="1300" dirty="0"/>
          </a:p>
          <a:p>
            <a:pPr marL="285750" indent="-285750" algn="just">
              <a:buFont typeface="+mj-lt"/>
              <a:buAutoNum type="romanUcPeriod"/>
            </a:pPr>
            <a:endParaRPr lang="en-US" sz="1300" dirty="0"/>
          </a:p>
          <a:p>
            <a:pPr marL="285750" indent="-285750" algn="just">
              <a:buFont typeface="+mj-lt"/>
              <a:buAutoNum type="romanUcPeriod"/>
            </a:pPr>
            <a:endParaRPr lang="en-US" sz="1300" dirty="0" smtClean="0"/>
          </a:p>
          <a:p>
            <a:pPr marL="363538" indent="-269875" algn="just">
              <a:buFont typeface="+mj-lt"/>
              <a:buAutoNum type="romanUcPeriod"/>
            </a:pPr>
            <a:endParaRPr lang="en-US" sz="1300" dirty="0" smtClean="0"/>
          </a:p>
          <a:p>
            <a:pPr marL="363538" indent="-269875" algn="just">
              <a:buFont typeface="+mj-lt"/>
              <a:buAutoNum type="romanUcPeriod"/>
            </a:pPr>
            <a:r>
              <a:rPr lang="en-US" sz="1300" dirty="0" smtClean="0"/>
              <a:t>Causation </a:t>
            </a:r>
            <a:r>
              <a:rPr lang="en-US" sz="1300" dirty="0"/>
              <a:t>of </a:t>
            </a:r>
            <a:r>
              <a:rPr lang="en-US" sz="1300" dirty="0" smtClean="0"/>
              <a:t>new </a:t>
            </a:r>
            <a:r>
              <a:rPr lang="en-US" sz="1300" dirty="0"/>
              <a:t>r</a:t>
            </a:r>
            <a:r>
              <a:rPr lang="en-US" sz="1300" dirty="0" smtClean="0"/>
              <a:t>isks </a:t>
            </a:r>
            <a:r>
              <a:rPr lang="en-US" sz="1300" dirty="0"/>
              <a:t>that </a:t>
            </a:r>
            <a:r>
              <a:rPr lang="en-US" sz="1300" dirty="0" smtClean="0"/>
              <a:t>increase </a:t>
            </a:r>
            <a:r>
              <a:rPr lang="en-US" sz="1300" dirty="0"/>
              <a:t>the </a:t>
            </a:r>
            <a:r>
              <a:rPr lang="en-US" sz="1300" dirty="0" smtClean="0"/>
              <a:t>vulnerability </a:t>
            </a:r>
            <a:r>
              <a:rPr lang="en-US" sz="1300" dirty="0"/>
              <a:t>of c</a:t>
            </a:r>
            <a:r>
              <a:rPr lang="en-US" sz="1300" dirty="0" smtClean="0"/>
              <a:t>onservation </a:t>
            </a:r>
            <a:r>
              <a:rPr lang="en-US" sz="1300" dirty="0"/>
              <a:t>o</a:t>
            </a:r>
            <a:r>
              <a:rPr lang="en-US" sz="1300" dirty="0" smtClean="0"/>
              <a:t>bjects</a:t>
            </a:r>
          </a:p>
          <a:p>
            <a:pPr marL="363538" lvl="2" indent="-95250" algn="just">
              <a:buFont typeface="+mj-lt"/>
              <a:buAutoNum type="romanLcPeriod"/>
            </a:pPr>
            <a:r>
              <a:rPr lang="en-US" sz="1300" dirty="0"/>
              <a:t>Which? </a:t>
            </a:r>
            <a:r>
              <a:rPr lang="en-US" sz="1300" dirty="0" smtClean="0"/>
              <a:t>(</a:t>
            </a:r>
            <a:r>
              <a:rPr lang="en-US" sz="1300" dirty="0"/>
              <a:t>L</a:t>
            </a:r>
            <a:r>
              <a:rPr lang="en-US" sz="1300" dirty="0" smtClean="0"/>
              <a:t>ikely </a:t>
            </a:r>
            <a:r>
              <a:rPr lang="en-US" sz="1300" dirty="0"/>
              <a:t>risks should be filled in </a:t>
            </a:r>
            <a:r>
              <a:rPr lang="en-US" sz="1300" dirty="0" smtClean="0"/>
              <a:t>here)</a:t>
            </a:r>
            <a:endParaRPr lang="en-US" sz="1300" dirty="0"/>
          </a:p>
          <a:p>
            <a:pPr marL="363538" indent="-269875" algn="just">
              <a:buFont typeface="+mj-lt"/>
              <a:buAutoNum type="romanUcPeriod"/>
            </a:pPr>
            <a:r>
              <a:rPr lang="en-US" sz="1300" dirty="0" smtClean="0"/>
              <a:t>Synergies </a:t>
            </a:r>
            <a:r>
              <a:rPr lang="en-US" sz="1300" dirty="0"/>
              <a:t>with other strategies</a:t>
            </a:r>
          </a:p>
          <a:p>
            <a:pPr marL="363538" indent="-269875" algn="just">
              <a:buFont typeface="+mj-lt"/>
              <a:buAutoNum type="romanUcPeriod"/>
            </a:pPr>
            <a:r>
              <a:rPr lang="en-US" sz="1300" dirty="0"/>
              <a:t>Conflicts with other </a:t>
            </a:r>
            <a:r>
              <a:rPr lang="en-US" sz="1300" dirty="0" smtClean="0"/>
              <a:t>strategies</a:t>
            </a:r>
            <a:endParaRPr lang="en-US" sz="1300" dirty="0"/>
          </a:p>
          <a:p>
            <a:pPr marL="363538" indent="-269875" algn="just">
              <a:buFont typeface="+mj-lt"/>
              <a:buAutoNum type="romanUcPeriod"/>
            </a:pPr>
            <a:r>
              <a:rPr lang="en-US" sz="1300" dirty="0"/>
              <a:t>Threat a</a:t>
            </a:r>
            <a:r>
              <a:rPr lang="en-US" sz="1300" dirty="0" smtClean="0"/>
              <a:t>batement effectiveness</a:t>
            </a:r>
            <a:endParaRPr lang="en-US" sz="1300" dirty="0"/>
          </a:p>
          <a:p>
            <a:pPr marL="363538" indent="-269875" algn="just">
              <a:buFont typeface="+mj-lt"/>
              <a:buAutoNum type="romanUcPeriod"/>
            </a:pPr>
            <a:r>
              <a:rPr lang="en-US" sz="1300" dirty="0"/>
              <a:t>Level of </a:t>
            </a:r>
            <a:r>
              <a:rPr lang="en-US" sz="1300" dirty="0" smtClean="0"/>
              <a:t>potential </a:t>
            </a:r>
            <a:r>
              <a:rPr lang="en-US" sz="1300" dirty="0"/>
              <a:t>r</a:t>
            </a:r>
            <a:r>
              <a:rPr lang="en-US" sz="1300" dirty="0" smtClean="0"/>
              <a:t>egret </a:t>
            </a:r>
            <a:endParaRPr lang="en-US" sz="1300" dirty="0"/>
          </a:p>
          <a:p>
            <a:pPr marL="342900" indent="-342900" algn="just">
              <a:buAutoNum type="romanUcPeriod"/>
            </a:pPr>
            <a:endParaRPr lang="en-US" sz="1300" dirty="0"/>
          </a:p>
        </p:txBody>
      </p:sp>
      <p:sp>
        <p:nvSpPr>
          <p:cNvPr id="9" name="Textfeld 5"/>
          <p:cNvSpPr txBox="1"/>
          <p:nvPr/>
        </p:nvSpPr>
        <p:spPr>
          <a:xfrm>
            <a:off x="1259632" y="6354000"/>
            <a:ext cx="1080120"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Tree>
    <p:extLst>
      <p:ext uri="{BB962C8B-B14F-4D97-AF65-F5344CB8AC3E}">
        <p14:creationId xmlns:p14="http://schemas.microsoft.com/office/powerpoint/2010/main" val="3020512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0"/>
            <a:ext cx="7560839" cy="4525963"/>
          </a:xfrm>
        </p:spPr>
        <p:txBody>
          <a:bodyPr>
            <a:normAutofit/>
          </a:bodyPr>
          <a:lstStyle/>
          <a:p>
            <a:pPr marL="0" indent="0" algn="just" fontAlgn="base">
              <a:buNone/>
            </a:pPr>
            <a:r>
              <a:rPr lang="en-US" dirty="0" smtClean="0"/>
              <a:t>3.</a:t>
            </a:r>
          </a:p>
          <a:p>
            <a:pPr algn="just" fontAlgn="base"/>
            <a:r>
              <a:rPr lang="en-US" dirty="0" smtClean="0"/>
              <a:t>Along </a:t>
            </a:r>
            <a:r>
              <a:rPr lang="en-US" dirty="0"/>
              <a:t>the left side, </a:t>
            </a:r>
            <a:r>
              <a:rPr lang="en-US" dirty="0" smtClean="0"/>
              <a:t>write or insert cards with </a:t>
            </a:r>
            <a:r>
              <a:rPr lang="en-US" dirty="0"/>
              <a:t>the strategies which should be </a:t>
            </a:r>
            <a:r>
              <a:rPr lang="en-US" dirty="0" smtClean="0"/>
              <a:t>analyzed</a:t>
            </a:r>
          </a:p>
          <a:p>
            <a:pPr algn="just" fontAlgn="base"/>
            <a:r>
              <a:rPr lang="en-US" dirty="0" smtClean="0"/>
              <a:t>Underneath </a:t>
            </a:r>
            <a:r>
              <a:rPr lang="en-US" dirty="0"/>
              <a:t>each </a:t>
            </a:r>
            <a:r>
              <a:rPr lang="en-US" dirty="0" smtClean="0"/>
              <a:t>strategy, complement the grid with horizontal lines in-between the strategies</a:t>
            </a:r>
          </a:p>
          <a:p>
            <a:pPr marL="457200" indent="-457200" algn="just" fontAlgn="base">
              <a:buFont typeface="+mj-lt"/>
              <a:buAutoNum type="arabicPeriod" startAt="3"/>
            </a:pPr>
            <a:endParaRPr lang="en-US" dirty="0" smtClean="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14</a:t>
            </a:fld>
            <a:endParaRPr lang="de-DE"/>
          </a:p>
        </p:txBody>
      </p:sp>
      <p:pic>
        <p:nvPicPr>
          <p:cNvPr id="6" name="Picture 2" descr="G:\Fotos_MARISCO Workshops + EDA\Georgien\von Christoph\Workshop II\4 day\Georgien_Marisco-Workshop II_day 4_cn_280115_01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79" t="2322" r="30938" b="10999"/>
          <a:stretch/>
        </p:blipFill>
        <p:spPr bwMode="auto">
          <a:xfrm>
            <a:off x="1724375" y="3284984"/>
            <a:ext cx="3351681"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21362" y="3284984"/>
            <a:ext cx="3816424"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Existing and complementary  strategies (Step 21) may be analyzed in two separate steps, or together (as pictured here) </a:t>
            </a:r>
          </a:p>
          <a:p>
            <a:pPr marL="342900" indent="-342900" algn="just">
              <a:buFont typeface="Arial" panose="020B0604020202020204" pitchFamily="34" charset="0"/>
              <a:buChar char="•"/>
            </a:pPr>
            <a:r>
              <a:rPr lang="en-US" sz="2000" dirty="0" smtClean="0"/>
              <a:t>Remember that darker yellow hexagons represent existing strategies while lighter yellow hexagons represent </a:t>
            </a:r>
            <a:r>
              <a:rPr lang="en-US" sz="2000" dirty="0" err="1" smtClean="0"/>
              <a:t>comple-mentary</a:t>
            </a:r>
            <a:r>
              <a:rPr lang="en-US" sz="2000" dirty="0" smtClean="0"/>
              <a:t> strategies </a:t>
            </a:r>
            <a:endParaRPr lang="en-US" sz="2000" dirty="0"/>
          </a:p>
        </p:txBody>
      </p:sp>
      <p:sp>
        <p:nvSpPr>
          <p:cNvPr id="8" name="Textfeld 5"/>
          <p:cNvSpPr txBox="1"/>
          <p:nvPr/>
        </p:nvSpPr>
        <p:spPr>
          <a:xfrm>
            <a:off x="1619672" y="6309320"/>
            <a:ext cx="1512168" cy="215444"/>
          </a:xfrm>
          <a:prstGeom prst="rect">
            <a:avLst/>
          </a:prstGeom>
          <a:noFill/>
        </p:spPr>
        <p:txBody>
          <a:bodyPr wrap="square" rtlCol="0">
            <a:spAutoFit/>
          </a:bodyPr>
          <a:lstStyle/>
          <a:p>
            <a:r>
              <a:rPr lang="en-GB" sz="800" dirty="0" smtClean="0"/>
              <a:t>© Christina Lehmann 2015</a:t>
            </a:r>
            <a:endParaRPr lang="en-GB" sz="800" dirty="0"/>
          </a:p>
        </p:txBody>
      </p:sp>
    </p:spTree>
    <p:extLst>
      <p:ext uri="{BB962C8B-B14F-4D97-AF65-F5344CB8AC3E}">
        <p14:creationId xmlns:p14="http://schemas.microsoft.com/office/powerpoint/2010/main" val="1964088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0"/>
            <a:ext cx="7632847" cy="4525963"/>
          </a:xfrm>
        </p:spPr>
        <p:txBody>
          <a:bodyPr>
            <a:normAutofit/>
          </a:bodyPr>
          <a:lstStyle/>
          <a:p>
            <a:pPr marL="0" indent="0" algn="just" fontAlgn="base">
              <a:buNone/>
            </a:pPr>
            <a:r>
              <a:rPr lang="en-US" dirty="0" smtClean="0"/>
              <a:t>4.</a:t>
            </a:r>
          </a:p>
          <a:p>
            <a:pPr algn="just" fontAlgn="base"/>
            <a:r>
              <a:rPr lang="en-US" dirty="0" smtClean="0"/>
              <a:t>Begin </a:t>
            </a:r>
            <a:r>
              <a:rPr lang="en-US" dirty="0"/>
              <a:t>critical discussion among the </a:t>
            </a:r>
            <a:r>
              <a:rPr lang="en-US" dirty="0" smtClean="0"/>
              <a:t>participants</a:t>
            </a:r>
          </a:p>
          <a:p>
            <a:pPr algn="just" fontAlgn="base"/>
            <a:r>
              <a:rPr lang="en-US" dirty="0" smtClean="0"/>
              <a:t>To analyze the impact, begin by asking </a:t>
            </a:r>
            <a:r>
              <a:rPr lang="en-US" dirty="0"/>
              <a:t>what could cause the strategies to generate impacts different than those </a:t>
            </a:r>
            <a:r>
              <a:rPr lang="en-US" dirty="0" smtClean="0"/>
              <a:t>desired </a:t>
            </a:r>
          </a:p>
          <a:p>
            <a:pPr marL="1169988" lvl="2" indent="-369888" algn="just" fontAlgn="base">
              <a:buNone/>
            </a:pPr>
            <a:r>
              <a:rPr lang="en-US" dirty="0" smtClean="0"/>
              <a:t>→ Apply principles </a:t>
            </a:r>
            <a:r>
              <a:rPr lang="en-US" dirty="0"/>
              <a:t>of </a:t>
            </a:r>
            <a:r>
              <a:rPr lang="en-US" b="1" dirty="0"/>
              <a:t>Murphy’s Law: </a:t>
            </a:r>
            <a:r>
              <a:rPr lang="en-US" dirty="0"/>
              <a:t>A</a:t>
            </a:r>
            <a:r>
              <a:rPr lang="en-US" dirty="0" smtClean="0"/>
              <a:t>ssume </a:t>
            </a:r>
            <a:r>
              <a:rPr lang="en-US" dirty="0"/>
              <a:t>that everything which can go wrong, will go </a:t>
            </a:r>
            <a:r>
              <a:rPr lang="en-US" dirty="0" smtClean="0"/>
              <a:t>wrong</a:t>
            </a:r>
            <a:endParaRPr lang="en-US" dirty="0"/>
          </a:p>
          <a:p>
            <a:pPr marL="0" indent="0" algn="just" fontAlgn="base">
              <a:buNone/>
            </a:pPr>
            <a:r>
              <a:rPr lang="en-US" dirty="0" smtClean="0"/>
              <a:t>5.</a:t>
            </a:r>
          </a:p>
          <a:p>
            <a:pPr algn="just" fontAlgn="base"/>
            <a:r>
              <a:rPr lang="en-US" dirty="0" smtClean="0"/>
              <a:t>Develop </a:t>
            </a:r>
            <a:r>
              <a:rPr lang="en-US" dirty="0"/>
              <a:t>worst-case scenarios of undesired consequences within the management </a:t>
            </a:r>
            <a:r>
              <a:rPr lang="en-US" dirty="0" smtClean="0"/>
              <a:t>area</a:t>
            </a:r>
            <a:endParaRPr lang="en-US" dirty="0"/>
          </a:p>
          <a:p>
            <a:pPr marL="1169988" lvl="2" indent="-363538" algn="just" fontAlgn="base">
              <a:buNone/>
            </a:pPr>
            <a:r>
              <a:rPr lang="en-US" dirty="0" smtClean="0"/>
              <a:t>→  Rather be </a:t>
            </a:r>
            <a:r>
              <a:rPr lang="en-US" dirty="0"/>
              <a:t>pessimistic and </a:t>
            </a:r>
            <a:r>
              <a:rPr lang="en-US" b="1" dirty="0"/>
              <a:t>foresee</a:t>
            </a:r>
            <a:r>
              <a:rPr lang="en-US" dirty="0"/>
              <a:t> and </a:t>
            </a:r>
            <a:r>
              <a:rPr lang="en-US" b="1" dirty="0"/>
              <a:t>prepare</a:t>
            </a:r>
            <a:r>
              <a:rPr lang="en-US" dirty="0"/>
              <a:t> </a:t>
            </a:r>
            <a:r>
              <a:rPr lang="en-US" b="1" dirty="0"/>
              <a:t>for the worst </a:t>
            </a:r>
            <a:r>
              <a:rPr lang="en-US" dirty="0"/>
              <a:t>from the beginning than to realize negative impacts after strategies have already been implemented </a:t>
            </a:r>
          </a:p>
          <a:p>
            <a:pPr marL="1169988" lvl="2" indent="-363538" algn="just" fontAlgn="base">
              <a:buNone/>
            </a:pPr>
            <a:r>
              <a:rPr lang="en-US" dirty="0" smtClean="0"/>
              <a:t>→  Changing </a:t>
            </a:r>
            <a:r>
              <a:rPr lang="en-US" dirty="0"/>
              <a:t>them would result in a loss of time and </a:t>
            </a:r>
            <a:r>
              <a:rPr lang="en-US" dirty="0" smtClean="0"/>
              <a:t>resources</a:t>
            </a:r>
            <a:endParaRPr lang="en-US" dirty="0"/>
          </a:p>
          <a:p>
            <a:pPr marL="457200" indent="-457200" algn="just" fontAlgn="base">
              <a:buFont typeface="+mj-lt"/>
              <a:buAutoNum type="arabicPeriod" startAt="4"/>
            </a:pPr>
            <a:endParaRPr lang="en-US" dirty="0"/>
          </a:p>
          <a:p>
            <a:pPr marL="457200" indent="-457200" algn="just">
              <a:buFont typeface="+mj-lt"/>
              <a:buAutoNum type="arabicPeriod" startAt="4"/>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15</a:t>
            </a:fld>
            <a:endParaRPr lang="de-DE"/>
          </a:p>
        </p:txBody>
      </p:sp>
    </p:spTree>
    <p:extLst>
      <p:ext uri="{BB962C8B-B14F-4D97-AF65-F5344CB8AC3E}">
        <p14:creationId xmlns:p14="http://schemas.microsoft.com/office/powerpoint/2010/main" val="3411055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0"/>
            <a:ext cx="7416823" cy="4525963"/>
          </a:xfrm>
        </p:spPr>
        <p:txBody>
          <a:bodyPr>
            <a:normAutofit/>
          </a:bodyPr>
          <a:lstStyle/>
          <a:p>
            <a:pPr marL="0" indent="0" algn="just" fontAlgn="base">
              <a:buNone/>
            </a:pPr>
            <a:r>
              <a:rPr lang="en-US" dirty="0" smtClean="0"/>
              <a:t>6.</a:t>
            </a:r>
          </a:p>
          <a:p>
            <a:pPr algn="just" fontAlgn="base"/>
            <a:r>
              <a:rPr lang="en-US" dirty="0" smtClean="0"/>
              <a:t>Using </a:t>
            </a:r>
            <a:r>
              <a:rPr lang="en-US" dirty="0"/>
              <a:t>these scenarios as a baseline, rank each strategy according to </a:t>
            </a:r>
            <a:r>
              <a:rPr lang="en-US" dirty="0" smtClean="0"/>
              <a:t>the categories</a:t>
            </a:r>
            <a:r>
              <a:rPr lang="en-US" dirty="0"/>
              <a:t> </a:t>
            </a:r>
            <a:r>
              <a:rPr lang="en-US" dirty="0" smtClean="0"/>
              <a:t>described later on</a:t>
            </a:r>
          </a:p>
          <a:p>
            <a:pPr marL="0" indent="0" algn="just" fontAlgn="base">
              <a:buNone/>
            </a:pPr>
            <a:r>
              <a:rPr lang="en-US" dirty="0" smtClean="0"/>
              <a:t> </a:t>
            </a:r>
            <a:endParaRPr lang="en-US" dirty="0"/>
          </a:p>
          <a:p>
            <a:pPr marL="457200" indent="-457200" algn="just" fontAlgn="base">
              <a:buFont typeface="+mj-lt"/>
              <a:buAutoNum type="arabicPeriod" startAt="6"/>
            </a:pPr>
            <a:endParaRPr lang="en-US" dirty="0"/>
          </a:p>
          <a:p>
            <a:pPr marL="457200" indent="-457200" algn="just">
              <a:buFont typeface="+mj-lt"/>
              <a:buAutoNum type="arabicPeriod" startAt="6"/>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16</a:t>
            </a:fld>
            <a:endParaRPr lang="de-DE"/>
          </a:p>
        </p:txBody>
      </p:sp>
      <p:pic>
        <p:nvPicPr>
          <p:cNvPr id="9218" name="Picture 2" descr="G:\Fotos_MARISCO Workshops + EDA\Colombia\Double workshops GOPA_Sept_Okt14\2nd workshop Bogota\DSC076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708920"/>
            <a:ext cx="4860032" cy="32400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9862" y="2708920"/>
            <a:ext cx="2684066"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Useful: Have a table with the ranking criteria handy so participants can refer to it  (MARISCO manual: p. 149-152)</a:t>
            </a:r>
          </a:p>
          <a:p>
            <a:pPr marL="342900" indent="-342900" algn="just">
              <a:buFont typeface="Arial" panose="020B0604020202020204" pitchFamily="34" charset="0"/>
              <a:buChar char="•"/>
            </a:pPr>
            <a:r>
              <a:rPr lang="en-US" sz="2000" dirty="0" smtClean="0"/>
              <a:t>Printed versions for distribution are helpful</a:t>
            </a:r>
            <a:endParaRPr lang="en-US" sz="2000" dirty="0"/>
          </a:p>
        </p:txBody>
      </p:sp>
      <p:sp>
        <p:nvSpPr>
          <p:cNvPr id="8" name="Textfeld 5"/>
          <p:cNvSpPr txBox="1"/>
          <p:nvPr/>
        </p:nvSpPr>
        <p:spPr>
          <a:xfrm>
            <a:off x="4139952" y="5949280"/>
            <a:ext cx="1080120"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Tree>
    <p:extLst>
      <p:ext uri="{BB962C8B-B14F-4D97-AF65-F5344CB8AC3E}">
        <p14:creationId xmlns:p14="http://schemas.microsoft.com/office/powerpoint/2010/main" val="928469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1"/>
            <a:ext cx="7704855" cy="1180728"/>
          </a:xfrm>
        </p:spPr>
        <p:txBody>
          <a:bodyPr>
            <a:noAutofit/>
          </a:bodyPr>
          <a:lstStyle/>
          <a:p>
            <a:pPr marL="0" indent="0" algn="just" fontAlgn="base">
              <a:buNone/>
            </a:pPr>
            <a:r>
              <a:rPr lang="en-US" dirty="0" smtClean="0"/>
              <a:t>7.</a:t>
            </a:r>
          </a:p>
          <a:p>
            <a:pPr algn="just" fontAlgn="base"/>
            <a:r>
              <a:rPr lang="en-US" dirty="0" smtClean="0"/>
              <a:t>In </a:t>
            </a:r>
            <a:r>
              <a:rPr lang="en-US" dirty="0"/>
              <a:t>the boxes, apply </a:t>
            </a:r>
            <a:r>
              <a:rPr lang="en-US" dirty="0" smtClean="0"/>
              <a:t>appropriately colored </a:t>
            </a:r>
            <a:r>
              <a:rPr lang="en-US" dirty="0"/>
              <a:t>sticker corresponding to each </a:t>
            </a:r>
            <a:r>
              <a:rPr lang="en-US" dirty="0" smtClean="0"/>
              <a:t>category</a:t>
            </a:r>
          </a:p>
          <a:p>
            <a:pPr algn="just" fontAlgn="base"/>
            <a:r>
              <a:rPr lang="en-US" dirty="0" smtClean="0"/>
              <a:t>Repeat for </a:t>
            </a:r>
            <a:r>
              <a:rPr lang="en-US" dirty="0"/>
              <a:t>all </a:t>
            </a:r>
            <a:r>
              <a:rPr lang="en-US" dirty="0" smtClean="0"/>
              <a:t>strategies</a:t>
            </a:r>
            <a:endParaRPr lang="en-US" dirty="0"/>
          </a:p>
          <a:p>
            <a:pPr marL="457200" indent="-457200" algn="just" fontAlgn="base">
              <a:buFont typeface="+mj-lt"/>
              <a:buAutoNum type="arabicPeriod" startAt="7"/>
            </a:pPr>
            <a:endParaRPr lang="en-US" dirty="0"/>
          </a:p>
          <a:p>
            <a:pPr marL="457200" indent="-457200" algn="just">
              <a:buFont typeface="+mj-lt"/>
              <a:buAutoNum type="arabicPeriod" startAt="7"/>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17</a:t>
            </a:fld>
            <a:endParaRPr lang="de-DE"/>
          </a:p>
        </p:txBody>
      </p:sp>
      <p:pic>
        <p:nvPicPr>
          <p:cNvPr id="6" name="Picture 2" descr="G:\Fotos_MARISCO Workshops + EDA\Georgien\Von Tina\WS 2\IMG_69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79" t="7032" r="46305" b="40519"/>
          <a:stretch/>
        </p:blipFill>
        <p:spPr bwMode="auto">
          <a:xfrm>
            <a:off x="1353427" y="3012460"/>
            <a:ext cx="4082670" cy="3228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94125" y="3068960"/>
            <a:ext cx="3326347"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t>This is only a preliminary discussion</a:t>
            </a:r>
          </a:p>
          <a:p>
            <a:pPr marL="712788" indent="-444500" algn="just"/>
            <a:r>
              <a:rPr lang="en-US" sz="2000" dirty="0" smtClean="0"/>
              <a:t>→ Where resources are available, in-depth analyses should be conducted</a:t>
            </a:r>
            <a:endParaRPr lang="en-US" sz="2000" dirty="0"/>
          </a:p>
        </p:txBody>
      </p:sp>
      <p:sp>
        <p:nvSpPr>
          <p:cNvPr id="8" name="Rectangle 7"/>
          <p:cNvSpPr/>
          <p:nvPr/>
        </p:nvSpPr>
        <p:spPr>
          <a:xfrm>
            <a:off x="1295399" y="6229248"/>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Tree>
    <p:extLst>
      <p:ext uri="{BB962C8B-B14F-4D97-AF65-F5344CB8AC3E}">
        <p14:creationId xmlns:p14="http://schemas.microsoft.com/office/powerpoint/2010/main" val="527086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199"/>
            <a:ext cx="7704857" cy="1396751"/>
          </a:xfrm>
        </p:spPr>
        <p:txBody>
          <a:bodyPr>
            <a:noAutofit/>
          </a:bodyPr>
          <a:lstStyle/>
          <a:p>
            <a:pPr marL="0" indent="0" algn="just" fontAlgn="base">
              <a:buNone/>
            </a:pPr>
            <a:r>
              <a:rPr lang="en-US" dirty="0" smtClean="0"/>
              <a:t>8.</a:t>
            </a:r>
          </a:p>
          <a:p>
            <a:pPr algn="just" fontAlgn="base"/>
            <a:r>
              <a:rPr lang="en-US" dirty="0" smtClean="0"/>
              <a:t>In </a:t>
            </a:r>
            <a:r>
              <a:rPr lang="en-US" dirty="0"/>
              <a:t>the far right column, add together the resulting values of the </a:t>
            </a:r>
            <a:r>
              <a:rPr lang="en-US" dirty="0" smtClean="0"/>
              <a:t>analysis: </a:t>
            </a:r>
            <a:r>
              <a:rPr lang="en-US" dirty="0" smtClean="0">
                <a:solidFill>
                  <a:srgbClr val="FF0000"/>
                </a:solidFill>
              </a:rPr>
              <a:t>Red = 1</a:t>
            </a:r>
            <a:r>
              <a:rPr lang="en-US" dirty="0" smtClean="0"/>
              <a:t>, </a:t>
            </a:r>
            <a:r>
              <a:rPr lang="en-US" dirty="0">
                <a:solidFill>
                  <a:srgbClr val="FFFF00"/>
                </a:solidFill>
                <a:effectLst>
                  <a:outerShdw blurRad="38100" dist="38100" dir="2700000" algn="tl">
                    <a:srgbClr val="000000">
                      <a:alpha val="43137"/>
                    </a:srgbClr>
                  </a:outerShdw>
                </a:effectLst>
              </a:rPr>
              <a:t>Yellow = </a:t>
            </a:r>
            <a:r>
              <a:rPr lang="en-US" dirty="0" smtClean="0">
                <a:solidFill>
                  <a:srgbClr val="FFFF00"/>
                </a:solidFill>
                <a:effectLst>
                  <a:outerShdw blurRad="38100" dist="38100" dir="2700000" algn="tl">
                    <a:srgbClr val="000000">
                      <a:alpha val="43137"/>
                    </a:srgbClr>
                  </a:outerShdw>
                </a:effectLst>
              </a:rPr>
              <a:t>2</a:t>
            </a:r>
            <a:r>
              <a:rPr lang="en-US" dirty="0" smtClean="0"/>
              <a:t>, </a:t>
            </a:r>
            <a:r>
              <a:rPr lang="en-US" dirty="0">
                <a:solidFill>
                  <a:srgbClr val="92D050"/>
                </a:solidFill>
              </a:rPr>
              <a:t>Light Green = </a:t>
            </a:r>
            <a:r>
              <a:rPr lang="en-US" dirty="0" smtClean="0">
                <a:solidFill>
                  <a:srgbClr val="92D050"/>
                </a:solidFill>
              </a:rPr>
              <a:t>3</a:t>
            </a:r>
            <a:r>
              <a:rPr lang="en-US" dirty="0" smtClean="0"/>
              <a:t>, </a:t>
            </a:r>
            <a:r>
              <a:rPr lang="en-US" dirty="0">
                <a:solidFill>
                  <a:srgbClr val="00B050"/>
                </a:solidFill>
              </a:rPr>
              <a:t>Dark Green = </a:t>
            </a:r>
            <a:r>
              <a:rPr lang="en-US" dirty="0" smtClean="0">
                <a:solidFill>
                  <a:srgbClr val="00B050"/>
                </a:solidFill>
              </a:rPr>
              <a:t>4</a:t>
            </a:r>
          </a:p>
          <a:p>
            <a:pPr algn="just" fontAlgn="base"/>
            <a:r>
              <a:rPr lang="en-US" dirty="0"/>
              <a:t>Strategies with the highest rankings  tend to be the “best” </a:t>
            </a:r>
            <a:r>
              <a:rPr lang="en-US" dirty="0" smtClean="0"/>
              <a:t>strategies</a:t>
            </a:r>
            <a:endParaRPr lang="en-US" dirty="0">
              <a:solidFill>
                <a:srgbClr val="00B050"/>
              </a:solidFill>
            </a:endParaRPr>
          </a:p>
          <a:p>
            <a:pPr marL="0" indent="0" algn="just" fontAlgn="base">
              <a:buNone/>
            </a:pPr>
            <a:endParaRPr lang="en-US" dirty="0">
              <a:solidFill>
                <a:srgbClr val="00B050"/>
              </a:solidFill>
            </a:endParaRPr>
          </a:p>
          <a:p>
            <a:pPr marL="457200" indent="-457200" algn="just">
              <a:buFont typeface="+mj-lt"/>
              <a:buAutoNum type="arabicPeriod"/>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18</a:t>
            </a:fld>
            <a:endParaRPr lang="de-DE"/>
          </a:p>
        </p:txBody>
      </p:sp>
      <p:pic>
        <p:nvPicPr>
          <p:cNvPr id="11266" name="Picture 2" descr="G:\Fotos_MARISCO Workshops + EDA\Colombia\Double workshops GOPA_Sept_Okt14\2nd workshop Bogota\DSC077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71" r="10937"/>
          <a:stretch/>
        </p:blipFill>
        <p:spPr bwMode="auto">
          <a:xfrm>
            <a:off x="1403648" y="3055288"/>
            <a:ext cx="4032448" cy="32667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032" y="3055287"/>
            <a:ext cx="576064" cy="32510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08105" y="2975461"/>
            <a:ext cx="3456384" cy="3477875"/>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t>Just because a strategy scores low on the ranking, does not mean it is not a worthwhile strategy</a:t>
            </a:r>
          </a:p>
          <a:p>
            <a:pPr marL="538163" indent="-269875" algn="just"/>
            <a:r>
              <a:rPr lang="en-US" sz="2000" dirty="0" smtClean="0"/>
              <a:t>→ Some crucial strategies will rank quite low</a:t>
            </a:r>
          </a:p>
          <a:p>
            <a:pPr marL="285750" indent="-285750" algn="just">
              <a:buFont typeface="Arial" panose="020B0604020202020204" pitchFamily="34" charset="0"/>
              <a:buChar char="•"/>
            </a:pPr>
            <a:r>
              <a:rPr lang="en-US" sz="2000" dirty="0" smtClean="0"/>
              <a:t>Consider how low-ranking strategies can be altered/ implemented together with  complementary strategies to improve their ranking score</a:t>
            </a:r>
            <a:endParaRPr lang="en-US" sz="2000" dirty="0"/>
          </a:p>
        </p:txBody>
      </p:sp>
      <p:sp>
        <p:nvSpPr>
          <p:cNvPr id="9" name="Textfeld 5"/>
          <p:cNvSpPr txBox="1"/>
          <p:nvPr/>
        </p:nvSpPr>
        <p:spPr>
          <a:xfrm>
            <a:off x="1331640" y="6306376"/>
            <a:ext cx="1080120"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Tree>
    <p:extLst>
      <p:ext uri="{BB962C8B-B14F-4D97-AF65-F5344CB8AC3E}">
        <p14:creationId xmlns:p14="http://schemas.microsoft.com/office/powerpoint/2010/main" val="3727378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How are existing strategies assessed and prioritised?</a:t>
            </a:r>
          </a:p>
        </p:txBody>
      </p:sp>
      <p:sp>
        <p:nvSpPr>
          <p:cNvPr id="3" name="Inhaltsplatzhalter 2"/>
          <p:cNvSpPr>
            <a:spLocks noGrp="1"/>
          </p:cNvSpPr>
          <p:nvPr>
            <p:ph idx="1"/>
          </p:nvPr>
        </p:nvSpPr>
        <p:spPr/>
        <p:txBody>
          <a:bodyPr anchor="ctr">
            <a:normAutofit/>
          </a:bodyPr>
          <a:lstStyle/>
          <a:p>
            <a:pPr marL="0" indent="0" algn="ctr">
              <a:buNone/>
            </a:pPr>
            <a:r>
              <a:rPr lang="en-GB" sz="4000" b="1" dirty="0"/>
              <a:t>2</a:t>
            </a:r>
            <a:r>
              <a:rPr lang="en-GB" sz="4000" b="1" dirty="0" smtClean="0"/>
              <a:t>) The evaluation of feasibility of existing strategies</a:t>
            </a:r>
            <a:endParaRPr lang="en-GB" sz="4000" b="1" dirty="0"/>
          </a:p>
        </p:txBody>
      </p:sp>
      <p:sp>
        <p:nvSpPr>
          <p:cNvPr id="4" name="Fußzeilenplatzhalter 3"/>
          <p:cNvSpPr>
            <a:spLocks noGrp="1"/>
          </p:cNvSpPr>
          <p:nvPr>
            <p:ph type="ftr" sz="quarter" idx="11"/>
          </p:nvPr>
        </p:nvSpPr>
        <p:spPr/>
        <p:txBody>
          <a:bodyPr/>
          <a:lstStyle/>
          <a:p>
            <a:r>
              <a:rPr lang="en-US" smtClean="0"/>
              <a:t>18. Assessment and prioritization of existing strategies</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19</a:t>
            </a:fld>
            <a:endParaRPr lang="de-DE"/>
          </a:p>
        </p:txBody>
      </p:sp>
    </p:spTree>
    <p:extLst>
      <p:ext uri="{BB962C8B-B14F-4D97-AF65-F5344CB8AC3E}">
        <p14:creationId xmlns:p14="http://schemas.microsoft.com/office/powerpoint/2010/main" val="389559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smtClean="0"/>
              <a:t>Credits and conditions of use</a:t>
            </a:r>
            <a:endParaRPr lang="en-GB" sz="4000" dirty="0"/>
          </a:p>
        </p:txBody>
      </p:sp>
      <p:sp>
        <p:nvSpPr>
          <p:cNvPr id="4" name="Fußzeilenplatzhalter 3"/>
          <p:cNvSpPr>
            <a:spLocks noGrp="1"/>
          </p:cNvSpPr>
          <p:nvPr>
            <p:ph type="ftr" sz="quarter" idx="11"/>
          </p:nvPr>
        </p:nvSpPr>
        <p:spPr/>
        <p:txBody>
          <a:bodyPr/>
          <a:lstStyle/>
          <a:p>
            <a:r>
              <a:rPr lang="en-US" smtClean="0"/>
              <a:t>18. Assessment and prioritization of existing strategies</a:t>
            </a:r>
            <a:endParaRPr lang="de-DE" dirty="0"/>
          </a:p>
        </p:txBody>
      </p:sp>
      <p:sp>
        <p:nvSpPr>
          <p:cNvPr id="5" name="Foliennummernplatzhalter 4"/>
          <p:cNvSpPr>
            <a:spLocks noGrp="1"/>
          </p:cNvSpPr>
          <p:nvPr>
            <p:ph type="sldNum" sz="quarter" idx="12"/>
          </p:nvPr>
        </p:nvSpPr>
        <p:spPr/>
        <p:txBody>
          <a:bodyPr/>
          <a:lstStyle/>
          <a:p>
            <a:fld id="{E8A9303E-27D9-477D-98A4-E66DF1BCAD0F}" type="slidenum">
              <a:rPr lang="de-DE" smtClean="0"/>
              <a:t>2</a:t>
            </a:fld>
            <a:endParaRPr lang="de-DE"/>
          </a:p>
        </p:txBody>
      </p:sp>
      <p:sp>
        <p:nvSpPr>
          <p:cNvPr id="6"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Font typeface="Arial" pitchFamily="34" charset="0"/>
              <a:buNone/>
            </a:pPr>
            <a:r>
              <a:rPr lang="en-US" sz="1350" dirty="0" smtClean="0"/>
              <a:t>You are free to share this presentation and adapt it for your use under the following conditions: </a:t>
            </a:r>
          </a:p>
          <a:p>
            <a:pPr marL="0" indent="0" algn="just"/>
            <a:r>
              <a:rPr lang="en-US" sz="1350" dirty="0" smtClean="0"/>
              <a:t> You must attribute the work in the manner specified by the authors (but   </a:t>
            </a:r>
          </a:p>
          <a:p>
            <a:pPr marL="0" indent="0" algn="just">
              <a:buNone/>
            </a:pPr>
            <a:r>
              <a:rPr lang="en-US" sz="1350" dirty="0"/>
              <a:t> </a:t>
            </a:r>
            <a:r>
              <a:rPr lang="en-US" sz="1350" dirty="0" smtClean="0"/>
              <a:t>  not in any way that suggests that they endorse you or your use of the work).</a:t>
            </a:r>
          </a:p>
          <a:p>
            <a:pPr marL="0" indent="0" algn="just"/>
            <a:r>
              <a:rPr lang="en-US" sz="1350" dirty="0" smtClean="0"/>
              <a:t> You may not use this work for commercial purposes.</a:t>
            </a:r>
          </a:p>
          <a:p>
            <a:pPr marL="0" indent="0" algn="just"/>
            <a:r>
              <a:rPr lang="en-US" sz="1350" dirty="0" smtClean="0"/>
              <a:t> If you alter, transform, or build upon this work, you must remove the Centre for </a:t>
            </a:r>
          </a:p>
          <a:p>
            <a:pPr marL="0" indent="0" algn="just">
              <a:buNone/>
            </a:pPr>
            <a:r>
              <a:rPr lang="en-US" sz="1350" dirty="0"/>
              <a:t> </a:t>
            </a:r>
            <a:r>
              <a:rPr lang="en-US" sz="1350" dirty="0" smtClean="0"/>
              <a:t>  Econics and Ecosystem Management logo, and you may distribute the resulting work </a:t>
            </a:r>
          </a:p>
          <a:p>
            <a:pPr marL="0" indent="0" algn="just">
              <a:buNone/>
            </a:pPr>
            <a:r>
              <a:rPr lang="en-US" sz="1350" dirty="0"/>
              <a:t> </a:t>
            </a:r>
            <a:r>
              <a:rPr lang="en-US" sz="1350" dirty="0" smtClean="0"/>
              <a:t>  only under the same or similar conditions to this one. </a:t>
            </a:r>
          </a:p>
          <a:p>
            <a:pPr marL="0" indent="0" algn="just">
              <a:buFont typeface="Arial" pitchFamily="34" charset="0"/>
              <a:buNone/>
            </a:pPr>
            <a:r>
              <a:rPr lang="en-US" sz="1350" dirty="0" smtClean="0">
                <a:solidFill>
                  <a:srgbClr val="FF0000"/>
                </a:solidFill>
              </a:rPr>
              <a:t> </a:t>
            </a:r>
          </a:p>
          <a:p>
            <a:pPr marL="0" indent="0" algn="just">
              <a:buFont typeface="Arial" pitchFamily="34" charset="0"/>
              <a:buNone/>
            </a:pPr>
            <a:endParaRPr lang="en-US" sz="1350" dirty="0" smtClean="0">
              <a:solidFill>
                <a:srgbClr val="FF0000"/>
              </a:solidFill>
            </a:endParaRPr>
          </a:p>
        </p:txBody>
      </p:sp>
      <p:sp>
        <p:nvSpPr>
          <p:cNvPr id="9" name="Rectangle 9"/>
          <p:cNvSpPr>
            <a:spLocks noChangeArrowheads="1"/>
          </p:cNvSpPr>
          <p:nvPr/>
        </p:nvSpPr>
        <p:spPr bwMode="auto">
          <a:xfrm>
            <a:off x="395538" y="1170383"/>
            <a:ext cx="8352926"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a:t>
            </a:r>
            <a:r>
              <a:rPr lang="en-US" altLang="zh-CN" sz="2000" dirty="0" smtClean="0">
                <a:latin typeface="+mn-lt"/>
                <a:ea typeface="宋体" pitchFamily="2" charset="-122"/>
                <a:cs typeface="Arial" pitchFamily="34" charset="0"/>
              </a:rPr>
              <a:t>Centre for Econics and Ecosystem Management, 2014</a:t>
            </a:r>
            <a:endParaRPr lang="en-US" altLang="zh-CN" sz="2000" dirty="0">
              <a:latin typeface="+mn-lt"/>
              <a:ea typeface="宋体" pitchFamily="2" charset="-122"/>
              <a:cs typeface="Arial" pitchFamily="34" charset="0"/>
            </a:endParaRPr>
          </a:p>
          <a:p>
            <a:pPr marL="342900" indent="-342900" algn="just" eaLnBrk="0" hangingPunct="0">
              <a:lnSpc>
                <a:spcPct val="80000"/>
              </a:lnSpc>
              <a:spcBef>
                <a:spcPct val="20000"/>
              </a:spcBef>
              <a:buSzPct val="130000"/>
            </a:pPr>
            <a:r>
              <a:rPr lang="en-US" sz="1400" i="1" dirty="0" smtClean="0">
                <a:latin typeface="+mn-lt"/>
                <a:cs typeface="Arial" pitchFamily="34" charset="0"/>
              </a:rPr>
              <a:t>	</a:t>
            </a:r>
            <a:r>
              <a:rPr lang="en-US" sz="1350" i="1" dirty="0" smtClean="0">
                <a:latin typeface="+mn-lt"/>
                <a:cs typeface="Arial" pitchFamily="34" charset="0"/>
              </a:rPr>
              <a:t>The Centre for Econics and Ecosystem Management strongly </a:t>
            </a:r>
            <a:r>
              <a:rPr lang="en-US" sz="1350" i="1" dirty="0">
                <a:latin typeface="+mn-lt"/>
                <a:cs typeface="Arial" pitchFamily="34" charset="0"/>
              </a:rPr>
              <a:t>recommends that this presentation is given by experts familiar with the adaptive management </a:t>
            </a:r>
            <a:r>
              <a:rPr lang="en-US" sz="1350" i="1" dirty="0" smtClean="0">
                <a:latin typeface="+mn-lt"/>
                <a:cs typeface="Arial" pitchFamily="34" charset="0"/>
              </a:rPr>
              <a:t>process in general (especially  as designed as the Conservation Measures Partnership</a:t>
            </a:r>
            <a:r>
              <a:rPr lang="ja-JP" altLang="en-US" sz="1350" i="1" dirty="0" smtClean="0">
                <a:latin typeface="+mn-lt"/>
                <a:cs typeface="Arial" pitchFamily="34" charset="0"/>
              </a:rPr>
              <a:t>’</a:t>
            </a:r>
            <a:r>
              <a:rPr lang="en-US" altLang="ja-JP" sz="1350" i="1" dirty="0" smtClean="0">
                <a:latin typeface="+mn-lt"/>
                <a:cs typeface="Arial" pitchFamily="34" charset="0"/>
              </a:rPr>
              <a:t>s Open Standards for the Practice of Conservation) as well as the MARISCO Method itself.</a:t>
            </a:r>
            <a:endParaRPr lang="en-US" sz="1350" i="1" dirty="0">
              <a:latin typeface="+mn-lt"/>
              <a:cs typeface="Arial" pitchFamily="34" charset="0"/>
            </a:endParaRPr>
          </a:p>
        </p:txBody>
      </p:sp>
      <p:sp>
        <p:nvSpPr>
          <p:cNvPr id="10" name="Textfeld 9"/>
          <p:cNvSpPr txBox="1"/>
          <p:nvPr/>
        </p:nvSpPr>
        <p:spPr>
          <a:xfrm>
            <a:off x="395536" y="4421430"/>
            <a:ext cx="8496944" cy="1962076"/>
          </a:xfrm>
          <a:prstGeom prst="rect">
            <a:avLst/>
          </a:prstGeom>
          <a:noFill/>
        </p:spPr>
        <p:txBody>
          <a:bodyPr wrap="square" rtlCol="0">
            <a:spAutoFit/>
          </a:bodyPr>
          <a:lstStyle/>
          <a:p>
            <a:pPr lvl="0" algn="just"/>
            <a:r>
              <a:rPr lang="en-GB" sz="1350" dirty="0" smtClean="0"/>
              <a:t>This material was created under the leadership and responsibility of </a:t>
            </a:r>
            <a:r>
              <a:rPr lang="en-GB" sz="1350" dirty="0" err="1" smtClean="0"/>
              <a:t>Prof.</a:t>
            </a:r>
            <a:r>
              <a:rPr lang="en-GB" sz="1350" dirty="0" smtClean="0"/>
              <a:t> </a:t>
            </a:r>
            <a:r>
              <a:rPr lang="en-GB" sz="1350" dirty="0" err="1" smtClean="0"/>
              <a:t>Dr.</a:t>
            </a:r>
            <a:r>
              <a:rPr lang="en-GB" sz="1350" dirty="0" smtClean="0"/>
              <a:t> Pierre </a:t>
            </a:r>
            <a:r>
              <a:rPr lang="en-GB" sz="1350" dirty="0" err="1" smtClean="0"/>
              <a:t>Ibisch</a:t>
            </a:r>
            <a:r>
              <a:rPr lang="en-GB" sz="1350" dirty="0" smtClean="0"/>
              <a:t> and </a:t>
            </a:r>
            <a:r>
              <a:rPr lang="en-GB" sz="1350" dirty="0" err="1" smtClean="0"/>
              <a:t>Dr.</a:t>
            </a:r>
            <a:r>
              <a:rPr lang="en-GB" sz="1350" dirty="0" smtClean="0"/>
              <a:t> Peter Hobson, co-directors of the Centre for Econics and Ecosystem Management, which was jointly established by Eberswalde University for Sustainable Development and </a:t>
            </a:r>
            <a:r>
              <a:rPr lang="en-GB" sz="1350" dirty="0" err="1" smtClean="0"/>
              <a:t>Writtle</a:t>
            </a:r>
            <a:r>
              <a:rPr lang="en-GB" sz="1350" dirty="0" smtClean="0"/>
              <a:t> College. Compare</a:t>
            </a:r>
            <a:r>
              <a:rPr lang="en-GB" sz="1350" i="1" dirty="0" smtClean="0"/>
              <a:t>: </a:t>
            </a:r>
            <a:r>
              <a:rPr lang="en-US" sz="1350" i="1" dirty="0"/>
              <a:t>Ibisch, P.L. &amp; P.R. Hobson (eds.) (2014): The MARISCO method: </a:t>
            </a:r>
            <a:r>
              <a:rPr lang="en-GB" sz="1350" i="1" dirty="0"/>
              <a:t>Adaptive </a:t>
            </a:r>
            <a:r>
              <a:rPr lang="en-GB" sz="1350" i="1" dirty="0" err="1" smtClean="0"/>
              <a:t>MAnagement</a:t>
            </a:r>
            <a:r>
              <a:rPr lang="en-GB" sz="1350" i="1" dirty="0" smtClean="0"/>
              <a:t> </a:t>
            </a:r>
            <a:r>
              <a:rPr lang="en-GB" sz="1350" i="1" dirty="0"/>
              <a:t>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a:t>
            </a:r>
            <a:r>
              <a:rPr lang="en-GB" sz="1350" i="1" dirty="0" smtClean="0"/>
              <a:t>. - </a:t>
            </a:r>
            <a:r>
              <a:rPr lang="en-GB" sz="1350" dirty="0" smtClean="0"/>
              <a:t>The </a:t>
            </a:r>
            <a:r>
              <a:rPr lang="en-GB" sz="1350" dirty="0" err="1" smtClean="0"/>
              <a:t>Powerpoint</a:t>
            </a:r>
            <a:r>
              <a:rPr lang="en-GB" sz="1350" dirty="0" smtClean="0"/>
              <a:t> Presentation was conceived by</a:t>
            </a:r>
            <a:r>
              <a:rPr lang="de-DE" sz="1350" dirty="0" smtClean="0"/>
              <a:t> </a:t>
            </a:r>
            <a:r>
              <a:rPr lang="en-GB" sz="1350" dirty="0" smtClean="0"/>
              <a:t>Jamie Call, Christina Lehmann and Pierre </a:t>
            </a:r>
            <a:r>
              <a:rPr lang="en-GB" sz="1350" dirty="0" err="1" smtClean="0"/>
              <a:t>Ibisch</a:t>
            </a:r>
            <a:r>
              <a:rPr lang="en-GB" sz="1350" dirty="0" smtClean="0"/>
              <a:t>. Authors of graphs and photographs are indicated on the corresponding slides. </a:t>
            </a:r>
            <a:r>
              <a:rPr lang="de-DE" sz="1350" dirty="0" err="1" smtClean="0"/>
              <a:t>Supported</a:t>
            </a:r>
            <a:r>
              <a:rPr lang="de-DE" sz="1350" dirty="0" smtClean="0"/>
              <a:t> </a:t>
            </a:r>
            <a:r>
              <a:rPr lang="de-DE" sz="1350" dirty="0" err="1"/>
              <a:t>by</a:t>
            </a:r>
            <a:r>
              <a:rPr lang="de-DE" sz="1350" dirty="0"/>
              <a:t> </a:t>
            </a:r>
            <a:r>
              <a:rPr lang="de-DE" sz="1350" dirty="0" err="1"/>
              <a:t>the</a:t>
            </a:r>
            <a:r>
              <a:rPr lang="de-DE" sz="1350" dirty="0"/>
              <a:t> Deutsche Gesellschaft für Internationale Zusammenarbeit (GIZ) GmbH on behalf </a:t>
            </a:r>
            <a:r>
              <a:rPr lang="de-DE" sz="1350" dirty="0" err="1"/>
              <a:t>of</a:t>
            </a:r>
            <a:r>
              <a:rPr lang="de-DE" sz="1350" dirty="0"/>
              <a:t> </a:t>
            </a:r>
            <a:r>
              <a:rPr lang="de-DE" sz="1350" dirty="0" err="1"/>
              <a:t>the</a:t>
            </a:r>
            <a:r>
              <a:rPr lang="de-DE" sz="1350" dirty="0"/>
              <a:t> Bundesministerium für wirtschaftliche Zusammenarbeit und Entwicklung (BMZ</a:t>
            </a:r>
            <a:r>
              <a:rPr lang="de-DE" sz="1350" dirty="0" smtClean="0"/>
              <a:t>).</a:t>
            </a:r>
            <a:endParaRPr lang="en-GB" sz="1350" dirty="0">
              <a:solidFill>
                <a:srgbClr val="FF0000"/>
              </a:solidFill>
            </a:endParaRPr>
          </a:p>
        </p:txBody>
      </p:sp>
    </p:spTree>
    <p:extLst>
      <p:ext uri="{BB962C8B-B14F-4D97-AF65-F5344CB8AC3E}">
        <p14:creationId xmlns:p14="http://schemas.microsoft.com/office/powerpoint/2010/main" val="2759549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a:xfrm>
            <a:off x="1259632" y="1600200"/>
            <a:ext cx="7427167" cy="892696"/>
          </a:xfrm>
        </p:spPr>
        <p:txBody>
          <a:bodyPr>
            <a:noAutofit/>
          </a:bodyPr>
          <a:lstStyle/>
          <a:p>
            <a:pPr marL="0" indent="0">
              <a:buNone/>
            </a:pPr>
            <a:r>
              <a:rPr lang="en-US" u="sng" dirty="0" smtClean="0"/>
              <a:t>a) Necessary resources</a:t>
            </a:r>
          </a:p>
          <a:p>
            <a:r>
              <a:rPr lang="en-US" dirty="0"/>
              <a:t>I</a:t>
            </a:r>
            <a:r>
              <a:rPr lang="en-US" dirty="0" smtClean="0"/>
              <a:t>mplementation of strategies requires different kinds of resources: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p>
        </p:txBody>
      </p:sp>
      <p:sp>
        <p:nvSpPr>
          <p:cNvPr id="12" name="Fußzeilenplatzhalter 11"/>
          <p:cNvSpPr>
            <a:spLocks noGrp="1"/>
          </p:cNvSpPr>
          <p:nvPr>
            <p:ph type="ftr" sz="quarter" idx="11"/>
          </p:nvPr>
        </p:nvSpPr>
        <p:spPr/>
        <p:txBody>
          <a:bodyPr/>
          <a:lstStyle/>
          <a:p>
            <a:r>
              <a:rPr lang="en-US" smtClean="0"/>
              <a:t>18. Assessment and prioritization of existing strategies</a:t>
            </a:r>
            <a:endParaRPr lang="de-DE"/>
          </a:p>
        </p:txBody>
      </p:sp>
      <p:sp>
        <p:nvSpPr>
          <p:cNvPr id="13" name="Foliennummernplatzhalter 12"/>
          <p:cNvSpPr>
            <a:spLocks noGrp="1"/>
          </p:cNvSpPr>
          <p:nvPr>
            <p:ph type="sldNum" sz="quarter" idx="12"/>
          </p:nvPr>
        </p:nvSpPr>
        <p:spPr/>
        <p:txBody>
          <a:bodyPr/>
          <a:lstStyle/>
          <a:p>
            <a:fld id="{6C6AE60A-B69C-4790-82F7-3882EDF23186}" type="slidenum">
              <a:rPr lang="de-DE" smtClean="0"/>
              <a:t>20</a:t>
            </a:fld>
            <a:endParaRPr lang="de-DE"/>
          </a:p>
        </p:txBody>
      </p:sp>
      <p:graphicFrame>
        <p:nvGraphicFramePr>
          <p:cNvPr id="2" name="Diagramm 1"/>
          <p:cNvGraphicFramePr/>
          <p:nvPr>
            <p:extLst>
              <p:ext uri="{D42A27DB-BD31-4B8C-83A1-F6EECF244321}">
                <p14:modId xmlns:p14="http://schemas.microsoft.com/office/powerpoint/2010/main" val="4252261353"/>
              </p:ext>
            </p:extLst>
          </p:nvPr>
        </p:nvGraphicFramePr>
        <p:xfrm>
          <a:off x="2339752" y="2481645"/>
          <a:ext cx="4608512" cy="3017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p:cNvSpPr txBox="1"/>
          <p:nvPr/>
        </p:nvSpPr>
        <p:spPr>
          <a:xfrm>
            <a:off x="1295398" y="5499437"/>
            <a:ext cx="7597081" cy="1015663"/>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Proper combinations of resources are important</a:t>
            </a:r>
          </a:p>
          <a:p>
            <a:pPr marL="342900" indent="-342900" algn="just">
              <a:buFont typeface="Arial" panose="020B0604020202020204" pitchFamily="34" charset="0"/>
              <a:buChar char="•"/>
            </a:pPr>
            <a:r>
              <a:rPr lang="en-US" sz="2000" dirty="0"/>
              <a:t>A</a:t>
            </a:r>
            <a:r>
              <a:rPr lang="en-US" sz="2000" dirty="0" smtClean="0"/>
              <a:t>lthough sufficient funding may be available, without the knowledge to properly plan strategies it is likely to be wasted</a:t>
            </a:r>
            <a:endParaRPr lang="en-US" sz="2000" dirty="0"/>
          </a:p>
        </p:txBody>
      </p:sp>
    </p:spTree>
    <p:extLst>
      <p:ext uri="{BB962C8B-B14F-4D97-AF65-F5344CB8AC3E}">
        <p14:creationId xmlns:p14="http://schemas.microsoft.com/office/powerpoint/2010/main" val="4042820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a:xfrm>
            <a:off x="1259632" y="1600201"/>
            <a:ext cx="7632848" cy="2607492"/>
          </a:xfrm>
        </p:spPr>
        <p:txBody>
          <a:bodyPr>
            <a:normAutofit/>
          </a:bodyPr>
          <a:lstStyle/>
          <a:p>
            <a:pPr marL="457200" indent="-457200" algn="just">
              <a:buAutoNum type="alphaLcParenR"/>
            </a:pPr>
            <a:r>
              <a:rPr lang="en-US" u="sng" dirty="0" smtClean="0"/>
              <a:t>Necessary resources</a:t>
            </a:r>
          </a:p>
          <a:p>
            <a:pPr marL="0" indent="0" algn="just">
              <a:buNone/>
            </a:pPr>
            <a:endParaRPr lang="en-US" sz="1400" dirty="0" smtClean="0"/>
          </a:p>
          <a:p>
            <a:pPr algn="just"/>
            <a:r>
              <a:rPr lang="en-US" dirty="0" smtClean="0"/>
              <a:t>The following table is used to determine the availability of resources:</a:t>
            </a:r>
          </a:p>
          <a:p>
            <a:pPr marL="0" indent="0" algn="just">
              <a:buNone/>
            </a:pPr>
            <a:endParaRPr lang="en-US" dirty="0">
              <a:solidFill>
                <a:srgbClr val="FF0000"/>
              </a:solidFill>
            </a:endParaRPr>
          </a:p>
          <a:p>
            <a:pPr marL="0" indent="0" algn="just">
              <a:buNone/>
            </a:pPr>
            <a:endParaRPr lang="en-US" dirty="0" smtClean="0">
              <a:solidFill>
                <a:srgbClr val="FF0000"/>
              </a:solidFill>
            </a:endParaRPr>
          </a:p>
          <a:p>
            <a:pPr marL="0" indent="0" algn="just">
              <a:buNone/>
            </a:pPr>
            <a:endParaRPr lang="en-US" dirty="0">
              <a:solidFill>
                <a:srgbClr val="FF0000"/>
              </a:solidFill>
            </a:endParaRPr>
          </a:p>
          <a:p>
            <a:pPr marL="0" indent="0" algn="just">
              <a:buNone/>
            </a:pPr>
            <a:endParaRPr lang="en-US" dirty="0" smtClean="0"/>
          </a:p>
          <a:p>
            <a:pPr marL="0" indent="0" algn="just">
              <a:buNone/>
            </a:pPr>
            <a:endParaRPr lang="en-US" dirty="0"/>
          </a:p>
          <a:p>
            <a:pPr algn="just"/>
            <a:endParaRPr lang="en-US" dirty="0" smtClean="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21</a:t>
            </a:fld>
            <a:endParaRPr lang="de-DE"/>
          </a:p>
        </p:txBody>
      </p:sp>
      <p:sp>
        <p:nvSpPr>
          <p:cNvPr id="23" name="Textfeld 5"/>
          <p:cNvSpPr txBox="1"/>
          <p:nvPr/>
        </p:nvSpPr>
        <p:spPr>
          <a:xfrm>
            <a:off x="1405831" y="4005644"/>
            <a:ext cx="1080120" cy="215444"/>
          </a:xfrm>
          <a:prstGeom prst="rect">
            <a:avLst/>
          </a:prstGeom>
          <a:noFill/>
        </p:spPr>
        <p:txBody>
          <a:bodyPr wrap="square" rtlCol="0">
            <a:spAutoFit/>
          </a:bodyPr>
          <a:lstStyle/>
          <a:p>
            <a:r>
              <a:rPr lang="en-GB" sz="800" dirty="0" smtClean="0"/>
              <a:t>© CEEM 2014</a:t>
            </a:r>
            <a:endParaRPr lang="en-GB" sz="800" dirty="0"/>
          </a:p>
        </p:txBody>
      </p:sp>
      <p:pic>
        <p:nvPicPr>
          <p:cNvPr id="12" name="Grafik 11"/>
          <p:cNvPicPr>
            <a:picLocks noChangeAspect="1"/>
          </p:cNvPicPr>
          <p:nvPr/>
        </p:nvPicPr>
        <p:blipFill rotWithShape="1">
          <a:blip r:embed="rId2" cstate="print">
            <a:extLst>
              <a:ext uri="{28A0092B-C50C-407E-A947-70E740481C1C}">
                <a14:useLocalDpi xmlns:a14="http://schemas.microsoft.com/office/drawing/2010/main" val="0"/>
              </a:ext>
            </a:extLst>
          </a:blip>
          <a:srcRect l="8263" t="2751" r="61025" b="43526"/>
          <a:stretch/>
        </p:blipFill>
        <p:spPr>
          <a:xfrm>
            <a:off x="6825559" y="4138836"/>
            <a:ext cx="1922904" cy="2242492"/>
          </a:xfrm>
          <a:prstGeom prst="rect">
            <a:avLst/>
          </a:prstGeom>
        </p:spPr>
      </p:pic>
      <p:sp>
        <p:nvSpPr>
          <p:cNvPr id="13" name="Textfeld 12"/>
          <p:cNvSpPr txBox="1"/>
          <p:nvPr/>
        </p:nvSpPr>
        <p:spPr>
          <a:xfrm>
            <a:off x="1295399" y="4534870"/>
            <a:ext cx="5004793" cy="1015663"/>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corresponding color on the summary table of existing </a:t>
            </a:r>
            <a:r>
              <a:rPr lang="en-US" sz="2000" dirty="0" smtClean="0"/>
              <a:t>strategies</a:t>
            </a:r>
            <a:endParaRPr lang="en-US" sz="2000" dirty="0"/>
          </a:p>
        </p:txBody>
      </p:sp>
      <p:sp>
        <p:nvSpPr>
          <p:cNvPr id="25" name="Rectangle 7"/>
          <p:cNvSpPr/>
          <p:nvPr/>
        </p:nvSpPr>
        <p:spPr>
          <a:xfrm>
            <a:off x="6726425" y="6309320"/>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831" y="2719388"/>
            <a:ext cx="7342632" cy="1286256"/>
          </a:xfrm>
          <a:prstGeom prst="rect">
            <a:avLst/>
          </a:prstGeom>
        </p:spPr>
      </p:pic>
      <p:sp>
        <p:nvSpPr>
          <p:cNvPr id="27" name="Rechteck 26"/>
          <p:cNvSpPr/>
          <p:nvPr/>
        </p:nvSpPr>
        <p:spPr>
          <a:xfrm>
            <a:off x="7884369" y="4970210"/>
            <a:ext cx="669382" cy="14111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717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p:txBody>
          <a:bodyPr anchor="ctr">
            <a:normAutofit/>
          </a:bodyPr>
          <a:lstStyle/>
          <a:p>
            <a:pPr marL="0" indent="0" algn="just">
              <a:buNone/>
            </a:pPr>
            <a:r>
              <a:rPr lang="en-US" u="sng" dirty="0" smtClean="0"/>
              <a:t>b) Level </a:t>
            </a:r>
            <a:r>
              <a:rPr lang="en-US" u="sng" dirty="0"/>
              <a:t>of </a:t>
            </a:r>
            <a:r>
              <a:rPr lang="en-US" u="sng" dirty="0" smtClean="0"/>
              <a:t>acceptance </a:t>
            </a:r>
            <a:r>
              <a:rPr lang="en-US" u="sng" dirty="0"/>
              <a:t>from </a:t>
            </a:r>
            <a:r>
              <a:rPr lang="en-US" u="sng" dirty="0" smtClean="0"/>
              <a:t>potential stakeholders</a:t>
            </a:r>
          </a:p>
          <a:p>
            <a:pPr marL="0" indent="0" algn="just">
              <a:buNone/>
            </a:pPr>
            <a:endParaRPr lang="en-US" sz="1400" u="sng" dirty="0" smtClean="0"/>
          </a:p>
          <a:p>
            <a:pPr algn="just"/>
            <a:r>
              <a:rPr lang="en-US" dirty="0" smtClean="0"/>
              <a:t>Conservation strategies affect many stakeholders</a:t>
            </a:r>
          </a:p>
          <a:p>
            <a:pPr marL="806450" indent="-442913" algn="just">
              <a:buNone/>
            </a:pPr>
            <a:r>
              <a:rPr lang="en-US" dirty="0" smtClean="0"/>
              <a:t>→   </a:t>
            </a:r>
            <a:r>
              <a:rPr lang="en-US" dirty="0"/>
              <a:t>S</a:t>
            </a:r>
            <a:r>
              <a:rPr lang="en-US" dirty="0" smtClean="0"/>
              <a:t>uccessful implementation of a strategy is directly dependent on the willingness of stakeholders to accept it</a:t>
            </a:r>
          </a:p>
          <a:p>
            <a:pPr algn="just"/>
            <a:r>
              <a:rPr lang="en-US" dirty="0" smtClean="0"/>
              <a:t>Their willingness depends on the potential harms or benefits the strategy poses to them</a:t>
            </a:r>
          </a:p>
          <a:p>
            <a:pPr marL="806450" indent="-442913" algn="just">
              <a:buNone/>
            </a:pPr>
            <a:r>
              <a:rPr lang="en-US" dirty="0" smtClean="0"/>
              <a:t>→  Important to begin by considering the effects of planned strategies, both positive and negative</a:t>
            </a:r>
          </a:p>
          <a:p>
            <a:pPr algn="just"/>
            <a:r>
              <a:rPr lang="en-US" dirty="0" smtClean="0"/>
              <a:t>It is important to envision worst-case scenarios in order to develop robust strategies and to understand the mentalities of the stakeholders</a:t>
            </a:r>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22</a:t>
            </a:fld>
            <a:endParaRPr lang="de-DE"/>
          </a:p>
        </p:txBody>
      </p:sp>
    </p:spTree>
    <p:extLst>
      <p:ext uri="{BB962C8B-B14F-4D97-AF65-F5344CB8AC3E}">
        <p14:creationId xmlns:p14="http://schemas.microsoft.com/office/powerpoint/2010/main" val="1310105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a:xfrm>
            <a:off x="1259632" y="1600201"/>
            <a:ext cx="7632848" cy="1972816"/>
          </a:xfrm>
        </p:spPr>
        <p:txBody>
          <a:bodyPr>
            <a:normAutofit/>
          </a:bodyPr>
          <a:lstStyle/>
          <a:p>
            <a:pPr marL="0" indent="0">
              <a:buNone/>
            </a:pPr>
            <a:endParaRPr lang="en-US" dirty="0" smtClean="0"/>
          </a:p>
          <a:p>
            <a:pPr marL="0" indent="0" algn="just">
              <a:buNone/>
            </a:pPr>
            <a:r>
              <a:rPr lang="en-US" u="sng" dirty="0"/>
              <a:t>b) Level of acceptance from potential stakeholders</a:t>
            </a:r>
          </a:p>
          <a:p>
            <a:pPr marL="0" indent="0">
              <a:buNone/>
            </a:pPr>
            <a:endParaRPr lang="en-US" sz="1400" dirty="0" smtClean="0"/>
          </a:p>
          <a:p>
            <a:r>
              <a:rPr lang="en-US" dirty="0" smtClean="0"/>
              <a:t>All </a:t>
            </a:r>
            <a:r>
              <a:rPr lang="en-US" dirty="0"/>
              <a:t>stakeholders who will be </a:t>
            </a:r>
            <a:r>
              <a:rPr lang="en-US" dirty="0" smtClean="0"/>
              <a:t>affected should be listed</a:t>
            </a:r>
          </a:p>
          <a:p>
            <a:r>
              <a:rPr lang="en-US" dirty="0" smtClean="0"/>
              <a:t>Their level of acceptance should be ranked using the following table:</a:t>
            </a:r>
            <a:endParaRPr lang="en-US" dirty="0"/>
          </a:p>
          <a:p>
            <a:endParaRPr lang="en-US" dirty="0" smtClean="0"/>
          </a:p>
          <a:p>
            <a:endParaRPr lang="en-US" dirty="0"/>
          </a:p>
          <a:p>
            <a:pPr marL="0" indent="0">
              <a:buNone/>
            </a:pPr>
            <a:endParaRPr lang="en-US" dirty="0"/>
          </a:p>
          <a:p>
            <a:pPr marL="0" indent="0">
              <a:buNone/>
            </a:pPr>
            <a:endParaRPr lang="en-US" dirty="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23</a:t>
            </a:fld>
            <a:endParaRPr lang="de-DE"/>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40" y="3573016"/>
            <a:ext cx="7342632" cy="865632"/>
          </a:xfrm>
          <a:prstGeom prst="rect">
            <a:avLst/>
          </a:prstGeom>
        </p:spPr>
      </p:pic>
      <p:sp>
        <p:nvSpPr>
          <p:cNvPr id="23" name="Textfeld 5"/>
          <p:cNvSpPr txBox="1"/>
          <p:nvPr/>
        </p:nvSpPr>
        <p:spPr>
          <a:xfrm>
            <a:off x="1404740" y="4438648"/>
            <a:ext cx="1080120" cy="215444"/>
          </a:xfrm>
          <a:prstGeom prst="rect">
            <a:avLst/>
          </a:prstGeom>
          <a:noFill/>
        </p:spPr>
        <p:txBody>
          <a:bodyPr wrap="square" rtlCol="0">
            <a:spAutoFit/>
          </a:bodyPr>
          <a:lstStyle/>
          <a:p>
            <a:r>
              <a:rPr lang="en-GB" sz="800" dirty="0" smtClean="0"/>
              <a:t>© CEEM 2014</a:t>
            </a:r>
            <a:endParaRPr lang="en-GB" sz="800" dirty="0"/>
          </a:p>
        </p:txBody>
      </p:sp>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6688" t="3932" r="50000" b="44094"/>
          <a:stretch/>
        </p:blipFill>
        <p:spPr>
          <a:xfrm>
            <a:off x="6588224" y="4510950"/>
            <a:ext cx="2159148" cy="1727318"/>
          </a:xfrm>
          <a:prstGeom prst="rect">
            <a:avLst/>
          </a:prstGeom>
        </p:spPr>
      </p:pic>
      <p:sp>
        <p:nvSpPr>
          <p:cNvPr id="24" name="Textfeld 23"/>
          <p:cNvSpPr txBox="1"/>
          <p:nvPr/>
        </p:nvSpPr>
        <p:spPr>
          <a:xfrm>
            <a:off x="1187624" y="4797152"/>
            <a:ext cx="4896544" cy="1015663"/>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corresponding color on the summary table of existing </a:t>
            </a:r>
            <a:r>
              <a:rPr lang="en-US" sz="2000" dirty="0" smtClean="0"/>
              <a:t>strategies</a:t>
            </a:r>
            <a:endParaRPr lang="en-US" sz="2000" dirty="0"/>
          </a:p>
        </p:txBody>
      </p:sp>
      <p:sp>
        <p:nvSpPr>
          <p:cNvPr id="26" name="Rectangle 7"/>
          <p:cNvSpPr/>
          <p:nvPr/>
        </p:nvSpPr>
        <p:spPr>
          <a:xfrm>
            <a:off x="6516216" y="6237312"/>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25" name="Rechteck 24"/>
          <p:cNvSpPr/>
          <p:nvPr/>
        </p:nvSpPr>
        <p:spPr>
          <a:xfrm>
            <a:off x="7963283" y="5140932"/>
            <a:ext cx="497149" cy="1096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5984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p:txBody>
          <a:bodyPr anchor="t">
            <a:normAutofit/>
          </a:bodyPr>
          <a:lstStyle/>
          <a:p>
            <a:pPr marL="0" indent="0" algn="just">
              <a:buNone/>
            </a:pPr>
            <a:r>
              <a:rPr lang="en-US" u="sng" dirty="0" smtClean="0"/>
              <a:t>c) Probability </a:t>
            </a:r>
            <a:r>
              <a:rPr lang="en-US" u="sng" dirty="0"/>
              <a:t>of </a:t>
            </a:r>
            <a:r>
              <a:rPr lang="en-US" u="sng" dirty="0" smtClean="0"/>
              <a:t>benefitting </a:t>
            </a:r>
            <a:r>
              <a:rPr lang="en-US" u="sng" dirty="0"/>
              <a:t>from </a:t>
            </a:r>
            <a:r>
              <a:rPr lang="en-US" u="sng" dirty="0" smtClean="0"/>
              <a:t>external factors (esp. opportunities)</a:t>
            </a:r>
          </a:p>
          <a:p>
            <a:pPr marL="0" indent="0" algn="just">
              <a:buNone/>
            </a:pPr>
            <a:endParaRPr lang="en-US" sz="1400" u="sng" dirty="0" smtClean="0"/>
          </a:p>
          <a:p>
            <a:pPr algn="just"/>
            <a:r>
              <a:rPr lang="en-US" dirty="0"/>
              <a:t>S</a:t>
            </a:r>
            <a:r>
              <a:rPr lang="en-US" dirty="0" smtClean="0"/>
              <a:t>uccessful </a:t>
            </a:r>
            <a:r>
              <a:rPr lang="en-US" dirty="0"/>
              <a:t>implementation of a strategy is </a:t>
            </a:r>
            <a:r>
              <a:rPr lang="en-US" dirty="0" smtClean="0"/>
              <a:t>not solely </a:t>
            </a:r>
            <a:r>
              <a:rPr lang="en-US" dirty="0"/>
              <a:t>reliant on the capabilities of the </a:t>
            </a:r>
            <a:r>
              <a:rPr lang="en-US" dirty="0" smtClean="0"/>
              <a:t>management team</a:t>
            </a:r>
          </a:p>
          <a:p>
            <a:pPr marL="0" indent="363538" algn="just">
              <a:buNone/>
            </a:pPr>
            <a:r>
              <a:rPr lang="en-US" dirty="0" smtClean="0"/>
              <a:t>→ External factors can also play an important role</a:t>
            </a:r>
          </a:p>
          <a:p>
            <a:pPr algn="just"/>
            <a:r>
              <a:rPr lang="en-US" dirty="0" smtClean="0"/>
              <a:t>Sometimes opportunities can </a:t>
            </a:r>
            <a:r>
              <a:rPr lang="en-US" dirty="0" err="1" smtClean="0"/>
              <a:t>favour</a:t>
            </a:r>
            <a:r>
              <a:rPr lang="en-US" dirty="0" smtClean="0"/>
              <a:t> or </a:t>
            </a:r>
            <a:r>
              <a:rPr lang="en-US" dirty="0"/>
              <a:t>support the </a:t>
            </a:r>
            <a:r>
              <a:rPr lang="en-US" dirty="0" err="1" smtClean="0"/>
              <a:t>imple</a:t>
            </a:r>
            <a:r>
              <a:rPr lang="en-US" dirty="0" smtClean="0"/>
              <a:t>-mentation </a:t>
            </a:r>
            <a:r>
              <a:rPr lang="en-US" dirty="0"/>
              <a:t>of a </a:t>
            </a:r>
            <a:r>
              <a:rPr lang="en-US" dirty="0" smtClean="0"/>
              <a:t>strategy</a:t>
            </a:r>
          </a:p>
          <a:p>
            <a:pPr algn="just"/>
            <a:endParaRPr lang="en-US" dirty="0" smtClean="0"/>
          </a:p>
          <a:p>
            <a:pPr algn="just"/>
            <a:r>
              <a:rPr lang="en-US" dirty="0" smtClean="0"/>
              <a:t>E.g. highly flexible political situations can promote new laws or programs which directly benefit the implementation of strategies for ecosystem-based conservation</a:t>
            </a:r>
          </a:p>
          <a:p>
            <a:pPr algn="just"/>
            <a:r>
              <a:rPr lang="en-US" dirty="0" smtClean="0"/>
              <a:t>Other opportunities include additional funding or collaboration with institutions which are tackling similar problems</a:t>
            </a:r>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24</a:t>
            </a:fld>
            <a:endParaRPr lang="de-DE"/>
          </a:p>
        </p:txBody>
      </p:sp>
    </p:spTree>
    <p:extLst>
      <p:ext uri="{BB962C8B-B14F-4D97-AF65-F5344CB8AC3E}">
        <p14:creationId xmlns:p14="http://schemas.microsoft.com/office/powerpoint/2010/main" val="580155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a:xfrm>
            <a:off x="1259632" y="1600201"/>
            <a:ext cx="7558656" cy="2618035"/>
          </a:xfrm>
        </p:spPr>
        <p:txBody>
          <a:bodyPr>
            <a:normAutofit/>
          </a:bodyPr>
          <a:lstStyle/>
          <a:p>
            <a:pPr marL="0" indent="0" algn="just">
              <a:buNone/>
            </a:pPr>
            <a:r>
              <a:rPr lang="en-US" u="sng" dirty="0"/>
              <a:t>c) Probability of benefitting from external factors (esp. opportunities)</a:t>
            </a:r>
          </a:p>
          <a:p>
            <a:pPr marL="0" indent="0" algn="just">
              <a:buNone/>
            </a:pPr>
            <a:endParaRPr lang="en-US" sz="1400" dirty="0" smtClean="0"/>
          </a:p>
          <a:p>
            <a:pPr algn="just"/>
            <a:r>
              <a:rPr lang="en-US" dirty="0" smtClean="0"/>
              <a:t>Determine the probability that external factors which could benefit the strategy will occur</a:t>
            </a:r>
          </a:p>
          <a:p>
            <a:pPr algn="just"/>
            <a:endParaRPr lang="en-US" dirty="0" smtClean="0"/>
          </a:p>
          <a:p>
            <a:pPr algn="just"/>
            <a:endParaRPr lang="en-US" dirty="0"/>
          </a:p>
          <a:p>
            <a:pPr marL="0" indent="0" algn="just">
              <a:buNone/>
            </a:pPr>
            <a:endParaRPr lang="en-US" dirty="0" smtClean="0"/>
          </a:p>
          <a:p>
            <a:pPr algn="just"/>
            <a:endParaRPr lang="en-US" dirty="0" smtClean="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924944"/>
            <a:ext cx="7342632" cy="1005840"/>
          </a:xfrm>
          <a:prstGeom prst="rect">
            <a:avLst/>
          </a:prstGeom>
        </p:spPr>
      </p:pic>
      <p:sp>
        <p:nvSpPr>
          <p:cNvPr id="24" name="Textfeld 5"/>
          <p:cNvSpPr txBox="1"/>
          <p:nvPr/>
        </p:nvSpPr>
        <p:spPr>
          <a:xfrm>
            <a:off x="1449579" y="3930784"/>
            <a:ext cx="1080120" cy="215444"/>
          </a:xfrm>
          <a:prstGeom prst="rect">
            <a:avLst/>
          </a:prstGeom>
          <a:noFill/>
        </p:spPr>
        <p:txBody>
          <a:bodyPr wrap="square" rtlCol="0">
            <a:spAutoFit/>
          </a:bodyPr>
          <a:lstStyle/>
          <a:p>
            <a:r>
              <a:rPr lang="en-GB" sz="800" dirty="0" smtClean="0"/>
              <a:t>© CEEM 2014</a:t>
            </a:r>
            <a:endParaRPr lang="en-GB" sz="800" dirty="0"/>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7476" t="2750" r="30313" b="42914"/>
          <a:stretch/>
        </p:blipFill>
        <p:spPr>
          <a:xfrm>
            <a:off x="4932040" y="4144998"/>
            <a:ext cx="3886248" cy="2262879"/>
          </a:xfrm>
          <a:prstGeom prst="rect">
            <a:avLst/>
          </a:prstGeom>
        </p:spPr>
      </p:pic>
      <p:sp>
        <p:nvSpPr>
          <p:cNvPr id="12" name="Textfeld 11"/>
          <p:cNvSpPr txBox="1"/>
          <p:nvPr/>
        </p:nvSpPr>
        <p:spPr>
          <a:xfrm>
            <a:off x="1295399" y="4149080"/>
            <a:ext cx="3492625" cy="2246769"/>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t>The </a:t>
            </a:r>
            <a:r>
              <a:rPr lang="en-US" sz="2000" dirty="0"/>
              <a:t>rating is marked with a sticker of corresponding color on the summary table of existing strategies </a:t>
            </a:r>
            <a:endParaRPr lang="en-US" sz="2000" dirty="0" smtClean="0"/>
          </a:p>
          <a:p>
            <a:pPr marL="285750" indent="-285750" algn="just">
              <a:buFont typeface="Arial" panose="020B0604020202020204" pitchFamily="34" charset="0"/>
              <a:buChar char="•"/>
            </a:pPr>
            <a:r>
              <a:rPr lang="en-US" sz="2000" dirty="0"/>
              <a:t>In the table, note down the relevant opportunities or </a:t>
            </a:r>
            <a:r>
              <a:rPr lang="en-US" sz="2000" dirty="0" smtClean="0"/>
              <a:t>resources</a:t>
            </a:r>
            <a:endParaRPr lang="en-US" sz="2000" dirty="0"/>
          </a:p>
        </p:txBody>
      </p:sp>
      <p:sp>
        <p:nvSpPr>
          <p:cNvPr id="25" name="Rechteck 24"/>
          <p:cNvSpPr/>
          <p:nvPr/>
        </p:nvSpPr>
        <p:spPr>
          <a:xfrm>
            <a:off x="7190365" y="5085183"/>
            <a:ext cx="1627923" cy="1310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hteck 25"/>
          <p:cNvSpPr/>
          <p:nvPr/>
        </p:nvSpPr>
        <p:spPr>
          <a:xfrm>
            <a:off x="7190365" y="5085184"/>
            <a:ext cx="549988" cy="1298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7"/>
          <p:cNvSpPr/>
          <p:nvPr/>
        </p:nvSpPr>
        <p:spPr>
          <a:xfrm>
            <a:off x="4860032" y="6336000"/>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4" name="Fußzeilenplatzhalter 3"/>
          <p:cNvSpPr>
            <a:spLocks noGrp="1"/>
          </p:cNvSpPr>
          <p:nvPr>
            <p:ph type="ftr" sz="quarter" idx="11"/>
          </p:nvPr>
        </p:nvSpPr>
        <p:spPr/>
        <p:txBody>
          <a:bodyPr/>
          <a:lstStyle/>
          <a:p>
            <a:r>
              <a:rPr lang="en-US" smtClean="0"/>
              <a:t>18. Assessment and prioritization of existing strategies</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25</a:t>
            </a:fld>
            <a:endParaRPr lang="de-DE"/>
          </a:p>
        </p:txBody>
      </p:sp>
    </p:spTree>
    <p:extLst>
      <p:ext uri="{BB962C8B-B14F-4D97-AF65-F5344CB8AC3E}">
        <p14:creationId xmlns:p14="http://schemas.microsoft.com/office/powerpoint/2010/main" val="181625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p:txBody>
          <a:bodyPr anchor="t">
            <a:normAutofit/>
          </a:bodyPr>
          <a:lstStyle/>
          <a:p>
            <a:pPr marL="0" indent="0" algn="just">
              <a:buNone/>
            </a:pPr>
            <a:r>
              <a:rPr lang="en-US" u="sng" dirty="0" smtClean="0"/>
              <a:t>d) Probability </a:t>
            </a:r>
            <a:r>
              <a:rPr lang="en-US" u="sng" dirty="0"/>
              <a:t>of </a:t>
            </a:r>
            <a:r>
              <a:rPr lang="en-US" u="sng" dirty="0" smtClean="0"/>
              <a:t>harmful risks</a:t>
            </a:r>
          </a:p>
          <a:p>
            <a:pPr marL="0" indent="0" algn="just">
              <a:buNone/>
            </a:pPr>
            <a:endParaRPr lang="en-US" sz="1400" u="sng" dirty="0" smtClean="0"/>
          </a:p>
          <a:p>
            <a:pPr algn="just"/>
            <a:r>
              <a:rPr lang="en-US" dirty="0" smtClean="0"/>
              <a:t>Not all flexible situations will provide benefits</a:t>
            </a:r>
          </a:p>
          <a:p>
            <a:pPr algn="just"/>
            <a:r>
              <a:rPr lang="en-US" dirty="0" smtClean="0"/>
              <a:t>Risk may be posed to the effectiveness of conservation strategies</a:t>
            </a:r>
          </a:p>
          <a:p>
            <a:pPr algn="just"/>
            <a:endParaRPr lang="en-US" dirty="0" smtClean="0"/>
          </a:p>
          <a:p>
            <a:pPr algn="just"/>
            <a:r>
              <a:rPr lang="en-US" dirty="0" smtClean="0"/>
              <a:t>E.g. insecure political situations can result in cancellation of planned funding or a decreased interest in ecosystem-based nature conservation</a:t>
            </a:r>
          </a:p>
          <a:p>
            <a:pPr algn="just"/>
            <a:r>
              <a:rPr lang="en-US" dirty="0" smtClean="0"/>
              <a:t>Among others, extreme weather events and unfavorable economic investments can jeopardize the potential for implementation of a strategy</a:t>
            </a:r>
            <a:endParaRPr lang="en-US" dirty="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26</a:t>
            </a:fld>
            <a:endParaRPr lang="de-DE"/>
          </a:p>
        </p:txBody>
      </p:sp>
    </p:spTree>
    <p:extLst>
      <p:ext uri="{BB962C8B-B14F-4D97-AF65-F5344CB8AC3E}">
        <p14:creationId xmlns:p14="http://schemas.microsoft.com/office/powerpoint/2010/main" val="2352400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b="0" dirty="0"/>
          </a:p>
        </p:txBody>
      </p:sp>
      <p:sp>
        <p:nvSpPr>
          <p:cNvPr id="11" name="Inhaltsplatzhalter 10"/>
          <p:cNvSpPr>
            <a:spLocks noGrp="1"/>
          </p:cNvSpPr>
          <p:nvPr>
            <p:ph idx="1"/>
          </p:nvPr>
        </p:nvSpPr>
        <p:spPr>
          <a:xfrm>
            <a:off x="1259632" y="1600201"/>
            <a:ext cx="7560840" cy="1900807"/>
          </a:xfrm>
        </p:spPr>
        <p:txBody>
          <a:bodyPr>
            <a:normAutofit lnSpcReduction="10000"/>
          </a:bodyPr>
          <a:lstStyle/>
          <a:p>
            <a:pPr marL="0" indent="0" algn="just">
              <a:buNone/>
            </a:pPr>
            <a:r>
              <a:rPr lang="en-US" u="sng" dirty="0"/>
              <a:t>d) Probability of harmful risks</a:t>
            </a:r>
          </a:p>
          <a:p>
            <a:pPr marL="0" indent="0" algn="just">
              <a:buNone/>
            </a:pPr>
            <a:endParaRPr lang="en-US" sz="1400" dirty="0" smtClean="0"/>
          </a:p>
          <a:p>
            <a:pPr algn="just"/>
            <a:r>
              <a:rPr lang="en-US" dirty="0" smtClean="0"/>
              <a:t>The table below provides the selection criteria for the probability of harmful risks</a:t>
            </a:r>
          </a:p>
          <a:p>
            <a:pPr algn="just"/>
            <a:r>
              <a:rPr lang="en-US" dirty="0" smtClean="0"/>
              <a:t>This is based on the probability that they will occur together with the expected potential magnitude of their impact</a:t>
            </a:r>
            <a:endParaRPr lang="en-US"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053" y="3501008"/>
            <a:ext cx="7342632" cy="1005840"/>
          </a:xfrm>
          <a:prstGeom prst="rect">
            <a:avLst/>
          </a:prstGeom>
        </p:spPr>
      </p:pic>
      <p:sp>
        <p:nvSpPr>
          <p:cNvPr id="23" name="Textfeld 5"/>
          <p:cNvSpPr txBox="1"/>
          <p:nvPr/>
        </p:nvSpPr>
        <p:spPr>
          <a:xfrm>
            <a:off x="1449579" y="4509700"/>
            <a:ext cx="1080120" cy="215444"/>
          </a:xfrm>
          <a:prstGeom prst="rect">
            <a:avLst/>
          </a:prstGeom>
          <a:noFill/>
        </p:spPr>
        <p:txBody>
          <a:bodyPr wrap="square" rtlCol="0">
            <a:spAutoFit/>
          </a:bodyPr>
          <a:lstStyle/>
          <a:p>
            <a:r>
              <a:rPr lang="en-GB" sz="800" dirty="0" smtClean="0"/>
              <a:t>© CEEM 2014</a:t>
            </a:r>
            <a:endParaRPr lang="en-GB" sz="800" dirty="0"/>
          </a:p>
        </p:txBody>
      </p:sp>
      <p:sp>
        <p:nvSpPr>
          <p:cNvPr id="3" name="Textfeld 2"/>
          <p:cNvSpPr txBox="1"/>
          <p:nvPr/>
        </p:nvSpPr>
        <p:spPr>
          <a:xfrm>
            <a:off x="1259632" y="4653136"/>
            <a:ext cx="3627874"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corresponding </a:t>
            </a:r>
            <a:r>
              <a:rPr lang="en-US" sz="2000" dirty="0" err="1" smtClean="0"/>
              <a:t>colour</a:t>
            </a:r>
            <a:r>
              <a:rPr lang="en-US" sz="2000" dirty="0" smtClean="0"/>
              <a:t> </a:t>
            </a:r>
            <a:r>
              <a:rPr lang="en-US" sz="2000" dirty="0"/>
              <a:t>on the summary table of existing </a:t>
            </a:r>
            <a:r>
              <a:rPr lang="en-US" sz="2000" dirty="0" smtClean="0"/>
              <a:t>strategies</a:t>
            </a:r>
          </a:p>
          <a:p>
            <a:pPr marL="285750" indent="-285750" algn="just">
              <a:buFont typeface="Arial" panose="020B0604020202020204" pitchFamily="34" charset="0"/>
              <a:buChar char="•"/>
            </a:pPr>
            <a:r>
              <a:rPr lang="en-US" sz="2000" dirty="0"/>
              <a:t>In the table, note down the relevant </a:t>
            </a:r>
            <a:r>
              <a:rPr lang="en-US" sz="2000" dirty="0" smtClean="0"/>
              <a:t>risks</a:t>
            </a:r>
            <a:endParaRPr lang="en-US" sz="2000" dirty="0"/>
          </a:p>
        </p:txBody>
      </p:sp>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5113" t="1569" r="7476" b="44095"/>
          <a:stretch/>
        </p:blipFill>
        <p:spPr>
          <a:xfrm>
            <a:off x="4932816" y="4691917"/>
            <a:ext cx="3902867" cy="1617404"/>
          </a:xfrm>
          <a:prstGeom prst="rect">
            <a:avLst/>
          </a:prstGeom>
        </p:spPr>
      </p:pic>
      <p:sp>
        <p:nvSpPr>
          <p:cNvPr id="24" name="Rectangle 7"/>
          <p:cNvSpPr/>
          <p:nvPr/>
        </p:nvSpPr>
        <p:spPr>
          <a:xfrm>
            <a:off x="4926225" y="6309320"/>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25" name="Rechteck 24"/>
          <p:cNvSpPr/>
          <p:nvPr/>
        </p:nvSpPr>
        <p:spPr>
          <a:xfrm>
            <a:off x="8100392" y="5301209"/>
            <a:ext cx="741882"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hteck 25"/>
          <p:cNvSpPr/>
          <p:nvPr/>
        </p:nvSpPr>
        <p:spPr>
          <a:xfrm>
            <a:off x="7674791" y="5301208"/>
            <a:ext cx="425601"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ußzeilenplatzhalter 3"/>
          <p:cNvSpPr>
            <a:spLocks noGrp="1"/>
          </p:cNvSpPr>
          <p:nvPr>
            <p:ph type="ftr" sz="quarter" idx="11"/>
          </p:nvPr>
        </p:nvSpPr>
        <p:spPr/>
        <p:txBody>
          <a:bodyPr/>
          <a:lstStyle/>
          <a:p>
            <a:r>
              <a:rPr lang="en-US" smtClean="0"/>
              <a:t>18. Assessment and prioritization of existing strategies</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27</a:t>
            </a:fld>
            <a:endParaRPr lang="de-DE"/>
          </a:p>
        </p:txBody>
      </p:sp>
    </p:spTree>
    <p:extLst>
      <p:ext uri="{BB962C8B-B14F-4D97-AF65-F5344CB8AC3E}">
        <p14:creationId xmlns:p14="http://schemas.microsoft.com/office/powerpoint/2010/main" val="2581574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p:txBody>
          <a:bodyPr anchor="ctr">
            <a:normAutofit/>
          </a:bodyPr>
          <a:lstStyle/>
          <a:p>
            <a:pPr marL="0" indent="0" algn="just">
              <a:buNone/>
            </a:pPr>
            <a:r>
              <a:rPr lang="en-US" u="sng" dirty="0" smtClean="0"/>
              <a:t>e) Adaptability </a:t>
            </a:r>
            <a:r>
              <a:rPr lang="en-US" u="sng" dirty="0"/>
              <a:t>to </a:t>
            </a:r>
            <a:r>
              <a:rPr lang="en-US" u="sng" dirty="0" smtClean="0"/>
              <a:t>change</a:t>
            </a:r>
          </a:p>
          <a:p>
            <a:pPr marL="0" indent="0" algn="just">
              <a:buNone/>
            </a:pPr>
            <a:endParaRPr lang="en-US" sz="1400" u="sng" dirty="0" smtClean="0"/>
          </a:p>
          <a:p>
            <a:pPr algn="just"/>
            <a:r>
              <a:rPr lang="en-US" dirty="0" smtClean="0"/>
              <a:t>Uncertainty and unexpected changing circumstances are the foundations upon which management strategies must be built</a:t>
            </a:r>
          </a:p>
          <a:p>
            <a:pPr algn="just"/>
            <a:r>
              <a:rPr lang="en-US" dirty="0" smtClean="0"/>
              <a:t>Developing versatile strategies which respond adaptively to altered conditions supports the overall risk and vulnerability management of the conservation site</a:t>
            </a:r>
          </a:p>
          <a:p>
            <a:pPr algn="just"/>
            <a:endParaRPr lang="en-US" dirty="0" smtClean="0"/>
          </a:p>
          <a:p>
            <a:pPr algn="just"/>
            <a:r>
              <a:rPr lang="en-US" dirty="0" smtClean="0"/>
              <a:t>E.g., strategies that involve the construction of buildings are often less adaptable than ‘soft strategies,’ such as those related to communication</a:t>
            </a:r>
          </a:p>
          <a:p>
            <a:pPr marL="0" indent="0" algn="just">
              <a:buNone/>
            </a:pPr>
            <a:endParaRPr lang="en-US" dirty="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28</a:t>
            </a:fld>
            <a:endParaRPr lang="de-DE"/>
          </a:p>
        </p:txBody>
      </p:sp>
    </p:spTree>
    <p:extLst>
      <p:ext uri="{BB962C8B-B14F-4D97-AF65-F5344CB8AC3E}">
        <p14:creationId xmlns:p14="http://schemas.microsoft.com/office/powerpoint/2010/main" val="184805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Autofit/>
          </a:bodyPr>
          <a:lstStyle/>
          <a:p>
            <a:r>
              <a:rPr lang="en-GB" dirty="0"/>
              <a:t>How are existing strategies assessed and prioritised?</a:t>
            </a:r>
            <a:endParaRPr lang="en-US" sz="3600" b="0" dirty="0"/>
          </a:p>
        </p:txBody>
      </p:sp>
      <p:sp>
        <p:nvSpPr>
          <p:cNvPr id="11" name="Inhaltsplatzhalter 10"/>
          <p:cNvSpPr>
            <a:spLocks noGrp="1"/>
          </p:cNvSpPr>
          <p:nvPr>
            <p:ph idx="1"/>
          </p:nvPr>
        </p:nvSpPr>
        <p:spPr>
          <a:xfrm>
            <a:off x="1259632" y="1600201"/>
            <a:ext cx="7427167" cy="2488116"/>
          </a:xfrm>
        </p:spPr>
        <p:txBody>
          <a:bodyPr>
            <a:normAutofit/>
          </a:bodyPr>
          <a:lstStyle/>
          <a:p>
            <a:pPr marL="0" indent="0" algn="just">
              <a:buNone/>
            </a:pPr>
            <a:r>
              <a:rPr lang="en-US" u="sng" dirty="0" smtClean="0"/>
              <a:t>e) Adaptability </a:t>
            </a:r>
            <a:r>
              <a:rPr lang="en-US" u="sng" dirty="0"/>
              <a:t>to </a:t>
            </a:r>
            <a:r>
              <a:rPr lang="en-US" u="sng" dirty="0" smtClean="0"/>
              <a:t>change</a:t>
            </a:r>
            <a:endParaRPr lang="en-US" u="sng" dirty="0"/>
          </a:p>
          <a:p>
            <a:pPr marL="0" indent="0" algn="just">
              <a:buNone/>
            </a:pPr>
            <a:endParaRPr lang="en-US" sz="1400" dirty="0" smtClean="0"/>
          </a:p>
          <a:p>
            <a:pPr algn="just"/>
            <a:r>
              <a:rPr lang="en-US" dirty="0" smtClean="0"/>
              <a:t>Use the table below to develop the adaptability of the strategy</a:t>
            </a:r>
            <a:r>
              <a:rPr lang="en-US" dirty="0"/>
              <a:t>:</a:t>
            </a:r>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endParaRPr lang="en-US"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734149"/>
            <a:ext cx="7342632" cy="1146048"/>
          </a:xfrm>
          <a:prstGeom prst="rect">
            <a:avLst/>
          </a:prstGeom>
        </p:spPr>
      </p:pic>
      <p:sp>
        <p:nvSpPr>
          <p:cNvPr id="23" name="Textfeld 5"/>
          <p:cNvSpPr txBox="1"/>
          <p:nvPr/>
        </p:nvSpPr>
        <p:spPr>
          <a:xfrm>
            <a:off x="1479171" y="3872872"/>
            <a:ext cx="1080120" cy="215444"/>
          </a:xfrm>
          <a:prstGeom prst="rect">
            <a:avLst/>
          </a:prstGeom>
          <a:noFill/>
        </p:spPr>
        <p:txBody>
          <a:bodyPr wrap="square" rtlCol="0">
            <a:spAutoFit/>
          </a:bodyPr>
          <a:lstStyle/>
          <a:p>
            <a:r>
              <a:rPr lang="en-GB" sz="800" dirty="0" smtClean="0"/>
              <a:t>© CEEM 2014</a:t>
            </a:r>
            <a:endParaRPr lang="en-GB" sz="800" dirty="0"/>
          </a:p>
        </p:txBody>
      </p:sp>
      <p:sp>
        <p:nvSpPr>
          <p:cNvPr id="3" name="Textfeld 2"/>
          <p:cNvSpPr txBox="1"/>
          <p:nvPr/>
        </p:nvSpPr>
        <p:spPr>
          <a:xfrm>
            <a:off x="1295399" y="4221088"/>
            <a:ext cx="2628529"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corresponding color on the summary table of existing </a:t>
            </a:r>
            <a:r>
              <a:rPr lang="en-US" sz="2000" dirty="0" smtClean="0"/>
              <a:t>strategies</a:t>
            </a:r>
            <a:endParaRPr lang="en-US" sz="2000" dirty="0"/>
          </a:p>
        </p:txBody>
      </p:sp>
      <p:sp>
        <p:nvSpPr>
          <p:cNvPr id="25" name="Rectangle 7"/>
          <p:cNvSpPr/>
          <p:nvPr/>
        </p:nvSpPr>
        <p:spPr>
          <a:xfrm>
            <a:off x="3923928" y="5949280"/>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3538" t="1570" r="17713" b="51181"/>
          <a:stretch/>
        </p:blipFill>
        <p:spPr>
          <a:xfrm>
            <a:off x="4012285" y="4049238"/>
            <a:ext cx="4824536" cy="1929814"/>
          </a:xfrm>
          <a:prstGeom prst="rect">
            <a:avLst/>
          </a:prstGeom>
        </p:spPr>
      </p:pic>
      <p:sp>
        <p:nvSpPr>
          <p:cNvPr id="27" name="Rechteck 26"/>
          <p:cNvSpPr/>
          <p:nvPr/>
        </p:nvSpPr>
        <p:spPr>
          <a:xfrm>
            <a:off x="8316417" y="4941168"/>
            <a:ext cx="501872"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ußzeilenplatzhalter 3"/>
          <p:cNvSpPr>
            <a:spLocks noGrp="1"/>
          </p:cNvSpPr>
          <p:nvPr>
            <p:ph type="ftr" sz="quarter" idx="11"/>
          </p:nvPr>
        </p:nvSpPr>
        <p:spPr/>
        <p:txBody>
          <a:bodyPr/>
          <a:lstStyle/>
          <a:p>
            <a:r>
              <a:rPr lang="en-US" smtClean="0"/>
              <a:t>18. Assessment and prioritization of existing strategies</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29</a:t>
            </a:fld>
            <a:endParaRPr lang="de-DE"/>
          </a:p>
        </p:txBody>
      </p:sp>
    </p:spTree>
    <p:extLst>
      <p:ext uri="{BB962C8B-B14F-4D97-AF65-F5344CB8AC3E}">
        <p14:creationId xmlns:p14="http://schemas.microsoft.com/office/powerpoint/2010/main" val="1028765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dirty="0"/>
          </a:p>
        </p:txBody>
      </p:sp>
      <p:sp>
        <p:nvSpPr>
          <p:cNvPr id="3" name="Foliennummernplatzhalter 2"/>
          <p:cNvSpPr>
            <a:spLocks noGrp="1"/>
          </p:cNvSpPr>
          <p:nvPr>
            <p:ph type="sldNum" sz="quarter" idx="12"/>
          </p:nvPr>
        </p:nvSpPr>
        <p:spPr/>
        <p:txBody>
          <a:bodyPr/>
          <a:lstStyle/>
          <a:p>
            <a:fld id="{E8A9303E-27D9-477D-98A4-E66DF1BCAD0F}" type="slidenum">
              <a:rPr lang="de-DE" smtClean="0"/>
              <a:t>3</a:t>
            </a:fld>
            <a:endParaRPr lang="de-DE"/>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429791" y="506990"/>
            <a:ext cx="6457398" cy="59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87824" y="5346000"/>
            <a:ext cx="3456384" cy="75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185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How are existing strategies assessed and prioritised?</a:t>
            </a:r>
          </a:p>
        </p:txBody>
      </p:sp>
      <p:sp>
        <p:nvSpPr>
          <p:cNvPr id="3" name="Inhaltsplatzhalter 2"/>
          <p:cNvSpPr>
            <a:spLocks noGrp="1"/>
          </p:cNvSpPr>
          <p:nvPr>
            <p:ph idx="1"/>
          </p:nvPr>
        </p:nvSpPr>
        <p:spPr/>
        <p:txBody>
          <a:bodyPr anchor="ctr">
            <a:normAutofit/>
          </a:bodyPr>
          <a:lstStyle/>
          <a:p>
            <a:pPr marL="0" indent="0" algn="ctr">
              <a:buNone/>
            </a:pPr>
            <a:r>
              <a:rPr lang="en-GB" sz="4000" b="1" dirty="0"/>
              <a:t>3</a:t>
            </a:r>
            <a:r>
              <a:rPr lang="en-GB" sz="4000" b="1" dirty="0" smtClean="0"/>
              <a:t>) The evaluation of impact of existing strategies</a:t>
            </a:r>
            <a:endParaRPr lang="en-GB" sz="4000" b="1" dirty="0"/>
          </a:p>
        </p:txBody>
      </p:sp>
      <p:sp>
        <p:nvSpPr>
          <p:cNvPr id="4" name="Fußzeilenplatzhalter 3"/>
          <p:cNvSpPr>
            <a:spLocks noGrp="1"/>
          </p:cNvSpPr>
          <p:nvPr>
            <p:ph type="ftr" sz="quarter" idx="11"/>
          </p:nvPr>
        </p:nvSpPr>
        <p:spPr/>
        <p:txBody>
          <a:bodyPr/>
          <a:lstStyle/>
          <a:p>
            <a:r>
              <a:rPr lang="en-US" smtClean="0"/>
              <a:t>18. Assessment and prioritization of existing strategies</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30</a:t>
            </a:fld>
            <a:endParaRPr lang="de-DE"/>
          </a:p>
        </p:txBody>
      </p:sp>
    </p:spTree>
    <p:extLst>
      <p:ext uri="{BB962C8B-B14F-4D97-AF65-F5344CB8AC3E}">
        <p14:creationId xmlns:p14="http://schemas.microsoft.com/office/powerpoint/2010/main" val="377796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noFill/>
        </p:spPr>
        <p:txBody>
          <a:bodyPr vert="horz" lIns="91440" tIns="45720" rIns="91440" bIns="45720" rtlCol="0" anchor="ctr">
            <a:noAutofit/>
          </a:bodyPr>
          <a:lstStyle/>
          <a:p>
            <a:pPr>
              <a:spcBef>
                <a:spcPct val="20000"/>
              </a:spcBef>
              <a:buFont typeface="Arial" pitchFamily="34" charset="0"/>
            </a:pPr>
            <a:r>
              <a:rPr lang="en-GB" dirty="0" smtClean="0"/>
              <a:t>How are existing strategies assessed and prioritised?</a:t>
            </a:r>
            <a:endParaRPr lang="en-US" dirty="0">
              <a:latin typeface="+mn-lt"/>
              <a:ea typeface="+mn-ea"/>
              <a:cs typeface="+mn-cs"/>
            </a:endParaRPr>
          </a:p>
        </p:txBody>
      </p:sp>
      <p:sp>
        <p:nvSpPr>
          <p:cNvPr id="20" name="Content Placeholder 19"/>
          <p:cNvSpPr>
            <a:spLocks noGrp="1"/>
          </p:cNvSpPr>
          <p:nvPr>
            <p:ph idx="1"/>
          </p:nvPr>
        </p:nvSpPr>
        <p:spPr/>
        <p:txBody>
          <a:bodyPr>
            <a:noAutofit/>
          </a:bodyPr>
          <a:lstStyle/>
          <a:p>
            <a:pPr marL="0" indent="0" algn="just" fontAlgn="base">
              <a:buNone/>
            </a:pPr>
            <a:r>
              <a:rPr lang="en-US" u="sng" dirty="0" smtClean="0"/>
              <a:t>a) Causation of social, political and institutional conflicts</a:t>
            </a:r>
          </a:p>
          <a:p>
            <a:pPr marL="0" indent="0" algn="just" fontAlgn="base">
              <a:buNone/>
            </a:pPr>
            <a:endParaRPr lang="en-US" sz="1400" u="sng" dirty="0" smtClean="0"/>
          </a:p>
          <a:p>
            <a:pPr algn="just" fontAlgn="base"/>
            <a:r>
              <a:rPr lang="en-US" dirty="0" smtClean="0"/>
              <a:t>It is important that stakeholders engage in the strategy implementation process</a:t>
            </a:r>
          </a:p>
          <a:p>
            <a:pPr algn="just" fontAlgn="base"/>
            <a:r>
              <a:rPr lang="en-US" dirty="0" smtClean="0"/>
              <a:t>It sometimes occurs that conservation objectives conflict with stakeholders’ socio-economic interests</a:t>
            </a:r>
          </a:p>
          <a:p>
            <a:pPr algn="just" fontAlgn="base"/>
            <a:r>
              <a:rPr lang="en-US" dirty="0" smtClean="0"/>
              <a:t>Possible conflicts could include those over land tenure or rights, the increase or removal of subsidies or incentives, etc. </a:t>
            </a:r>
          </a:p>
          <a:p>
            <a:pPr algn="just" fontAlgn="base"/>
            <a:endParaRPr lang="en-US" dirty="0" smtClean="0"/>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31</a:t>
            </a:fld>
            <a:endParaRPr lang="de-DE"/>
          </a:p>
        </p:txBody>
      </p:sp>
    </p:spTree>
    <p:extLst>
      <p:ext uri="{BB962C8B-B14F-4D97-AF65-F5344CB8AC3E}">
        <p14:creationId xmlns:p14="http://schemas.microsoft.com/office/powerpoint/2010/main" val="1761909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8"/>
          <p:cNvSpPr>
            <a:spLocks noGrp="1"/>
          </p:cNvSpPr>
          <p:nvPr>
            <p:ph type="title"/>
          </p:nvPr>
        </p:nvSpPr>
        <p:spPr>
          <a:noFill/>
        </p:spPr>
        <p:txBody>
          <a:bodyPr vert="horz" lIns="91440" tIns="45720" rIns="91440" bIns="45720" rtlCol="0" anchor="ctr">
            <a:normAutofit fontScale="90000"/>
          </a:bodyPr>
          <a:lstStyle/>
          <a:p>
            <a:pPr>
              <a:spcBef>
                <a:spcPct val="20000"/>
              </a:spcBef>
              <a:buFont typeface="Arial" pitchFamily="34" charset="0"/>
            </a:pPr>
            <a:r>
              <a:rPr lang="en-GB" sz="4400" dirty="0"/>
              <a:t>How are existing strategies assessed and prioritised?</a:t>
            </a:r>
            <a:endParaRPr lang="en-US" dirty="0">
              <a:latin typeface="+mn-lt"/>
              <a:ea typeface="+mn-ea"/>
              <a:cs typeface="+mn-cs"/>
            </a:endParaRPr>
          </a:p>
        </p:txBody>
      </p:sp>
      <p:sp>
        <p:nvSpPr>
          <p:cNvPr id="20" name="Content Placeholder 19"/>
          <p:cNvSpPr>
            <a:spLocks noGrp="1"/>
          </p:cNvSpPr>
          <p:nvPr>
            <p:ph idx="1"/>
          </p:nvPr>
        </p:nvSpPr>
        <p:spPr/>
        <p:txBody>
          <a:bodyPr>
            <a:noAutofit/>
          </a:bodyPr>
          <a:lstStyle/>
          <a:p>
            <a:pPr marL="0" indent="0" algn="just" fontAlgn="base">
              <a:buNone/>
            </a:pPr>
            <a:r>
              <a:rPr lang="en-US" u="sng" dirty="0"/>
              <a:t>a) Causation of social, political and institutional conflicts</a:t>
            </a:r>
          </a:p>
          <a:p>
            <a:pPr algn="just" fontAlgn="base"/>
            <a:endParaRPr lang="en-US" sz="1400" dirty="0" smtClean="0"/>
          </a:p>
          <a:p>
            <a:pPr algn="just" fontAlgn="base"/>
            <a:r>
              <a:rPr lang="en-US" dirty="0" smtClean="0"/>
              <a:t>E.g., strategies </a:t>
            </a:r>
            <a:r>
              <a:rPr lang="en-US" dirty="0"/>
              <a:t>which set aside portions of land to protect sensitive species directly interfere with some farmer’s ability to use the land to produce food they need to sustain </a:t>
            </a:r>
            <a:r>
              <a:rPr lang="en-US" dirty="0" smtClean="0"/>
              <a:t>themselves</a:t>
            </a:r>
          </a:p>
          <a:p>
            <a:pPr marL="723900" indent="-368300" algn="just" fontAlgn="base">
              <a:buNone/>
            </a:pPr>
            <a:r>
              <a:rPr lang="en-US" dirty="0" smtClean="0"/>
              <a:t>→ They may </a:t>
            </a:r>
            <a:r>
              <a:rPr lang="en-US" dirty="0"/>
              <a:t>perceive the strategies as disproportionately negatively affecting them and form an association demanding their lands </a:t>
            </a:r>
            <a:r>
              <a:rPr lang="en-US" dirty="0" smtClean="0"/>
              <a:t>to be </a:t>
            </a:r>
            <a:r>
              <a:rPr lang="en-US" dirty="0"/>
              <a:t>returned to </a:t>
            </a:r>
            <a:r>
              <a:rPr lang="en-US" dirty="0" smtClean="0"/>
              <a:t>them</a:t>
            </a:r>
          </a:p>
          <a:p>
            <a:pPr marL="723900" indent="-368300" algn="just" fontAlgn="base">
              <a:buNone/>
            </a:pPr>
            <a:r>
              <a:rPr lang="en-US" dirty="0" smtClean="0"/>
              <a:t>→ Other </a:t>
            </a:r>
            <a:r>
              <a:rPr lang="en-US" dirty="0"/>
              <a:t>stakeholders, such as those responsible for processing harvested </a:t>
            </a:r>
            <a:r>
              <a:rPr lang="en-US" dirty="0" smtClean="0"/>
              <a:t>goods, shopkeepers and others affected by this decrease in production, may </a:t>
            </a:r>
            <a:r>
              <a:rPr lang="en-US" dirty="0"/>
              <a:t>join </a:t>
            </a:r>
            <a:r>
              <a:rPr lang="en-US" dirty="0" smtClean="0"/>
              <a:t>in</a:t>
            </a:r>
          </a:p>
          <a:p>
            <a:pPr algn="just" fontAlgn="base"/>
            <a:r>
              <a:rPr lang="en-US" dirty="0" smtClean="0"/>
              <a:t>This </a:t>
            </a:r>
            <a:r>
              <a:rPr lang="en-US" dirty="0"/>
              <a:t>could increase existing conflicts between stakeholders and institutions or create new </a:t>
            </a:r>
            <a:r>
              <a:rPr lang="en-US" dirty="0" smtClean="0"/>
              <a:t>ones</a:t>
            </a:r>
            <a:endParaRPr lang="en-US" sz="2000" dirty="0"/>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32</a:t>
            </a:fld>
            <a:endParaRPr lang="de-DE"/>
          </a:p>
        </p:txBody>
      </p:sp>
    </p:spTree>
    <p:extLst>
      <p:ext uri="{BB962C8B-B14F-4D97-AF65-F5344CB8AC3E}">
        <p14:creationId xmlns:p14="http://schemas.microsoft.com/office/powerpoint/2010/main" val="4119765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0"/>
            <a:ext cx="7486647" cy="4525963"/>
          </a:xfrm>
        </p:spPr>
        <p:txBody>
          <a:bodyPr>
            <a:normAutofit/>
          </a:bodyPr>
          <a:lstStyle/>
          <a:p>
            <a:pPr marL="0" indent="0" algn="just" fontAlgn="base">
              <a:buNone/>
            </a:pPr>
            <a:r>
              <a:rPr lang="en-US" u="sng" dirty="0"/>
              <a:t>a) Causation of social, political and institutional conflicts</a:t>
            </a:r>
          </a:p>
          <a:p>
            <a:pPr algn="just"/>
            <a:endParaRPr lang="en-US" sz="1400" dirty="0" smtClean="0"/>
          </a:p>
          <a:p>
            <a:pPr algn="just"/>
            <a:r>
              <a:rPr lang="en-US" dirty="0" smtClean="0"/>
              <a:t>Evaluate </a:t>
            </a:r>
            <a:r>
              <a:rPr lang="en-US" dirty="0"/>
              <a:t>the probability that institutional conflicts will arise </a:t>
            </a:r>
            <a:r>
              <a:rPr lang="en-US" i="1" dirty="0"/>
              <a:t>after the strategy has been delivered</a:t>
            </a:r>
            <a:r>
              <a:rPr lang="en-US" dirty="0"/>
              <a:t> according to the following </a:t>
            </a:r>
            <a:r>
              <a:rPr lang="en-US" dirty="0" smtClean="0"/>
              <a:t>table:</a:t>
            </a:r>
            <a:endParaRPr lang="en-US" dirty="0"/>
          </a:p>
          <a:p>
            <a:pPr marL="457200" indent="-457200" algn="just">
              <a:buFont typeface="+mj-lt"/>
              <a:buAutoNum type="arabicPeriod"/>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33</a:t>
            </a:fld>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171" y="2996952"/>
            <a:ext cx="7342632" cy="1146048"/>
          </a:xfrm>
          <a:prstGeom prst="rect">
            <a:avLst/>
          </a:prstGeom>
        </p:spPr>
      </p:pic>
      <p:sp>
        <p:nvSpPr>
          <p:cNvPr id="8" name="Textfeld 5"/>
          <p:cNvSpPr txBox="1"/>
          <p:nvPr/>
        </p:nvSpPr>
        <p:spPr>
          <a:xfrm>
            <a:off x="1479171" y="4144487"/>
            <a:ext cx="1080120" cy="215444"/>
          </a:xfrm>
          <a:prstGeom prst="rect">
            <a:avLst/>
          </a:prstGeom>
          <a:noFill/>
        </p:spPr>
        <p:txBody>
          <a:bodyPr wrap="square" rtlCol="0">
            <a:spAutoFit/>
          </a:bodyPr>
          <a:lstStyle/>
          <a:p>
            <a:r>
              <a:rPr lang="en-GB" sz="800" dirty="0" smtClean="0"/>
              <a:t>© CEEM 2014</a:t>
            </a:r>
            <a:endParaRPr lang="en-GB" sz="800" dirty="0"/>
          </a:p>
        </p:txBody>
      </p:sp>
      <p:sp>
        <p:nvSpPr>
          <p:cNvPr id="9" name="Textfeld 8"/>
          <p:cNvSpPr txBox="1"/>
          <p:nvPr/>
        </p:nvSpPr>
        <p:spPr>
          <a:xfrm>
            <a:off x="1288356" y="4365104"/>
            <a:ext cx="2581729"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corresponding color on the summary table of existing </a:t>
            </a:r>
            <a:r>
              <a:rPr lang="en-US" sz="2000" dirty="0" smtClean="0"/>
              <a:t>strategies</a:t>
            </a:r>
            <a:endParaRPr lang="en-US" sz="200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4326" t="2751" r="10625" b="51181"/>
          <a:stretch/>
        </p:blipFill>
        <p:spPr>
          <a:xfrm>
            <a:off x="3945609" y="4437112"/>
            <a:ext cx="4876194" cy="1760848"/>
          </a:xfrm>
          <a:prstGeom prst="rect">
            <a:avLst/>
          </a:prstGeom>
        </p:spPr>
      </p:pic>
      <p:sp>
        <p:nvSpPr>
          <p:cNvPr id="11" name="Rectangle 7"/>
          <p:cNvSpPr/>
          <p:nvPr/>
        </p:nvSpPr>
        <p:spPr>
          <a:xfrm>
            <a:off x="3923928" y="6220270"/>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12" name="Rechteck 11"/>
          <p:cNvSpPr/>
          <p:nvPr/>
        </p:nvSpPr>
        <p:spPr>
          <a:xfrm>
            <a:off x="8316417" y="5211578"/>
            <a:ext cx="501872"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6292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8"/>
          <p:cNvSpPr>
            <a:spLocks noGrp="1"/>
          </p:cNvSpPr>
          <p:nvPr>
            <p:ph type="title"/>
          </p:nvPr>
        </p:nvSpPr>
        <p:spPr>
          <a:noFill/>
        </p:spPr>
        <p:txBody>
          <a:bodyPr vert="horz" lIns="91440" tIns="45720" rIns="91440" bIns="45720" rtlCol="0" anchor="ctr">
            <a:noAutofit/>
          </a:bodyPr>
          <a:lstStyle/>
          <a:p>
            <a:pPr>
              <a:spcBef>
                <a:spcPct val="20000"/>
              </a:spcBef>
              <a:buFont typeface="Arial" pitchFamily="34" charset="0"/>
            </a:pPr>
            <a:r>
              <a:rPr lang="en-GB" dirty="0"/>
              <a:t>How are existing strategies assessed and prioritised?</a:t>
            </a:r>
            <a:endParaRPr lang="en-US" dirty="0">
              <a:latin typeface="+mn-lt"/>
              <a:ea typeface="+mn-ea"/>
              <a:cs typeface="+mn-cs"/>
            </a:endParaRPr>
          </a:p>
        </p:txBody>
      </p:sp>
      <p:sp>
        <p:nvSpPr>
          <p:cNvPr id="20" name="Content Placeholder 19"/>
          <p:cNvSpPr>
            <a:spLocks noGrp="1"/>
          </p:cNvSpPr>
          <p:nvPr>
            <p:ph idx="1"/>
          </p:nvPr>
        </p:nvSpPr>
        <p:spPr/>
        <p:txBody>
          <a:bodyPr>
            <a:noAutofit/>
          </a:bodyPr>
          <a:lstStyle/>
          <a:p>
            <a:pPr marL="355600" indent="-355600" algn="just" fontAlgn="base">
              <a:buNone/>
            </a:pPr>
            <a:r>
              <a:rPr lang="en-US" u="sng" dirty="0" smtClean="0"/>
              <a:t>b) Causation </a:t>
            </a:r>
            <a:r>
              <a:rPr lang="en-US" u="sng" dirty="0"/>
              <a:t>of new risks that increase the vulnerability of conservation </a:t>
            </a:r>
            <a:r>
              <a:rPr lang="en-US" u="sng" dirty="0" smtClean="0"/>
              <a:t>objects</a:t>
            </a:r>
          </a:p>
          <a:p>
            <a:pPr marL="0" indent="0" algn="just" fontAlgn="base">
              <a:buNone/>
            </a:pPr>
            <a:endParaRPr lang="en-US" sz="1400" u="sng" dirty="0" smtClean="0"/>
          </a:p>
          <a:p>
            <a:pPr algn="just" fontAlgn="base"/>
            <a:r>
              <a:rPr lang="en-US" dirty="0"/>
              <a:t>Although a thorough analysis has been carried out, it is likely that there are </a:t>
            </a:r>
            <a:r>
              <a:rPr lang="en-US" dirty="0" smtClean="0"/>
              <a:t>elements </a:t>
            </a:r>
            <a:r>
              <a:rPr lang="en-US" dirty="0"/>
              <a:t>of the ecosystem which are not fully </a:t>
            </a:r>
            <a:r>
              <a:rPr lang="en-US" dirty="0" smtClean="0"/>
              <a:t>understood</a:t>
            </a:r>
          </a:p>
          <a:p>
            <a:pPr algn="just" fontAlgn="base"/>
            <a:r>
              <a:rPr lang="en-US" dirty="0" smtClean="0"/>
              <a:t>During </a:t>
            </a:r>
            <a:r>
              <a:rPr lang="en-US" dirty="0"/>
              <a:t>the implementation process, faulty assumptions may become evident through unexpected reactions of some system </a:t>
            </a:r>
            <a:r>
              <a:rPr lang="en-US" dirty="0" smtClean="0"/>
              <a:t>components, worsening </a:t>
            </a:r>
            <a:r>
              <a:rPr lang="en-US" dirty="0"/>
              <a:t>or </a:t>
            </a:r>
            <a:r>
              <a:rPr lang="en-US" dirty="0" smtClean="0"/>
              <a:t>creating </a:t>
            </a:r>
            <a:r>
              <a:rPr lang="en-US" dirty="0"/>
              <a:t>new stresses and </a:t>
            </a:r>
            <a:r>
              <a:rPr lang="en-US" dirty="0" smtClean="0"/>
              <a:t>threats</a:t>
            </a:r>
            <a:endParaRPr lang="en-US" sz="2000" dirty="0"/>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34</a:t>
            </a:fld>
            <a:endParaRPr lang="de-DE"/>
          </a:p>
        </p:txBody>
      </p:sp>
    </p:spTree>
    <p:extLst>
      <p:ext uri="{BB962C8B-B14F-4D97-AF65-F5344CB8AC3E}">
        <p14:creationId xmlns:p14="http://schemas.microsoft.com/office/powerpoint/2010/main" val="3407759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22438" t="2750" r="62600" b="52362"/>
          <a:stretch/>
        </p:blipFill>
        <p:spPr>
          <a:xfrm>
            <a:off x="8332916" y="4826251"/>
            <a:ext cx="775588" cy="1551175"/>
          </a:xfrm>
          <a:prstGeom prst="rect">
            <a:avLst/>
          </a:prstGeom>
        </p:spPr>
      </p:pic>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0"/>
            <a:ext cx="7416824" cy="4525963"/>
          </a:xfrm>
        </p:spPr>
        <p:txBody>
          <a:bodyPr>
            <a:normAutofit/>
          </a:bodyPr>
          <a:lstStyle/>
          <a:p>
            <a:pPr marL="355600" indent="-355600" algn="just" fontAlgn="base">
              <a:buNone/>
            </a:pPr>
            <a:r>
              <a:rPr lang="en-US" u="sng" dirty="0"/>
              <a:t>b) Causation of new risks that increase the vulnerability of conservation </a:t>
            </a:r>
            <a:r>
              <a:rPr lang="en-US" u="sng" dirty="0" smtClean="0"/>
              <a:t>objects</a:t>
            </a:r>
          </a:p>
          <a:p>
            <a:pPr marL="0" indent="0" algn="just" fontAlgn="base">
              <a:buNone/>
            </a:pPr>
            <a:endParaRPr lang="en-US" sz="1400" u="sng" dirty="0"/>
          </a:p>
          <a:p>
            <a:pPr algn="just" fontAlgn="base"/>
            <a:r>
              <a:rPr lang="en-US" dirty="0" smtClean="0"/>
              <a:t>Evaluate </a:t>
            </a:r>
            <a:r>
              <a:rPr lang="en-US" dirty="0"/>
              <a:t>the likelihood </a:t>
            </a:r>
            <a:r>
              <a:rPr lang="en-US" dirty="0" smtClean="0"/>
              <a:t>of strategies to result </a:t>
            </a:r>
            <a:r>
              <a:rPr lang="en-US" dirty="0"/>
              <a:t>in biophysical damages in the management area or direct harm to biodiversity objects using the following </a:t>
            </a:r>
            <a:r>
              <a:rPr lang="en-US" dirty="0" smtClean="0"/>
              <a:t>table:</a:t>
            </a:r>
            <a:endParaRPr lang="en-US" dirty="0"/>
          </a:p>
          <a:p>
            <a:pPr marL="0" indent="0" algn="just" fontAlgn="base">
              <a:buNone/>
            </a:pPr>
            <a:r>
              <a:rPr lang="en-US" dirty="0"/>
              <a:t/>
            </a:r>
            <a:br>
              <a:rPr lang="en-US" dirty="0"/>
            </a:br>
            <a:endParaRPr lang="en-US" dirty="0"/>
          </a:p>
          <a:p>
            <a:pPr marL="457200" indent="-457200" algn="just">
              <a:buFont typeface="+mj-lt"/>
              <a:buAutoNum type="arabicPeriod"/>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35</a:t>
            </a:fld>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3501008"/>
            <a:ext cx="7342632" cy="1243584"/>
          </a:xfrm>
          <a:prstGeom prst="rect">
            <a:avLst/>
          </a:prstGeom>
        </p:spPr>
      </p:pic>
      <p:sp>
        <p:nvSpPr>
          <p:cNvPr id="8" name="Textfeld 5"/>
          <p:cNvSpPr txBox="1"/>
          <p:nvPr/>
        </p:nvSpPr>
        <p:spPr>
          <a:xfrm>
            <a:off x="1475656" y="4725724"/>
            <a:ext cx="1080120" cy="215444"/>
          </a:xfrm>
          <a:prstGeom prst="rect">
            <a:avLst/>
          </a:prstGeom>
          <a:noFill/>
        </p:spPr>
        <p:txBody>
          <a:bodyPr wrap="square" rtlCol="0">
            <a:spAutoFit/>
          </a:bodyPr>
          <a:lstStyle/>
          <a:p>
            <a:r>
              <a:rPr lang="en-GB" sz="800" dirty="0" smtClean="0"/>
              <a:t>© CEEM 2014</a:t>
            </a:r>
            <a:endParaRPr lang="en-GB" sz="800" dirty="0"/>
          </a:p>
        </p:txBody>
      </p:sp>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4327" t="2751" r="-1031" b="51181"/>
          <a:stretch/>
        </p:blipFill>
        <p:spPr>
          <a:xfrm>
            <a:off x="3995936" y="4828456"/>
            <a:ext cx="4896544" cy="1555077"/>
          </a:xfrm>
          <a:prstGeom prst="rect">
            <a:avLst/>
          </a:prstGeom>
        </p:spPr>
      </p:pic>
      <p:sp>
        <p:nvSpPr>
          <p:cNvPr id="10" name="Rectangle 7"/>
          <p:cNvSpPr/>
          <p:nvPr/>
        </p:nvSpPr>
        <p:spPr>
          <a:xfrm>
            <a:off x="3923928" y="6336000"/>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11" name="Rechteck 10"/>
          <p:cNvSpPr/>
          <p:nvPr/>
        </p:nvSpPr>
        <p:spPr>
          <a:xfrm>
            <a:off x="8244408" y="5517232"/>
            <a:ext cx="429864"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feld 11"/>
          <p:cNvSpPr txBox="1"/>
          <p:nvPr/>
        </p:nvSpPr>
        <p:spPr>
          <a:xfrm>
            <a:off x="1259632" y="4966136"/>
            <a:ext cx="2779588" cy="163121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corresponding color on the summary table of existing </a:t>
            </a:r>
            <a:r>
              <a:rPr lang="en-US" sz="2000" dirty="0" smtClean="0"/>
              <a:t>strategies</a:t>
            </a:r>
            <a:endParaRPr lang="en-US" sz="2000" dirty="0"/>
          </a:p>
        </p:txBody>
      </p:sp>
      <p:sp>
        <p:nvSpPr>
          <p:cNvPr id="13" name="Rechteck 12"/>
          <p:cNvSpPr/>
          <p:nvPr/>
        </p:nvSpPr>
        <p:spPr>
          <a:xfrm>
            <a:off x="8674271" y="5517268"/>
            <a:ext cx="397719"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9946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8"/>
          <p:cNvSpPr>
            <a:spLocks noGrp="1"/>
          </p:cNvSpPr>
          <p:nvPr>
            <p:ph type="title"/>
          </p:nvPr>
        </p:nvSpPr>
        <p:spPr>
          <a:noFill/>
        </p:spPr>
        <p:txBody>
          <a:bodyPr vert="horz" lIns="91440" tIns="45720" rIns="91440" bIns="45720" rtlCol="0" anchor="ctr">
            <a:noAutofit/>
          </a:bodyPr>
          <a:lstStyle/>
          <a:p>
            <a:pPr>
              <a:spcBef>
                <a:spcPct val="20000"/>
              </a:spcBef>
              <a:buFont typeface="Arial" pitchFamily="34" charset="0"/>
            </a:pPr>
            <a:r>
              <a:rPr lang="en-GB" dirty="0"/>
              <a:t>How are existing strategies assessed and prioritised?</a:t>
            </a:r>
            <a:endParaRPr lang="en-US" dirty="0">
              <a:latin typeface="+mn-lt"/>
              <a:ea typeface="+mn-ea"/>
              <a:cs typeface="+mn-cs"/>
            </a:endParaRPr>
          </a:p>
        </p:txBody>
      </p:sp>
      <p:sp>
        <p:nvSpPr>
          <p:cNvPr id="20" name="Content Placeholder 19"/>
          <p:cNvSpPr>
            <a:spLocks noGrp="1"/>
          </p:cNvSpPr>
          <p:nvPr>
            <p:ph idx="1"/>
          </p:nvPr>
        </p:nvSpPr>
        <p:spPr/>
        <p:txBody>
          <a:bodyPr>
            <a:noAutofit/>
          </a:bodyPr>
          <a:lstStyle/>
          <a:p>
            <a:pPr marL="0" indent="0" algn="just" fontAlgn="base">
              <a:buNone/>
            </a:pPr>
            <a:r>
              <a:rPr lang="en-US" u="sng" dirty="0" smtClean="0"/>
              <a:t>c) Synergies </a:t>
            </a:r>
            <a:r>
              <a:rPr lang="en-US" u="sng" dirty="0"/>
              <a:t>with </a:t>
            </a:r>
            <a:r>
              <a:rPr lang="en-US" u="sng" dirty="0" smtClean="0"/>
              <a:t>other strategies</a:t>
            </a:r>
          </a:p>
          <a:p>
            <a:pPr algn="just" fontAlgn="base"/>
            <a:endParaRPr lang="en-US" sz="1400" dirty="0" smtClean="0"/>
          </a:p>
          <a:p>
            <a:pPr algn="just" fontAlgn="base"/>
            <a:r>
              <a:rPr lang="en-US" dirty="0" smtClean="0"/>
              <a:t>Synergistic effects: Occur </a:t>
            </a:r>
            <a:r>
              <a:rPr lang="en-US" dirty="0"/>
              <a:t>when strategies are carefully constructed to work in an integrative way with other objectives and activities within the planned </a:t>
            </a:r>
            <a:r>
              <a:rPr lang="en-US" dirty="0" smtClean="0"/>
              <a:t>area</a:t>
            </a:r>
          </a:p>
          <a:p>
            <a:pPr algn="just" fontAlgn="base"/>
            <a:endParaRPr lang="en-US" dirty="0" smtClean="0"/>
          </a:p>
          <a:p>
            <a:pPr algn="just" fontAlgn="base"/>
            <a:r>
              <a:rPr lang="en-US" dirty="0" smtClean="0"/>
              <a:t>E.g., a </a:t>
            </a:r>
            <a:r>
              <a:rPr lang="en-US" dirty="0"/>
              <a:t>strategy </a:t>
            </a:r>
            <a:r>
              <a:rPr lang="en-US" dirty="0" smtClean="0"/>
              <a:t>promoting </a:t>
            </a:r>
            <a:r>
              <a:rPr lang="en-US" dirty="0"/>
              <a:t>the social and political organization of local communities can develop significant synergies with communication strategies or the enforcement of legal </a:t>
            </a:r>
            <a:r>
              <a:rPr lang="en-US" dirty="0" smtClean="0"/>
              <a:t>regulations</a:t>
            </a:r>
            <a:endParaRPr lang="en-US" dirty="0"/>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36</a:t>
            </a:fld>
            <a:endParaRPr lang="de-DE"/>
          </a:p>
        </p:txBody>
      </p:sp>
    </p:spTree>
    <p:extLst>
      <p:ext uri="{BB962C8B-B14F-4D97-AF65-F5344CB8AC3E}">
        <p14:creationId xmlns:p14="http://schemas.microsoft.com/office/powerpoint/2010/main" val="3298796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1"/>
            <a:ext cx="7558655" cy="1468180"/>
          </a:xfrm>
        </p:spPr>
        <p:txBody>
          <a:bodyPr>
            <a:normAutofit/>
          </a:bodyPr>
          <a:lstStyle/>
          <a:p>
            <a:pPr marL="0" indent="0" algn="just" fontAlgn="base">
              <a:buNone/>
            </a:pPr>
            <a:r>
              <a:rPr lang="en-US" u="sng" dirty="0"/>
              <a:t>c) Synergies with other strategies</a:t>
            </a:r>
          </a:p>
          <a:p>
            <a:pPr algn="just"/>
            <a:endParaRPr lang="en-US" sz="1400" dirty="0" smtClean="0"/>
          </a:p>
          <a:p>
            <a:pPr algn="just"/>
            <a:r>
              <a:rPr lang="en-US" dirty="0" smtClean="0"/>
              <a:t>The </a:t>
            </a:r>
            <a:r>
              <a:rPr lang="en-US" dirty="0"/>
              <a:t>probability of developing synergies with other strategies can be </a:t>
            </a:r>
            <a:r>
              <a:rPr lang="en-US" dirty="0" err="1" smtClean="0"/>
              <a:t>analysed</a:t>
            </a:r>
            <a:r>
              <a:rPr lang="en-US" dirty="0" smtClean="0"/>
              <a:t> </a:t>
            </a:r>
            <a:r>
              <a:rPr lang="en-US" dirty="0"/>
              <a:t>using the following </a:t>
            </a:r>
            <a:r>
              <a:rPr lang="en-US" dirty="0" smtClean="0"/>
              <a:t>table:</a:t>
            </a:r>
            <a:endParaRPr lang="en-US" dirty="0"/>
          </a:p>
          <a:p>
            <a:pPr marL="457200" indent="-457200" algn="just">
              <a:buFont typeface="+mj-lt"/>
              <a:buAutoNum type="arabicPeriod"/>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37</a:t>
            </a:fld>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140968"/>
            <a:ext cx="7342632" cy="865632"/>
          </a:xfrm>
          <a:prstGeom prst="rect">
            <a:avLst/>
          </a:prstGeom>
        </p:spPr>
      </p:pic>
      <p:sp>
        <p:nvSpPr>
          <p:cNvPr id="8" name="Textfeld 5"/>
          <p:cNvSpPr txBox="1"/>
          <p:nvPr/>
        </p:nvSpPr>
        <p:spPr>
          <a:xfrm>
            <a:off x="1475656" y="4005064"/>
            <a:ext cx="1080120" cy="215444"/>
          </a:xfrm>
          <a:prstGeom prst="rect">
            <a:avLst/>
          </a:prstGeom>
          <a:noFill/>
        </p:spPr>
        <p:txBody>
          <a:bodyPr wrap="square" rtlCol="0">
            <a:spAutoFit/>
          </a:bodyPr>
          <a:lstStyle/>
          <a:p>
            <a:r>
              <a:rPr lang="en-GB" sz="800" dirty="0" smtClean="0"/>
              <a:t>© CEEM 2014</a:t>
            </a:r>
            <a:endParaRPr lang="en-GB" sz="800" dirty="0"/>
          </a:p>
        </p:txBody>
      </p:sp>
      <p:sp>
        <p:nvSpPr>
          <p:cNvPr id="9" name="Textfeld 8"/>
          <p:cNvSpPr txBox="1"/>
          <p:nvPr/>
        </p:nvSpPr>
        <p:spPr>
          <a:xfrm>
            <a:off x="1259632" y="4293096"/>
            <a:ext cx="2230064" cy="2246769"/>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a:t>
            </a:r>
            <a:r>
              <a:rPr lang="en-US" sz="2000" dirty="0" err="1" smtClean="0"/>
              <a:t>corres</a:t>
            </a:r>
            <a:r>
              <a:rPr lang="en-US" sz="2000" dirty="0" smtClean="0"/>
              <a:t>-ponding </a:t>
            </a:r>
            <a:r>
              <a:rPr lang="en-US" sz="2000" dirty="0"/>
              <a:t>color on the summary table of existing </a:t>
            </a:r>
            <a:r>
              <a:rPr lang="en-US" sz="2000" dirty="0" smtClean="0"/>
              <a:t>strategies</a:t>
            </a:r>
            <a:endParaRPr lang="en-US" sz="2000" dirty="0"/>
          </a:p>
        </p:txBody>
      </p:sp>
      <p:sp>
        <p:nvSpPr>
          <p:cNvPr id="11" name="Rectangle 7"/>
          <p:cNvSpPr/>
          <p:nvPr/>
        </p:nvSpPr>
        <p:spPr>
          <a:xfrm>
            <a:off x="3419872" y="5949860"/>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22438" t="2750" r="55421" b="52362"/>
          <a:stretch/>
        </p:blipFill>
        <p:spPr>
          <a:xfrm>
            <a:off x="7828859" y="4387806"/>
            <a:ext cx="1147751" cy="1551175"/>
          </a:xfrm>
          <a:prstGeom prst="rect">
            <a:avLst/>
          </a:prstGeom>
        </p:spPr>
      </p:pic>
      <p:pic>
        <p:nvPicPr>
          <p:cNvPr id="13" name="Grafik 12"/>
          <p:cNvPicPr>
            <a:picLocks noChangeAspect="1"/>
          </p:cNvPicPr>
          <p:nvPr/>
        </p:nvPicPr>
        <p:blipFill rotWithShape="1">
          <a:blip r:embed="rId4" cstate="print">
            <a:extLst>
              <a:ext uri="{28A0092B-C50C-407E-A947-70E740481C1C}">
                <a14:useLocalDpi xmlns:a14="http://schemas.microsoft.com/office/drawing/2010/main" val="0"/>
              </a:ext>
            </a:extLst>
          </a:blip>
          <a:srcRect l="4327" t="2751" r="-1031" b="51181"/>
          <a:stretch/>
        </p:blipFill>
        <p:spPr>
          <a:xfrm>
            <a:off x="3491880" y="4390011"/>
            <a:ext cx="4896544" cy="1555077"/>
          </a:xfrm>
          <a:prstGeom prst="rect">
            <a:avLst/>
          </a:prstGeom>
        </p:spPr>
      </p:pic>
      <p:sp>
        <p:nvSpPr>
          <p:cNvPr id="15" name="Rechteck 14"/>
          <p:cNvSpPr/>
          <p:nvPr/>
        </p:nvSpPr>
        <p:spPr>
          <a:xfrm>
            <a:off x="8512304" y="5054302"/>
            <a:ext cx="397719" cy="8949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220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8"/>
          <p:cNvSpPr>
            <a:spLocks noGrp="1"/>
          </p:cNvSpPr>
          <p:nvPr>
            <p:ph type="title"/>
          </p:nvPr>
        </p:nvSpPr>
        <p:spPr>
          <a:noFill/>
        </p:spPr>
        <p:txBody>
          <a:bodyPr vert="horz" lIns="91440" tIns="45720" rIns="91440" bIns="45720" rtlCol="0" anchor="ctr">
            <a:noAutofit/>
          </a:bodyPr>
          <a:lstStyle/>
          <a:p>
            <a:pPr>
              <a:spcBef>
                <a:spcPct val="20000"/>
              </a:spcBef>
              <a:buFont typeface="Arial" pitchFamily="34" charset="0"/>
            </a:pPr>
            <a:r>
              <a:rPr lang="en-GB" dirty="0"/>
              <a:t>How are existing strategies assessed and prioritised?</a:t>
            </a:r>
            <a:endParaRPr lang="en-US" dirty="0">
              <a:latin typeface="+mn-lt"/>
              <a:ea typeface="+mn-ea"/>
              <a:cs typeface="+mn-cs"/>
            </a:endParaRPr>
          </a:p>
        </p:txBody>
      </p:sp>
      <p:sp>
        <p:nvSpPr>
          <p:cNvPr id="20" name="Content Placeholder 19"/>
          <p:cNvSpPr>
            <a:spLocks noGrp="1"/>
          </p:cNvSpPr>
          <p:nvPr>
            <p:ph idx="1"/>
          </p:nvPr>
        </p:nvSpPr>
        <p:spPr/>
        <p:txBody>
          <a:bodyPr>
            <a:noAutofit/>
          </a:bodyPr>
          <a:lstStyle/>
          <a:p>
            <a:pPr marL="0" indent="0" algn="just" fontAlgn="base">
              <a:buNone/>
            </a:pPr>
            <a:r>
              <a:rPr lang="en-US" u="sng" dirty="0" smtClean="0"/>
              <a:t>d) Conflicts </a:t>
            </a:r>
            <a:r>
              <a:rPr lang="en-US" u="sng" dirty="0"/>
              <a:t>with other s</a:t>
            </a:r>
            <a:r>
              <a:rPr lang="en-US" u="sng" dirty="0" smtClean="0"/>
              <a:t>trategies</a:t>
            </a:r>
          </a:p>
          <a:p>
            <a:pPr algn="just"/>
            <a:endParaRPr lang="en-US" sz="1400" dirty="0" smtClean="0"/>
          </a:p>
          <a:p>
            <a:pPr algn="just"/>
            <a:r>
              <a:rPr lang="en-US" dirty="0" smtClean="0"/>
              <a:t>Some </a:t>
            </a:r>
            <a:r>
              <a:rPr lang="en-US" dirty="0"/>
              <a:t>strategies will work directly against other strategies, causing an overall reduction in the effectiveness of the strategic </a:t>
            </a:r>
            <a:r>
              <a:rPr lang="en-US" dirty="0" smtClean="0"/>
              <a:t>program </a:t>
            </a:r>
          </a:p>
          <a:p>
            <a:pPr algn="just"/>
            <a:endParaRPr lang="en-US" dirty="0" smtClean="0"/>
          </a:p>
          <a:p>
            <a:pPr algn="just"/>
            <a:r>
              <a:rPr lang="en-US" dirty="0" smtClean="0"/>
              <a:t>E.g., </a:t>
            </a:r>
            <a:r>
              <a:rPr lang="en-US" dirty="0"/>
              <a:t>a strategy that improves living conditions in the management area may lead to immigration to the </a:t>
            </a:r>
            <a:r>
              <a:rPr lang="en-US" dirty="0" smtClean="0"/>
              <a:t>area</a:t>
            </a:r>
          </a:p>
          <a:p>
            <a:pPr marL="712788" indent="-349250" algn="just">
              <a:buNone/>
            </a:pPr>
            <a:r>
              <a:rPr lang="en-US" dirty="0" smtClean="0"/>
              <a:t>→ Direct conflict </a:t>
            </a:r>
            <a:r>
              <a:rPr lang="en-US" dirty="0"/>
              <a:t>with strategies which target human population </a:t>
            </a:r>
            <a:r>
              <a:rPr lang="en-US" dirty="0" smtClean="0"/>
              <a:t>growth</a:t>
            </a:r>
          </a:p>
          <a:p>
            <a:pPr algn="just"/>
            <a:r>
              <a:rPr lang="en-US" dirty="0" smtClean="0"/>
              <a:t>After identification, changes </a:t>
            </a:r>
            <a:r>
              <a:rPr lang="en-US" dirty="0"/>
              <a:t>to counter the identified conflicts must </a:t>
            </a:r>
            <a:r>
              <a:rPr lang="en-US" dirty="0" smtClean="0"/>
              <a:t>be made</a:t>
            </a:r>
            <a:endParaRPr lang="en-US" dirty="0"/>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38</a:t>
            </a:fld>
            <a:endParaRPr lang="de-DE"/>
          </a:p>
        </p:txBody>
      </p:sp>
    </p:spTree>
    <p:extLst>
      <p:ext uri="{BB962C8B-B14F-4D97-AF65-F5344CB8AC3E}">
        <p14:creationId xmlns:p14="http://schemas.microsoft.com/office/powerpoint/2010/main" val="103519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1"/>
            <a:ext cx="7560839" cy="1909038"/>
          </a:xfrm>
        </p:spPr>
        <p:txBody>
          <a:bodyPr>
            <a:normAutofit/>
          </a:bodyPr>
          <a:lstStyle/>
          <a:p>
            <a:pPr marL="0" indent="0" algn="just" fontAlgn="base">
              <a:buNone/>
            </a:pPr>
            <a:r>
              <a:rPr lang="en-US" u="sng" dirty="0"/>
              <a:t>d) Conflicts with other strategies</a:t>
            </a:r>
          </a:p>
          <a:p>
            <a:pPr algn="just" fontAlgn="base"/>
            <a:endParaRPr lang="en-US" sz="1400" dirty="0" smtClean="0"/>
          </a:p>
          <a:p>
            <a:pPr algn="just" fontAlgn="base"/>
            <a:r>
              <a:rPr lang="en-US" dirty="0" smtClean="0"/>
              <a:t>Both, conflicts which already exist between strategies and those which could develop should be assessed according to the following table:</a:t>
            </a:r>
          </a:p>
          <a:p>
            <a:pPr marL="457200" indent="-457200" algn="just">
              <a:buFont typeface="+mj-lt"/>
              <a:buAutoNum type="arabicPeriod"/>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39</a:t>
            </a:fld>
            <a:endParaRPr lang="de-DE"/>
          </a:p>
        </p:txBody>
      </p:sp>
      <p:pic>
        <p:nvPicPr>
          <p:cNvPr id="4098" name="Picture 2" descr="G:\MARISCO Manual Graphics\jpg_Grafiken\Englisch\S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7839" y="3140968"/>
            <a:ext cx="7342632" cy="100584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5"/>
          <p:cNvSpPr txBox="1"/>
          <p:nvPr/>
        </p:nvSpPr>
        <p:spPr>
          <a:xfrm>
            <a:off x="1403648" y="4147388"/>
            <a:ext cx="1080120" cy="215444"/>
          </a:xfrm>
          <a:prstGeom prst="rect">
            <a:avLst/>
          </a:prstGeom>
          <a:noFill/>
        </p:spPr>
        <p:txBody>
          <a:bodyPr wrap="square" rtlCol="0">
            <a:spAutoFit/>
          </a:bodyPr>
          <a:lstStyle/>
          <a:p>
            <a:r>
              <a:rPr lang="en-GB" sz="800" dirty="0" smtClean="0"/>
              <a:t>© CEEM 2014</a:t>
            </a:r>
            <a:endParaRPr lang="en-GB" sz="800" dirty="0"/>
          </a:p>
        </p:txBody>
      </p:sp>
      <p:sp>
        <p:nvSpPr>
          <p:cNvPr id="8" name="Textfeld 7"/>
          <p:cNvSpPr txBox="1"/>
          <p:nvPr/>
        </p:nvSpPr>
        <p:spPr>
          <a:xfrm>
            <a:off x="1243536" y="4293096"/>
            <a:ext cx="7560839"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a:t>
            </a:r>
            <a:r>
              <a:rPr lang="en-US" sz="2000" dirty="0" smtClean="0"/>
              <a:t>corresponding </a:t>
            </a:r>
            <a:r>
              <a:rPr lang="en-US" sz="2000" dirty="0"/>
              <a:t>color on the summary table of existing </a:t>
            </a:r>
            <a:r>
              <a:rPr lang="en-US" sz="2000" dirty="0" smtClean="0"/>
              <a:t>strategies</a:t>
            </a:r>
            <a:endParaRPr lang="en-US" sz="2000" dirty="0"/>
          </a:p>
        </p:txBody>
      </p:sp>
      <p:grpSp>
        <p:nvGrpSpPr>
          <p:cNvPr id="2" name="Gruppieren 1"/>
          <p:cNvGrpSpPr/>
          <p:nvPr/>
        </p:nvGrpSpPr>
        <p:grpSpPr>
          <a:xfrm>
            <a:off x="2411760" y="4969982"/>
            <a:ext cx="5472608" cy="1339917"/>
            <a:chOff x="2123728" y="4969983"/>
            <a:chExt cx="5976664" cy="1557282"/>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22438" t="2750" r="45931" b="52362"/>
            <a:stretch/>
          </p:blipFill>
          <p:spPr>
            <a:xfrm>
              <a:off x="6460707" y="4969983"/>
              <a:ext cx="1639685" cy="1551175"/>
            </a:xfrm>
            <a:prstGeom prst="rect">
              <a:avLst/>
            </a:prstGeom>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4327" t="2751" r="-1031" b="51181"/>
            <a:stretch/>
          </p:blipFill>
          <p:spPr>
            <a:xfrm>
              <a:off x="2123728" y="4972188"/>
              <a:ext cx="4896544" cy="1555077"/>
            </a:xfrm>
            <a:prstGeom prst="rect">
              <a:avLst/>
            </a:prstGeom>
          </p:spPr>
        </p:pic>
      </p:grpSp>
      <p:sp>
        <p:nvSpPr>
          <p:cNvPr id="12" name="Rectangle 7"/>
          <p:cNvSpPr/>
          <p:nvPr/>
        </p:nvSpPr>
        <p:spPr>
          <a:xfrm>
            <a:off x="2339752" y="6309900"/>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13" name="Rechteck 12"/>
          <p:cNvSpPr/>
          <p:nvPr/>
        </p:nvSpPr>
        <p:spPr>
          <a:xfrm>
            <a:off x="7342633" y="5517232"/>
            <a:ext cx="397719"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5567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sz="4000" dirty="0" smtClean="0"/>
              <a:t>Learning objectives</a:t>
            </a:r>
            <a:endParaRPr lang="en-GB" sz="4000" dirty="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4</a:t>
            </a:fld>
            <a:endParaRPr lang="de-DE"/>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008891516"/>
              </p:ext>
            </p:extLst>
          </p:nvPr>
        </p:nvGraphicFramePr>
        <p:xfrm>
          <a:off x="539554" y="1600200"/>
          <a:ext cx="8147246"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282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8"/>
          <p:cNvSpPr>
            <a:spLocks noGrp="1"/>
          </p:cNvSpPr>
          <p:nvPr>
            <p:ph type="title"/>
          </p:nvPr>
        </p:nvSpPr>
        <p:spPr>
          <a:noFill/>
        </p:spPr>
        <p:txBody>
          <a:bodyPr vert="horz" lIns="91440" tIns="45720" rIns="91440" bIns="45720" rtlCol="0" anchor="ctr">
            <a:noAutofit/>
          </a:bodyPr>
          <a:lstStyle/>
          <a:p>
            <a:pPr>
              <a:spcBef>
                <a:spcPct val="20000"/>
              </a:spcBef>
              <a:buFont typeface="Arial" pitchFamily="34" charset="0"/>
            </a:pPr>
            <a:r>
              <a:rPr lang="en-GB" dirty="0"/>
              <a:t>How are existing strategies assessed and prioritised?</a:t>
            </a:r>
            <a:endParaRPr lang="en-US" dirty="0">
              <a:latin typeface="+mn-lt"/>
              <a:ea typeface="+mn-ea"/>
              <a:cs typeface="+mn-cs"/>
            </a:endParaRPr>
          </a:p>
        </p:txBody>
      </p:sp>
      <p:sp>
        <p:nvSpPr>
          <p:cNvPr id="20" name="Content Placeholder 19"/>
          <p:cNvSpPr>
            <a:spLocks noGrp="1"/>
          </p:cNvSpPr>
          <p:nvPr>
            <p:ph idx="1"/>
          </p:nvPr>
        </p:nvSpPr>
        <p:spPr/>
        <p:txBody>
          <a:bodyPr>
            <a:noAutofit/>
          </a:bodyPr>
          <a:lstStyle/>
          <a:p>
            <a:pPr marL="0" indent="0" algn="just" fontAlgn="base">
              <a:buNone/>
            </a:pPr>
            <a:r>
              <a:rPr lang="en-US" u="sng" dirty="0" smtClean="0"/>
              <a:t>e) Threat abatement effectiveness</a:t>
            </a:r>
          </a:p>
          <a:p>
            <a:pPr algn="just"/>
            <a:endParaRPr lang="en-US" sz="1400" dirty="0" smtClean="0"/>
          </a:p>
          <a:p>
            <a:pPr algn="just"/>
            <a:r>
              <a:rPr lang="en-US" dirty="0" smtClean="0"/>
              <a:t>Degree </a:t>
            </a:r>
            <a:r>
              <a:rPr lang="en-US" dirty="0"/>
              <a:t>to which a threat is alleviated or avoided by the implementation of a </a:t>
            </a:r>
            <a:r>
              <a:rPr lang="en-US" dirty="0" smtClean="0"/>
              <a:t>strategy</a:t>
            </a:r>
          </a:p>
          <a:p>
            <a:pPr algn="just"/>
            <a:r>
              <a:rPr lang="en-US" dirty="0" smtClean="0"/>
              <a:t>This </a:t>
            </a:r>
            <a:r>
              <a:rPr lang="en-US" dirty="0"/>
              <a:t>step promotes critical reflection of the real impact of strategies on </a:t>
            </a:r>
            <a:r>
              <a:rPr lang="en-US" dirty="0" smtClean="0"/>
              <a:t>threats</a:t>
            </a:r>
          </a:p>
          <a:p>
            <a:pPr algn="just"/>
            <a:r>
              <a:rPr lang="en-US" dirty="0"/>
              <a:t>This is not a measure of the efficiency (the cost-effect ratio) nor the effectiveness (the accomplishment of defined objectives within the defined timeframe) of the </a:t>
            </a:r>
            <a:r>
              <a:rPr lang="en-US" dirty="0" smtClean="0"/>
              <a:t>strategy</a:t>
            </a:r>
            <a:endParaRPr lang="en-US" dirty="0"/>
          </a:p>
          <a:p>
            <a:pPr marL="806450" indent="-442913" algn="just">
              <a:buNone/>
            </a:pPr>
            <a:r>
              <a:rPr lang="en-US" dirty="0" smtClean="0"/>
              <a:t>→ Measure </a:t>
            </a:r>
            <a:r>
              <a:rPr lang="en-US" dirty="0"/>
              <a:t>of the success of strategies to decrease the vulnerability of the conservation objects by directly tackling the threats outlined in the conceptual </a:t>
            </a:r>
            <a:r>
              <a:rPr lang="en-US" dirty="0" smtClean="0"/>
              <a:t>model</a:t>
            </a:r>
            <a:endParaRPr lang="en-US" dirty="0"/>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40</a:t>
            </a:fld>
            <a:endParaRPr lang="de-DE"/>
          </a:p>
        </p:txBody>
      </p:sp>
    </p:spTree>
    <p:extLst>
      <p:ext uri="{BB962C8B-B14F-4D97-AF65-F5344CB8AC3E}">
        <p14:creationId xmlns:p14="http://schemas.microsoft.com/office/powerpoint/2010/main" val="3352070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3" y="1600200"/>
            <a:ext cx="7342632" cy="4525963"/>
          </a:xfrm>
        </p:spPr>
        <p:txBody>
          <a:bodyPr>
            <a:normAutofit/>
          </a:bodyPr>
          <a:lstStyle/>
          <a:p>
            <a:pPr marL="0" indent="0" algn="just" fontAlgn="base">
              <a:buNone/>
            </a:pPr>
            <a:r>
              <a:rPr lang="en-US" u="sng" dirty="0"/>
              <a:t>e) Threat abatement effectiveness</a:t>
            </a:r>
          </a:p>
          <a:p>
            <a:pPr algn="just"/>
            <a:endParaRPr lang="en-US" sz="1400" dirty="0"/>
          </a:p>
          <a:p>
            <a:pPr algn="just"/>
            <a:r>
              <a:rPr lang="en-US" dirty="0" smtClean="0"/>
              <a:t>Use </a:t>
            </a:r>
            <a:r>
              <a:rPr lang="en-US" dirty="0"/>
              <a:t>the following table to gauge the effectiveness of strategies in treating </a:t>
            </a:r>
            <a:r>
              <a:rPr lang="en-US" dirty="0" smtClean="0"/>
              <a:t>threats:</a:t>
            </a:r>
            <a:endParaRPr lang="en-US" dirty="0"/>
          </a:p>
          <a:p>
            <a:pPr marL="0" indent="0" algn="just">
              <a:buNone/>
            </a:pPr>
            <a:r>
              <a:rPr lang="en-US" dirty="0"/>
              <a:t/>
            </a:r>
            <a:br>
              <a:rPr lang="en-US" dirty="0"/>
            </a:br>
            <a:endParaRPr lang="en-US" dirty="0"/>
          </a:p>
          <a:p>
            <a:pPr marL="457200" indent="-457200" algn="just">
              <a:buFont typeface="+mj-lt"/>
              <a:buAutoNum type="arabicPeriod"/>
            </a:pPr>
            <a:endParaRPr lang="en-US" dirty="0"/>
          </a:p>
        </p:txBody>
      </p:sp>
      <p:sp>
        <p:nvSpPr>
          <p:cNvPr id="19" name="Fußzeilenplatzhalter 18"/>
          <p:cNvSpPr>
            <a:spLocks noGrp="1"/>
          </p:cNvSpPr>
          <p:nvPr>
            <p:ph type="ftr" sz="quarter" idx="11"/>
          </p:nvPr>
        </p:nvSpPr>
        <p:spPr>
          <a:xfrm>
            <a:off x="3779913" y="6515100"/>
            <a:ext cx="5364087" cy="342900"/>
          </a:xfrm>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41</a:t>
            </a:fld>
            <a:endParaRPr lang="de-DE"/>
          </a:p>
        </p:txBody>
      </p:sp>
      <p:pic>
        <p:nvPicPr>
          <p:cNvPr id="5122" name="Picture 2" descr="G:\MARISCO Manual Graphics\jpg_Grafiken\Englisch\S1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924944"/>
            <a:ext cx="7342632" cy="100584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5"/>
          <p:cNvSpPr txBox="1"/>
          <p:nvPr/>
        </p:nvSpPr>
        <p:spPr>
          <a:xfrm>
            <a:off x="1403648" y="3933056"/>
            <a:ext cx="1080120" cy="215444"/>
          </a:xfrm>
          <a:prstGeom prst="rect">
            <a:avLst/>
          </a:prstGeom>
          <a:noFill/>
        </p:spPr>
        <p:txBody>
          <a:bodyPr wrap="square" rtlCol="0">
            <a:spAutoFit/>
          </a:bodyPr>
          <a:lstStyle/>
          <a:p>
            <a:r>
              <a:rPr lang="en-GB" sz="800" dirty="0" smtClean="0"/>
              <a:t>© CEEM 2014</a:t>
            </a:r>
            <a:endParaRPr lang="en-GB" sz="800" dirty="0"/>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22438" t="2750" r="38346" b="52362"/>
          <a:stretch/>
        </p:blipFill>
        <p:spPr>
          <a:xfrm>
            <a:off x="6291047" y="4725144"/>
            <a:ext cx="1985147" cy="1604227"/>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4327" t="2751" r="-1031" b="51181"/>
          <a:stretch/>
        </p:blipFill>
        <p:spPr>
          <a:xfrm>
            <a:off x="2123728" y="4727389"/>
            <a:ext cx="4762883" cy="1601982"/>
          </a:xfrm>
          <a:prstGeom prst="rect">
            <a:avLst/>
          </a:prstGeom>
        </p:spPr>
      </p:pic>
      <p:sp>
        <p:nvSpPr>
          <p:cNvPr id="11" name="Textfeld 10"/>
          <p:cNvSpPr txBox="1"/>
          <p:nvPr/>
        </p:nvSpPr>
        <p:spPr>
          <a:xfrm>
            <a:off x="1243536" y="4077072"/>
            <a:ext cx="7560839"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a:t>
            </a:r>
            <a:r>
              <a:rPr lang="en-US" sz="2000" dirty="0" smtClean="0"/>
              <a:t>corresponding </a:t>
            </a:r>
            <a:r>
              <a:rPr lang="en-US" sz="2000" dirty="0"/>
              <a:t>color on the summary table of existing </a:t>
            </a:r>
            <a:r>
              <a:rPr lang="en-US" sz="2000" dirty="0" smtClean="0"/>
              <a:t>strategies</a:t>
            </a:r>
            <a:endParaRPr lang="en-US" sz="2000" dirty="0"/>
          </a:p>
        </p:txBody>
      </p:sp>
      <p:sp>
        <p:nvSpPr>
          <p:cNvPr id="12" name="Rectangle 7"/>
          <p:cNvSpPr/>
          <p:nvPr/>
        </p:nvSpPr>
        <p:spPr>
          <a:xfrm>
            <a:off x="2051720" y="6300572"/>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13" name="Rechteck 12"/>
          <p:cNvSpPr/>
          <p:nvPr/>
        </p:nvSpPr>
        <p:spPr>
          <a:xfrm>
            <a:off x="7750706" y="5433030"/>
            <a:ext cx="397719" cy="896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5132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8"/>
          <p:cNvSpPr>
            <a:spLocks noGrp="1"/>
          </p:cNvSpPr>
          <p:nvPr>
            <p:ph type="title"/>
          </p:nvPr>
        </p:nvSpPr>
        <p:spPr>
          <a:noFill/>
        </p:spPr>
        <p:txBody>
          <a:bodyPr vert="horz" lIns="91440" tIns="45720" rIns="91440" bIns="45720" rtlCol="0" anchor="ctr">
            <a:noAutofit/>
          </a:bodyPr>
          <a:lstStyle/>
          <a:p>
            <a:pPr>
              <a:spcBef>
                <a:spcPct val="20000"/>
              </a:spcBef>
              <a:buFont typeface="Arial" pitchFamily="34" charset="0"/>
            </a:pPr>
            <a:r>
              <a:rPr lang="en-GB" dirty="0"/>
              <a:t>How are existing strategies assessed and prioritised?</a:t>
            </a:r>
            <a:endParaRPr lang="en-US" dirty="0">
              <a:latin typeface="+mn-lt"/>
              <a:ea typeface="+mn-ea"/>
              <a:cs typeface="+mn-cs"/>
            </a:endParaRPr>
          </a:p>
        </p:txBody>
      </p:sp>
      <p:sp>
        <p:nvSpPr>
          <p:cNvPr id="20" name="Content Placeholder 19"/>
          <p:cNvSpPr>
            <a:spLocks noGrp="1"/>
          </p:cNvSpPr>
          <p:nvPr>
            <p:ph idx="1"/>
          </p:nvPr>
        </p:nvSpPr>
        <p:spPr/>
        <p:txBody>
          <a:bodyPr>
            <a:noAutofit/>
          </a:bodyPr>
          <a:lstStyle/>
          <a:p>
            <a:pPr marL="0" indent="0" algn="just" fontAlgn="base">
              <a:buNone/>
            </a:pPr>
            <a:r>
              <a:rPr lang="en-US" u="sng" dirty="0" smtClean="0"/>
              <a:t>f) Direct </a:t>
            </a:r>
            <a:r>
              <a:rPr lang="en-US" u="sng" dirty="0"/>
              <a:t>increases in biodiversity </a:t>
            </a:r>
            <a:r>
              <a:rPr lang="en-US" u="sng" dirty="0" smtClean="0"/>
              <a:t>functionality</a:t>
            </a:r>
          </a:p>
          <a:p>
            <a:pPr marL="0" indent="0" algn="just" fontAlgn="base">
              <a:buNone/>
            </a:pPr>
            <a:endParaRPr lang="en-US" sz="1400" b="1" dirty="0" smtClean="0"/>
          </a:p>
          <a:p>
            <a:pPr algn="just"/>
            <a:r>
              <a:rPr lang="en-US" dirty="0"/>
              <a:t>Some strategies are designed to directly enhance the functionality of a biodiversity object or at least restore it to an acceptable level of </a:t>
            </a:r>
            <a:r>
              <a:rPr lang="en-US" dirty="0" smtClean="0"/>
              <a:t>functionality</a:t>
            </a:r>
          </a:p>
          <a:p>
            <a:pPr algn="just"/>
            <a:r>
              <a:rPr lang="en-US" dirty="0" smtClean="0"/>
              <a:t>This </a:t>
            </a:r>
            <a:r>
              <a:rPr lang="en-US" dirty="0"/>
              <a:t>stage tries to assess the potential change and hopefully increase in functionality of a biodiversity object that has been subjected to the actions of a </a:t>
            </a:r>
            <a:r>
              <a:rPr lang="en-US" dirty="0" smtClean="0"/>
              <a:t>strategy</a:t>
            </a:r>
            <a:endParaRPr lang="en-US" dirty="0"/>
          </a:p>
          <a:p>
            <a:pPr marL="0" indent="0" algn="just">
              <a:buNone/>
            </a:pPr>
            <a:r>
              <a:rPr lang="en-US" dirty="0"/>
              <a:t/>
            </a:r>
            <a:br>
              <a:rPr lang="en-US" dirty="0"/>
            </a:br>
            <a:r>
              <a:rPr lang="en-US" dirty="0"/>
              <a:t> </a:t>
            </a:r>
            <a:br>
              <a:rPr lang="en-US" dirty="0"/>
            </a:br>
            <a:endParaRPr lang="en-US" dirty="0"/>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42</a:t>
            </a:fld>
            <a:endParaRPr lang="de-DE"/>
          </a:p>
        </p:txBody>
      </p:sp>
    </p:spTree>
    <p:extLst>
      <p:ext uri="{BB962C8B-B14F-4D97-AF65-F5344CB8AC3E}">
        <p14:creationId xmlns:p14="http://schemas.microsoft.com/office/powerpoint/2010/main" val="1159501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0"/>
            <a:ext cx="7488831" cy="4525963"/>
          </a:xfrm>
        </p:spPr>
        <p:txBody>
          <a:bodyPr>
            <a:normAutofit/>
          </a:bodyPr>
          <a:lstStyle/>
          <a:p>
            <a:pPr marL="0" indent="0" algn="just" fontAlgn="base">
              <a:buNone/>
            </a:pPr>
            <a:r>
              <a:rPr lang="en-US" u="sng" dirty="0"/>
              <a:t>f) Direct increases in biodiversity functionality</a:t>
            </a:r>
          </a:p>
          <a:p>
            <a:pPr algn="just" fontAlgn="base"/>
            <a:endParaRPr lang="en-US" sz="1400" dirty="0" smtClean="0"/>
          </a:p>
          <a:p>
            <a:pPr algn="just" fontAlgn="base"/>
            <a:r>
              <a:rPr lang="en-US" dirty="0" smtClean="0"/>
              <a:t>Use the following table to </a:t>
            </a:r>
            <a:r>
              <a:rPr lang="en-US" dirty="0"/>
              <a:t>rate the impact a strategy on biodiversity  </a:t>
            </a:r>
            <a:r>
              <a:rPr lang="en-US" dirty="0" smtClean="0"/>
              <a:t>functionality:</a:t>
            </a:r>
          </a:p>
          <a:p>
            <a:pPr marL="0" indent="0" algn="just" fontAlgn="base">
              <a:buNone/>
            </a:pPr>
            <a:r>
              <a:rPr lang="en-US" dirty="0" smtClean="0"/>
              <a:t/>
            </a:r>
            <a:br>
              <a:rPr lang="en-US" dirty="0" smtClean="0"/>
            </a:br>
            <a:endParaRPr lang="en-US" dirty="0"/>
          </a:p>
          <a:p>
            <a:pPr marL="457200" indent="-457200" algn="just">
              <a:buFont typeface="+mj-lt"/>
              <a:buAutoNum type="arabicPeriod"/>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43</a:t>
            </a:fld>
            <a:endParaRPr lang="de-DE"/>
          </a:p>
        </p:txBody>
      </p:sp>
      <p:pic>
        <p:nvPicPr>
          <p:cNvPr id="6146" name="Picture 2" descr="G:\MARISCO Manual Graphics\jpg_Grafiken\Englisch\S147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799" y="2924944"/>
            <a:ext cx="7342632" cy="110337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5"/>
          <p:cNvSpPr txBox="1"/>
          <p:nvPr/>
        </p:nvSpPr>
        <p:spPr>
          <a:xfrm>
            <a:off x="1403648" y="4005644"/>
            <a:ext cx="1080120" cy="215444"/>
          </a:xfrm>
          <a:prstGeom prst="rect">
            <a:avLst/>
          </a:prstGeom>
          <a:noFill/>
        </p:spPr>
        <p:txBody>
          <a:bodyPr wrap="square" rtlCol="0">
            <a:spAutoFit/>
          </a:bodyPr>
          <a:lstStyle/>
          <a:p>
            <a:r>
              <a:rPr lang="en-GB" sz="800" dirty="0" smtClean="0"/>
              <a:t>© CEEM 2014</a:t>
            </a:r>
            <a:endParaRPr lang="en-GB" sz="800" dirty="0"/>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22438" t="2750" r="31861" b="52362"/>
          <a:stretch/>
        </p:blipFill>
        <p:spPr>
          <a:xfrm>
            <a:off x="6075023" y="4725144"/>
            <a:ext cx="2313401" cy="1604227"/>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4327" t="2751" r="-1031" b="51181"/>
          <a:stretch/>
        </p:blipFill>
        <p:spPr>
          <a:xfrm>
            <a:off x="1907704" y="4727389"/>
            <a:ext cx="4762883" cy="1601982"/>
          </a:xfrm>
          <a:prstGeom prst="rect">
            <a:avLst/>
          </a:prstGeom>
        </p:spPr>
      </p:pic>
      <p:sp>
        <p:nvSpPr>
          <p:cNvPr id="10" name="Textfeld 9"/>
          <p:cNvSpPr txBox="1"/>
          <p:nvPr/>
        </p:nvSpPr>
        <p:spPr>
          <a:xfrm>
            <a:off x="1243536" y="4077072"/>
            <a:ext cx="7560839"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a:t>
            </a:r>
            <a:r>
              <a:rPr lang="en-US" sz="2000" dirty="0" smtClean="0"/>
              <a:t>corresponding </a:t>
            </a:r>
            <a:r>
              <a:rPr lang="en-US" sz="2000" dirty="0"/>
              <a:t>color on the summary table of existing </a:t>
            </a:r>
            <a:r>
              <a:rPr lang="en-US" sz="2000" dirty="0" smtClean="0"/>
              <a:t>strategies</a:t>
            </a:r>
            <a:endParaRPr lang="en-US" sz="2000" dirty="0"/>
          </a:p>
        </p:txBody>
      </p:sp>
      <p:sp>
        <p:nvSpPr>
          <p:cNvPr id="11" name="Rectangle 7"/>
          <p:cNvSpPr/>
          <p:nvPr/>
        </p:nvSpPr>
        <p:spPr>
          <a:xfrm>
            <a:off x="1835696" y="6300572"/>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12" name="Rechteck 11"/>
          <p:cNvSpPr/>
          <p:nvPr/>
        </p:nvSpPr>
        <p:spPr>
          <a:xfrm>
            <a:off x="7918697" y="5433030"/>
            <a:ext cx="397719" cy="876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8074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8"/>
          <p:cNvSpPr>
            <a:spLocks noGrp="1"/>
          </p:cNvSpPr>
          <p:nvPr>
            <p:ph type="title"/>
          </p:nvPr>
        </p:nvSpPr>
        <p:spPr>
          <a:noFill/>
        </p:spPr>
        <p:txBody>
          <a:bodyPr vert="horz" lIns="91440" tIns="45720" rIns="91440" bIns="45720" rtlCol="0" anchor="ctr">
            <a:noAutofit/>
          </a:bodyPr>
          <a:lstStyle/>
          <a:p>
            <a:pPr>
              <a:spcBef>
                <a:spcPct val="20000"/>
              </a:spcBef>
              <a:buFont typeface="Arial" pitchFamily="34" charset="0"/>
            </a:pPr>
            <a:r>
              <a:rPr lang="en-GB" dirty="0"/>
              <a:t>How are existing strategies assessed and prioritised?</a:t>
            </a:r>
            <a:endParaRPr lang="en-US" dirty="0">
              <a:latin typeface="+mn-lt"/>
              <a:ea typeface="+mn-ea"/>
              <a:cs typeface="+mn-cs"/>
            </a:endParaRPr>
          </a:p>
        </p:txBody>
      </p:sp>
      <p:sp>
        <p:nvSpPr>
          <p:cNvPr id="20" name="Content Placeholder 19"/>
          <p:cNvSpPr>
            <a:spLocks noGrp="1"/>
          </p:cNvSpPr>
          <p:nvPr>
            <p:ph idx="1"/>
          </p:nvPr>
        </p:nvSpPr>
        <p:spPr>
          <a:xfrm>
            <a:off x="1259632" y="1600201"/>
            <a:ext cx="7427167" cy="2044824"/>
          </a:xfrm>
        </p:spPr>
        <p:txBody>
          <a:bodyPr>
            <a:noAutofit/>
          </a:bodyPr>
          <a:lstStyle/>
          <a:p>
            <a:pPr marL="0" indent="0" algn="just" fontAlgn="base">
              <a:buNone/>
            </a:pPr>
            <a:r>
              <a:rPr lang="en-US" u="sng" dirty="0" smtClean="0"/>
              <a:t>g) Level </a:t>
            </a:r>
            <a:r>
              <a:rPr lang="en-US" u="sng" dirty="0"/>
              <a:t>of potential </a:t>
            </a:r>
            <a:r>
              <a:rPr lang="en-US" u="sng" dirty="0" smtClean="0"/>
              <a:t>regret</a:t>
            </a:r>
          </a:p>
          <a:p>
            <a:pPr algn="just" fontAlgn="base"/>
            <a:endParaRPr lang="en-US" sz="1400" dirty="0" smtClean="0"/>
          </a:p>
          <a:p>
            <a:pPr algn="just" fontAlgn="base"/>
            <a:r>
              <a:rPr lang="en-US" dirty="0" smtClean="0"/>
              <a:t>Strategies </a:t>
            </a:r>
            <a:r>
              <a:rPr lang="en-US" dirty="0"/>
              <a:t>may not achieve their intended impacts, but they may still generate secondary positive </a:t>
            </a:r>
            <a:r>
              <a:rPr lang="en-US" dirty="0" smtClean="0"/>
              <a:t>impacts</a:t>
            </a:r>
          </a:p>
          <a:p>
            <a:pPr fontAlgn="base"/>
            <a:r>
              <a:rPr lang="en-US" dirty="0" smtClean="0"/>
              <a:t>Therefore</a:t>
            </a:r>
            <a:r>
              <a:rPr lang="en-US" dirty="0"/>
              <a:t>, the failure of a strategy does not imply a total waste of invested </a:t>
            </a:r>
            <a:r>
              <a:rPr lang="en-US" dirty="0" smtClean="0"/>
              <a:t>resources</a:t>
            </a:r>
            <a:r>
              <a:rPr lang="en-US" dirty="0"/>
              <a:t/>
            </a:r>
            <a:br>
              <a:rPr lang="en-US" dirty="0"/>
            </a:br>
            <a:endParaRPr lang="en-US" dirty="0"/>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44</a:t>
            </a:fld>
            <a:endParaRPr lang="de-DE"/>
          </a:p>
        </p:txBody>
      </p:sp>
      <p:sp>
        <p:nvSpPr>
          <p:cNvPr id="2" name="Textfeld 1"/>
          <p:cNvSpPr txBox="1"/>
          <p:nvPr/>
        </p:nvSpPr>
        <p:spPr>
          <a:xfrm>
            <a:off x="1259632" y="3501008"/>
            <a:ext cx="3132585" cy="1631216"/>
          </a:xfrm>
          <a:prstGeom prst="rect">
            <a:avLst/>
          </a:prstGeom>
          <a:noFill/>
        </p:spPr>
        <p:txBody>
          <a:bodyPr wrap="square" rtlCol="0">
            <a:spAutoFit/>
          </a:bodyPr>
          <a:lstStyle/>
          <a:p>
            <a:pPr marL="363538" indent="-363538" algn="just">
              <a:buFont typeface="Arial" panose="020B0604020202020204" pitchFamily="34" charset="0"/>
              <a:buChar char="•"/>
            </a:pPr>
            <a:r>
              <a:rPr lang="en-US" sz="2000" dirty="0"/>
              <a:t>In the case where there are secondary positive effects, the strategy would be a low- or no-regret option</a:t>
            </a:r>
            <a:endParaRPr lang="en-GB" sz="2000" dirty="0"/>
          </a:p>
        </p:txBody>
      </p:sp>
      <p:sp>
        <p:nvSpPr>
          <p:cNvPr id="9" name="Rectangle 7"/>
          <p:cNvSpPr/>
          <p:nvPr/>
        </p:nvSpPr>
        <p:spPr>
          <a:xfrm>
            <a:off x="4499992" y="6093876"/>
            <a:ext cx="875561" cy="215444"/>
          </a:xfrm>
          <a:prstGeom prst="rect">
            <a:avLst/>
          </a:prstGeom>
        </p:spPr>
        <p:txBody>
          <a:bodyPr wrap="none">
            <a:spAutoFit/>
          </a:bodyPr>
          <a:lstStyle/>
          <a:p>
            <a:pPr lvl="0"/>
            <a:r>
              <a:rPr lang="en-GB" sz="800" dirty="0"/>
              <a:t>© </a:t>
            </a:r>
            <a:r>
              <a:rPr lang="en-GB" sz="800" dirty="0" smtClean="0"/>
              <a:t>Joel </a:t>
            </a:r>
            <a:r>
              <a:rPr lang="en-GB" sz="800" dirty="0" err="1" smtClean="0"/>
              <a:t>Pett</a:t>
            </a:r>
            <a:r>
              <a:rPr lang="en-GB" sz="800" dirty="0" smtClean="0"/>
              <a:t> 2009</a:t>
            </a:r>
            <a:endParaRPr lang="en-GB" sz="800" dirty="0"/>
          </a:p>
        </p:txBody>
      </p:sp>
      <p:pic>
        <p:nvPicPr>
          <p:cNvPr id="4" name="Picture 2" descr="http://www.climateactionreserve.org/wp-content/uploads/2012/08/climatesumm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81244"/>
            <a:ext cx="4260930" cy="283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42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GB" dirty="0"/>
              <a:t>How are existing strategies assessed and prioritised?</a:t>
            </a:r>
            <a:endParaRPr lang="en-US" dirty="0"/>
          </a:p>
        </p:txBody>
      </p:sp>
      <p:sp>
        <p:nvSpPr>
          <p:cNvPr id="3" name="Inhaltsplatzhalter 2"/>
          <p:cNvSpPr>
            <a:spLocks noGrp="1"/>
          </p:cNvSpPr>
          <p:nvPr>
            <p:ph idx="1"/>
          </p:nvPr>
        </p:nvSpPr>
        <p:spPr>
          <a:xfrm>
            <a:off x="1259632" y="1600200"/>
            <a:ext cx="7632847" cy="2457450"/>
          </a:xfrm>
        </p:spPr>
        <p:txBody>
          <a:bodyPr>
            <a:noAutofit/>
          </a:bodyPr>
          <a:lstStyle/>
          <a:p>
            <a:pPr marL="0" indent="0" algn="just" fontAlgn="base">
              <a:buNone/>
            </a:pPr>
            <a:r>
              <a:rPr lang="en-US" u="sng" dirty="0"/>
              <a:t>g) Level of potential regret</a:t>
            </a:r>
          </a:p>
          <a:p>
            <a:pPr fontAlgn="base"/>
            <a:endParaRPr lang="en-US" sz="1400" dirty="0" smtClean="0"/>
          </a:p>
          <a:p>
            <a:pPr fontAlgn="base"/>
            <a:r>
              <a:rPr lang="en-US" dirty="0" smtClean="0"/>
              <a:t>Use </a:t>
            </a:r>
            <a:r>
              <a:rPr lang="en-US" dirty="0"/>
              <a:t>the following </a:t>
            </a:r>
            <a:r>
              <a:rPr lang="en-US" dirty="0" smtClean="0"/>
              <a:t>table to </a:t>
            </a:r>
            <a:r>
              <a:rPr lang="en-US" dirty="0"/>
              <a:t>assess the potential level of </a:t>
            </a:r>
            <a:r>
              <a:rPr lang="en-US" dirty="0" smtClean="0"/>
              <a:t>regret:</a:t>
            </a:r>
            <a:r>
              <a:rPr lang="en-US" dirty="0"/>
              <a:t/>
            </a:r>
            <a:br>
              <a:rPr lang="en-US" dirty="0"/>
            </a:br>
            <a:endParaRPr lang="en-US" dirty="0"/>
          </a:p>
          <a:p>
            <a:pPr marL="457200" indent="-457200" algn="just">
              <a:buFont typeface="+mj-lt"/>
              <a:buAutoNum type="arabicPeriod"/>
            </a:pPr>
            <a:endParaRPr lang="en-US" dirty="0" smtClean="0"/>
          </a:p>
          <a:p>
            <a:pPr marL="457200" indent="-457200" algn="just">
              <a:buFont typeface="+mj-lt"/>
              <a:buAutoNum type="arabicPeriod"/>
            </a:pPr>
            <a:endParaRPr lang="en-US" dirty="0"/>
          </a:p>
          <a:p>
            <a:pPr marL="457200" indent="-457200" algn="just">
              <a:buFont typeface="+mj-lt"/>
              <a:buAutoNum type="arabicPeriod"/>
            </a:pPr>
            <a:endParaRPr lang="en-US" dirty="0" smtClean="0"/>
          </a:p>
          <a:p>
            <a:pPr marL="0" indent="0" algn="just">
              <a:buNone/>
            </a:pPr>
            <a:endParaRPr lang="en-US" dirty="0"/>
          </a:p>
        </p:txBody>
      </p:sp>
      <p:sp>
        <p:nvSpPr>
          <p:cNvPr id="19" name="Fußzeilenplatzhalter 18"/>
          <p:cNvSpPr>
            <a:spLocks noGrp="1"/>
          </p:cNvSpPr>
          <p:nvPr>
            <p:ph type="ftr" sz="quarter" idx="11"/>
          </p:nvPr>
        </p:nvSpPr>
        <p:spPr/>
        <p:txBody>
          <a:bodyPr/>
          <a:lstStyle/>
          <a:p>
            <a:r>
              <a:rPr lang="en-US" smtClean="0"/>
              <a:t>18. Assessment and prioritization of existing strategies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45</a:t>
            </a:fld>
            <a:endParaRPr lang="de-DE"/>
          </a:p>
        </p:txBody>
      </p:sp>
      <p:pic>
        <p:nvPicPr>
          <p:cNvPr id="7170" name="Picture 2" descr="G:\MARISCO Manual Graphics\jpg_Grafiken\Englisch\S149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6891" y="2631186"/>
            <a:ext cx="7342632" cy="1426464"/>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22439" t="2750" r="23325" b="52362"/>
          <a:stretch/>
        </p:blipFill>
        <p:spPr>
          <a:xfrm>
            <a:off x="5858999" y="4725144"/>
            <a:ext cx="2745449" cy="1604227"/>
          </a:xfrm>
          <a:prstGeom prst="rect">
            <a:avLst/>
          </a:prstGeom>
        </p:spPr>
      </p:pic>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4327" t="2751" r="-1031" b="51181"/>
          <a:stretch/>
        </p:blipFill>
        <p:spPr>
          <a:xfrm>
            <a:off x="1691680" y="4727389"/>
            <a:ext cx="4762883" cy="1601982"/>
          </a:xfrm>
          <a:prstGeom prst="rect">
            <a:avLst/>
          </a:prstGeom>
        </p:spPr>
      </p:pic>
      <p:sp>
        <p:nvSpPr>
          <p:cNvPr id="9" name="Textfeld 8"/>
          <p:cNvSpPr txBox="1"/>
          <p:nvPr/>
        </p:nvSpPr>
        <p:spPr>
          <a:xfrm>
            <a:off x="1243536" y="4089266"/>
            <a:ext cx="7560839"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rating is marked with a sticker of </a:t>
            </a:r>
            <a:r>
              <a:rPr lang="en-US" sz="2000" dirty="0" smtClean="0"/>
              <a:t>corresponding </a:t>
            </a:r>
            <a:r>
              <a:rPr lang="en-US" sz="2000" dirty="0"/>
              <a:t>color on the summary table of existing </a:t>
            </a:r>
            <a:r>
              <a:rPr lang="en-US" sz="2000" dirty="0" smtClean="0"/>
              <a:t>strategies</a:t>
            </a:r>
            <a:endParaRPr lang="en-US" sz="2000" dirty="0"/>
          </a:p>
        </p:txBody>
      </p:sp>
      <p:sp>
        <p:nvSpPr>
          <p:cNvPr id="10" name="Rectangle 7"/>
          <p:cNvSpPr/>
          <p:nvPr/>
        </p:nvSpPr>
        <p:spPr>
          <a:xfrm>
            <a:off x="1619672" y="6300572"/>
            <a:ext cx="1301959" cy="215444"/>
          </a:xfrm>
          <a:prstGeom prst="rect">
            <a:avLst/>
          </a:prstGeom>
        </p:spPr>
        <p:txBody>
          <a:bodyPr wrap="none">
            <a:spAutoFit/>
          </a:bodyPr>
          <a:lstStyle/>
          <a:p>
            <a:pPr lvl="0"/>
            <a:r>
              <a:rPr lang="en-GB" sz="800" dirty="0"/>
              <a:t>© Christina Lehmann </a:t>
            </a:r>
            <a:r>
              <a:rPr lang="en-GB" sz="800" dirty="0" smtClean="0"/>
              <a:t>2015</a:t>
            </a:r>
            <a:endParaRPr lang="en-GB" sz="800" dirty="0"/>
          </a:p>
        </p:txBody>
      </p:sp>
      <p:sp>
        <p:nvSpPr>
          <p:cNvPr id="11" name="Rechteck 10"/>
          <p:cNvSpPr/>
          <p:nvPr/>
        </p:nvSpPr>
        <p:spPr>
          <a:xfrm>
            <a:off x="8062713" y="5433030"/>
            <a:ext cx="397719" cy="876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4265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Practical Tips</a:t>
            </a:r>
            <a:endParaRPr lang="en-US" dirty="0"/>
          </a:p>
        </p:txBody>
      </p:sp>
      <p:sp>
        <p:nvSpPr>
          <p:cNvPr id="11" name="Content Placeholder 10"/>
          <p:cNvSpPr>
            <a:spLocks noGrp="1"/>
          </p:cNvSpPr>
          <p:nvPr>
            <p:ph idx="1"/>
          </p:nvPr>
        </p:nvSpPr>
        <p:spPr/>
        <p:txBody>
          <a:bodyPr/>
          <a:lstStyle/>
          <a:p>
            <a:pPr algn="just"/>
            <a:r>
              <a:rPr lang="en-US" dirty="0"/>
              <a:t>Avoid wishful </a:t>
            </a:r>
            <a:r>
              <a:rPr lang="en-US" dirty="0" smtClean="0"/>
              <a:t>thinking!</a:t>
            </a:r>
          </a:p>
          <a:p>
            <a:pPr marL="0" indent="363538" algn="just">
              <a:buNone/>
            </a:pPr>
            <a:r>
              <a:rPr lang="en-US" dirty="0" smtClean="0"/>
              <a:t>→ Just </a:t>
            </a:r>
            <a:r>
              <a:rPr lang="en-US" dirty="0"/>
              <a:t>because a strategy </a:t>
            </a:r>
            <a:r>
              <a:rPr lang="en-US" i="1" dirty="0"/>
              <a:t>needs to</a:t>
            </a:r>
            <a:r>
              <a:rPr lang="en-US" dirty="0"/>
              <a:t> work does not mean that it </a:t>
            </a:r>
            <a:r>
              <a:rPr lang="en-US" dirty="0" smtClean="0"/>
              <a:t>will</a:t>
            </a:r>
          </a:p>
          <a:p>
            <a:pPr algn="just"/>
            <a:r>
              <a:rPr lang="en-GB" dirty="0" smtClean="0"/>
              <a:t>Some groups might need some encouragement during this step as it is very labour-intensive</a:t>
            </a:r>
          </a:p>
          <a:p>
            <a:pPr marL="631825" indent="-268288" algn="just">
              <a:buNone/>
            </a:pPr>
            <a:r>
              <a:rPr lang="en-GB" dirty="0" smtClean="0"/>
              <a:t>→ Often it is only few participants working while others watch or stand besides try to get them back into the process and stress the importance of this </a:t>
            </a:r>
            <a:r>
              <a:rPr lang="en-US" dirty="0" smtClean="0"/>
              <a:t>step as it is crucial for the actual implementation of strategies</a:t>
            </a:r>
            <a:endParaRPr lang="en-US" dirty="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pPr/>
              <a:t>46</a:t>
            </a:fld>
            <a:endParaRPr lang="de-DE"/>
          </a:p>
        </p:txBody>
      </p:sp>
    </p:spTree>
    <p:extLst>
      <p:ext uri="{BB962C8B-B14F-4D97-AF65-F5344CB8AC3E}">
        <p14:creationId xmlns:p14="http://schemas.microsoft.com/office/powerpoint/2010/main" val="2041533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1259632" y="1700808"/>
            <a:ext cx="7427167" cy="4425355"/>
          </a:xfrm>
        </p:spPr>
        <p:txBody>
          <a:bodyPr>
            <a:normAutofit/>
          </a:bodyPr>
          <a:lstStyle/>
          <a:p>
            <a:pPr marL="0" lvl="1" indent="0">
              <a:buNone/>
            </a:pPr>
            <a:r>
              <a:rPr lang="en-US" b="1" dirty="0"/>
              <a:t>What</a:t>
            </a:r>
            <a:r>
              <a:rPr lang="en-US" dirty="0"/>
              <a:t> </a:t>
            </a:r>
            <a:r>
              <a:rPr lang="en-US" dirty="0" smtClean="0"/>
              <a:t>is the assessment and prioritization of existing strategies?</a:t>
            </a:r>
            <a:endParaRPr lang="en-US" dirty="0"/>
          </a:p>
          <a:p>
            <a:pPr marL="0" indent="0">
              <a:buNone/>
            </a:pPr>
            <a:endParaRPr lang="en-US" dirty="0" smtClean="0"/>
          </a:p>
          <a:p>
            <a:pPr marL="0" indent="0">
              <a:buNone/>
            </a:pPr>
            <a:endParaRPr lang="en-US" dirty="0" smtClean="0"/>
          </a:p>
          <a:p>
            <a:pPr marL="0" indent="0">
              <a:buNone/>
            </a:pPr>
            <a:r>
              <a:rPr lang="en-US" b="1" dirty="0" smtClean="0"/>
              <a:t>Why</a:t>
            </a:r>
            <a:r>
              <a:rPr lang="en-US" dirty="0" smtClean="0"/>
              <a:t> do we assess and prioritize existing strategies?</a:t>
            </a:r>
          </a:p>
          <a:p>
            <a:pPr marL="0" indent="0">
              <a:buNone/>
            </a:pPr>
            <a:endParaRPr lang="en-US" dirty="0" smtClean="0"/>
          </a:p>
          <a:p>
            <a:pPr marL="0" indent="0">
              <a:buNone/>
            </a:pPr>
            <a:endParaRPr lang="en-US" sz="800" dirty="0"/>
          </a:p>
          <a:p>
            <a:pPr marL="0" lvl="1" indent="0">
              <a:buNone/>
            </a:pPr>
            <a:r>
              <a:rPr lang="en-US" b="1" dirty="0" smtClean="0"/>
              <a:t>How</a:t>
            </a:r>
            <a:r>
              <a:rPr lang="en-US" dirty="0" smtClean="0"/>
              <a:t> </a:t>
            </a:r>
            <a:r>
              <a:rPr lang="en-US" dirty="0"/>
              <a:t>do we assess and prioritize existing strategies</a:t>
            </a:r>
            <a:r>
              <a:rPr lang="en-US" dirty="0" smtClean="0"/>
              <a:t>?</a:t>
            </a:r>
          </a:p>
          <a:p>
            <a:pPr marL="0" lvl="1" indent="363538">
              <a:buNone/>
            </a:pPr>
            <a:r>
              <a:rPr lang="en-US" dirty="0" smtClean="0"/>
              <a:t>1) </a:t>
            </a:r>
            <a:r>
              <a:rPr lang="en-GB" dirty="0"/>
              <a:t>The process of assessing and prioritising existing strategies</a:t>
            </a:r>
          </a:p>
          <a:p>
            <a:pPr marL="0" lvl="1" indent="363538">
              <a:buNone/>
            </a:pPr>
            <a:r>
              <a:rPr lang="en-US" dirty="0" smtClean="0"/>
              <a:t>2) The evaluation of feasibility of existing strategies</a:t>
            </a:r>
          </a:p>
          <a:p>
            <a:pPr marL="0" lvl="1" indent="363538">
              <a:buNone/>
            </a:pPr>
            <a:r>
              <a:rPr lang="en-US" dirty="0" smtClean="0"/>
              <a:t>3) The evaluation of impact of existing strategies</a:t>
            </a:r>
          </a:p>
          <a:p>
            <a:pPr marL="0" lvl="1" indent="0">
              <a:buNone/>
            </a:pPr>
            <a:endParaRPr lang="en-US" sz="700" dirty="0"/>
          </a:p>
          <a:p>
            <a:pPr marL="0" lvl="1" indent="0">
              <a:buNone/>
            </a:pPr>
            <a:r>
              <a:rPr lang="en-US" b="1" dirty="0"/>
              <a:t>Practical T</a:t>
            </a:r>
            <a:r>
              <a:rPr lang="en-US" b="1" dirty="0" smtClean="0"/>
              <a:t>ips</a:t>
            </a:r>
            <a:endParaRPr lang="en-US" b="1" dirty="0"/>
          </a:p>
        </p:txBody>
      </p:sp>
      <p:sp>
        <p:nvSpPr>
          <p:cNvPr id="20" name="Fußzeilenplatzhalter 19"/>
          <p:cNvSpPr>
            <a:spLocks noGrp="1"/>
          </p:cNvSpPr>
          <p:nvPr>
            <p:ph type="ftr" sz="quarter" idx="11"/>
          </p:nvPr>
        </p:nvSpPr>
        <p:spPr/>
        <p:txBody>
          <a:bodyPr/>
          <a:lstStyle/>
          <a:p>
            <a:r>
              <a:rPr lang="en-US" smtClean="0"/>
              <a:t>18. Assessment and prioritization of existing strategies</a:t>
            </a:r>
            <a:endParaRPr lang="en-US" dirty="0"/>
          </a:p>
        </p:txBody>
      </p:sp>
      <p:sp>
        <p:nvSpPr>
          <p:cNvPr id="21" name="Foliennummernplatzhalter 20"/>
          <p:cNvSpPr>
            <a:spLocks noGrp="1"/>
          </p:cNvSpPr>
          <p:nvPr>
            <p:ph type="sldNum" sz="quarter" idx="12"/>
          </p:nvPr>
        </p:nvSpPr>
        <p:spPr/>
        <p:txBody>
          <a:bodyPr/>
          <a:lstStyle/>
          <a:p>
            <a:fld id="{DA5FC558-0166-4729-B82E-6C5C471139E8}" type="slidenum">
              <a:rPr lang="en-US" smtClean="0"/>
              <a:t>5</a:t>
            </a:fld>
            <a:endParaRPr lang="en-US"/>
          </a:p>
        </p:txBody>
      </p:sp>
    </p:spTree>
    <p:extLst>
      <p:ext uri="{BB962C8B-B14F-4D97-AF65-F5344CB8AC3E}">
        <p14:creationId xmlns:p14="http://schemas.microsoft.com/office/powerpoint/2010/main" val="403485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p:txBody>
          <a:bodyPr/>
          <a:lstStyle/>
          <a:p>
            <a:pPr marL="0" indent="0"/>
            <a:r>
              <a:rPr lang="en-GB" sz="3200" dirty="0"/>
              <a:t>What is the assessment and prioritisation of existing strategies?</a:t>
            </a:r>
          </a:p>
        </p:txBody>
      </p:sp>
      <p:sp>
        <p:nvSpPr>
          <p:cNvPr id="20" name="Inhaltsplatzhalter 19"/>
          <p:cNvSpPr>
            <a:spLocks noGrp="1"/>
          </p:cNvSpPr>
          <p:nvPr>
            <p:ph idx="1"/>
          </p:nvPr>
        </p:nvSpPr>
        <p:spPr/>
        <p:txBody>
          <a:bodyPr anchor="t"/>
          <a:lstStyle/>
          <a:p>
            <a:pPr algn="just"/>
            <a:r>
              <a:rPr lang="en-US" dirty="0" smtClean="0"/>
              <a:t>Detailed critical evaluation of existing strategies that may have been implemented already, or not</a:t>
            </a:r>
          </a:p>
          <a:p>
            <a:pPr algn="just"/>
            <a:r>
              <a:rPr lang="en-US" dirty="0" smtClean="0"/>
              <a:t>Conducted through a peer-review process </a:t>
            </a:r>
          </a:p>
          <a:p>
            <a:pPr algn="just"/>
            <a:r>
              <a:rPr lang="en-US" dirty="0" smtClean="0"/>
              <a:t>Carried out either with the planning team, external reviewers or a combination of both</a:t>
            </a:r>
          </a:p>
          <a:p>
            <a:pPr marL="0" indent="0" algn="just">
              <a:buNone/>
            </a:pPr>
            <a:endParaRPr lang="en-US" dirty="0" smtClean="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6</a:t>
            </a:fld>
            <a:endParaRPr lang="de-DE"/>
          </a:p>
        </p:txBody>
      </p:sp>
    </p:spTree>
    <p:extLst>
      <p:ext uri="{BB962C8B-B14F-4D97-AF65-F5344CB8AC3E}">
        <p14:creationId xmlns:p14="http://schemas.microsoft.com/office/powerpoint/2010/main" val="2317321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marL="0" indent="0"/>
            <a:r>
              <a:rPr lang="en-GB" dirty="0"/>
              <a:t>Why are existing strategies assessed and prioritised?</a:t>
            </a:r>
          </a:p>
        </p:txBody>
      </p:sp>
      <p:sp>
        <p:nvSpPr>
          <p:cNvPr id="11" name="Inhaltsplatzhalter 10"/>
          <p:cNvSpPr>
            <a:spLocks noGrp="1"/>
          </p:cNvSpPr>
          <p:nvPr>
            <p:ph idx="1"/>
          </p:nvPr>
        </p:nvSpPr>
        <p:spPr>
          <a:xfrm>
            <a:off x="1259632" y="1600200"/>
            <a:ext cx="7427167" cy="4914900"/>
          </a:xfrm>
        </p:spPr>
        <p:txBody>
          <a:bodyPr anchor="ctr">
            <a:normAutofit/>
          </a:bodyPr>
          <a:lstStyle/>
          <a:p>
            <a:pPr algn="just"/>
            <a:r>
              <a:rPr lang="en-US" dirty="0" smtClean="0"/>
              <a:t>Often strategies are carried out without any follow-up assessment of their feasibility or potential impacts</a:t>
            </a:r>
            <a:endParaRPr lang="en-US" dirty="0"/>
          </a:p>
          <a:p>
            <a:pPr algn="just"/>
            <a:r>
              <a:rPr lang="en-US" dirty="0" smtClean="0"/>
              <a:t>Helps to adjust the strategy design</a:t>
            </a:r>
          </a:p>
          <a:p>
            <a:pPr algn="just"/>
            <a:r>
              <a:rPr lang="en-US" dirty="0" smtClean="0"/>
              <a:t>Portfolio of existing strategies from Step 17 can be prioritized to improve their effectiveness and robustness</a:t>
            </a:r>
            <a:endParaRPr lang="en-US" dirty="0"/>
          </a:p>
          <a:p>
            <a:pPr algn="just"/>
            <a:r>
              <a:rPr lang="en-US" dirty="0" smtClean="0"/>
              <a:t>It also promotes reflection, which can decrease or avert the negative effects caused by implementation of a strategy</a:t>
            </a:r>
          </a:p>
          <a:p>
            <a:pPr algn="just"/>
            <a:r>
              <a:rPr lang="en-US" dirty="0" smtClean="0"/>
              <a:t>Merit </a:t>
            </a:r>
            <a:r>
              <a:rPr lang="en-US" dirty="0"/>
              <a:t>in </a:t>
            </a:r>
            <a:r>
              <a:rPr lang="en-US" dirty="0" smtClean="0"/>
              <a:t>self-reflection </a:t>
            </a:r>
            <a:r>
              <a:rPr lang="en-US" dirty="0"/>
              <a:t>by analyzing strategies the team established already</a:t>
            </a:r>
          </a:p>
          <a:p>
            <a:pPr marL="712788" indent="-349250" algn="just">
              <a:buNone/>
            </a:pPr>
            <a:r>
              <a:rPr lang="en-US" dirty="0"/>
              <a:t>→ However, external teams can offer a more balanced and objective perspective</a:t>
            </a:r>
          </a:p>
          <a:p>
            <a:pPr marL="712788" indent="-349250" algn="just">
              <a:buNone/>
            </a:pPr>
            <a:r>
              <a:rPr lang="en-US" dirty="0"/>
              <a:t>→ may be better able to identify risks and mistakes associated with the strategies</a:t>
            </a:r>
          </a:p>
          <a:p>
            <a:pPr algn="just"/>
            <a:endParaRPr lang="en-US" dirty="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7</a:t>
            </a:fld>
            <a:endParaRPr lang="de-DE"/>
          </a:p>
        </p:txBody>
      </p:sp>
    </p:spTree>
    <p:extLst>
      <p:ext uri="{BB962C8B-B14F-4D97-AF65-F5344CB8AC3E}">
        <p14:creationId xmlns:p14="http://schemas.microsoft.com/office/powerpoint/2010/main" val="377531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marL="0" indent="0"/>
            <a:r>
              <a:rPr lang="en-GB" dirty="0"/>
              <a:t>How are existing strategies assessed and prioritised?</a:t>
            </a:r>
          </a:p>
        </p:txBody>
      </p:sp>
      <p:sp>
        <p:nvSpPr>
          <p:cNvPr id="11" name="Inhaltsplatzhalter 10"/>
          <p:cNvSpPr>
            <a:spLocks noGrp="1"/>
          </p:cNvSpPr>
          <p:nvPr>
            <p:ph idx="1"/>
          </p:nvPr>
        </p:nvSpPr>
        <p:spPr/>
        <p:txBody>
          <a:bodyPr anchor="t">
            <a:normAutofit/>
          </a:bodyPr>
          <a:lstStyle/>
          <a:p>
            <a:pPr marL="0" indent="0" algn="just">
              <a:buNone/>
            </a:pPr>
            <a:r>
              <a:rPr lang="en-US" u="sng" dirty="0" smtClean="0"/>
              <a:t>Existing strategies are classified by two criteria: </a:t>
            </a:r>
          </a:p>
          <a:p>
            <a:pPr marL="0" indent="0" algn="just">
              <a:buNone/>
            </a:pPr>
            <a:endParaRPr lang="en-US" dirty="0" smtClean="0"/>
          </a:p>
          <a:p>
            <a:pPr marL="514350" indent="-514350" algn="just">
              <a:buFont typeface="+mj-lt"/>
              <a:buAutoNum type="romanUcPeriod"/>
            </a:pPr>
            <a:r>
              <a:rPr lang="en-US" dirty="0" smtClean="0"/>
              <a:t>Feasibility </a:t>
            </a:r>
          </a:p>
          <a:p>
            <a:pPr lvl="1" indent="-342900" algn="just">
              <a:buFont typeface="Arial" panose="020B0604020202020204" pitchFamily="34" charset="0"/>
              <a:buChar char="•"/>
            </a:pPr>
            <a:r>
              <a:rPr lang="en-US" dirty="0"/>
              <a:t>D</a:t>
            </a:r>
            <a:r>
              <a:rPr lang="en-US" dirty="0" smtClean="0"/>
              <a:t>egree to which a strategy is likely to be implemented under prevailing conditions in the management area</a:t>
            </a:r>
          </a:p>
          <a:p>
            <a:pPr lvl="1" indent="-342900" algn="just">
              <a:buFont typeface="Arial" panose="020B0604020202020204" pitchFamily="34" charset="0"/>
              <a:buChar char="•"/>
            </a:pPr>
            <a:r>
              <a:rPr lang="en-US" dirty="0" smtClean="0"/>
              <a:t>It is related to available resources but also to risks, restrictions and conflicts</a:t>
            </a:r>
          </a:p>
          <a:p>
            <a:pPr marL="457200" indent="-457200" algn="just">
              <a:buFont typeface="+mj-lt"/>
              <a:buAutoNum type="romanUcPeriod"/>
            </a:pPr>
            <a:r>
              <a:rPr lang="en-US" dirty="0" smtClean="0"/>
              <a:t>Impact</a:t>
            </a:r>
          </a:p>
          <a:p>
            <a:pPr lvl="1" indent="-342900" algn="just">
              <a:buFont typeface="Arial" panose="020B0604020202020204" pitchFamily="34" charset="0"/>
              <a:buChar char="•"/>
            </a:pPr>
            <a:r>
              <a:rPr lang="en-US" dirty="0" smtClean="0"/>
              <a:t>Effects and changes both within and outside the designated management area that can be attributed to the strategic action, and that directly or indirectly generate consequences for the conservation objects</a:t>
            </a:r>
            <a:endParaRPr lang="en-US" dirty="0"/>
          </a:p>
        </p:txBody>
      </p:sp>
      <p:sp>
        <p:nvSpPr>
          <p:cNvPr id="2" name="Fußzeilenplatzhalter 1"/>
          <p:cNvSpPr>
            <a:spLocks noGrp="1"/>
          </p:cNvSpPr>
          <p:nvPr>
            <p:ph type="ftr" sz="quarter" idx="11"/>
          </p:nvPr>
        </p:nvSpPr>
        <p:spPr/>
        <p:txBody>
          <a:bodyPr/>
          <a:lstStyle/>
          <a:p>
            <a:r>
              <a:rPr lang="en-US" smtClean="0"/>
              <a:t>18. Assessment and prioritization of existing strategies</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8</a:t>
            </a:fld>
            <a:endParaRPr lang="de-DE"/>
          </a:p>
        </p:txBody>
      </p:sp>
    </p:spTree>
    <p:extLst>
      <p:ext uri="{BB962C8B-B14F-4D97-AF65-F5344CB8AC3E}">
        <p14:creationId xmlns:p14="http://schemas.microsoft.com/office/powerpoint/2010/main" val="683579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How are existing strategies assessed and prioritised?</a:t>
            </a:r>
          </a:p>
        </p:txBody>
      </p:sp>
      <p:sp>
        <p:nvSpPr>
          <p:cNvPr id="11" name="Inhaltsplatzhalter 10"/>
          <p:cNvSpPr>
            <a:spLocks noGrp="1"/>
          </p:cNvSpPr>
          <p:nvPr>
            <p:ph idx="1"/>
          </p:nvPr>
        </p:nvSpPr>
        <p:spPr/>
        <p:txBody>
          <a:bodyPr anchor="t">
            <a:noAutofit/>
          </a:bodyPr>
          <a:lstStyle/>
          <a:p>
            <a:pPr marL="0" indent="0" algn="just">
              <a:buNone/>
            </a:pPr>
            <a:r>
              <a:rPr lang="en-US" dirty="0" smtClean="0"/>
              <a:t>These criteria are further subdivided</a:t>
            </a:r>
            <a:r>
              <a:rPr lang="en-US" dirty="0"/>
              <a:t>:</a:t>
            </a:r>
            <a:endParaRPr lang="en-US" dirty="0" smtClean="0"/>
          </a:p>
          <a:p>
            <a:pPr marL="0" indent="0" algn="just">
              <a:buNone/>
            </a:pPr>
            <a:endParaRPr lang="en-US" dirty="0" smtClean="0"/>
          </a:p>
          <a:p>
            <a:pPr marL="514350" indent="-514350" algn="just">
              <a:buFont typeface="+mj-lt"/>
              <a:buAutoNum type="romanUcPeriod"/>
            </a:pPr>
            <a:r>
              <a:rPr lang="en-US" dirty="0" smtClean="0"/>
              <a:t>Feasibility </a:t>
            </a:r>
          </a:p>
          <a:p>
            <a:pPr marL="0" indent="0" algn="just">
              <a:buNone/>
            </a:pPr>
            <a:endParaRPr lang="en-US" dirty="0" smtClean="0"/>
          </a:p>
          <a:p>
            <a:pPr marL="857250" lvl="1" indent="-457200" algn="just">
              <a:buFont typeface="+mj-lt"/>
              <a:buAutoNum type="alphaLcParenR"/>
            </a:pPr>
            <a:r>
              <a:rPr lang="en-US" dirty="0" smtClean="0"/>
              <a:t>Necessary resources</a:t>
            </a:r>
          </a:p>
          <a:p>
            <a:pPr marL="857250" lvl="1" indent="-457200" algn="just">
              <a:buFont typeface="+mj-lt"/>
              <a:buAutoNum type="alphaLcParenR"/>
            </a:pPr>
            <a:r>
              <a:rPr lang="en-US" dirty="0" smtClean="0"/>
              <a:t>Level of acceptance from relevant </a:t>
            </a:r>
            <a:r>
              <a:rPr lang="en-US" dirty="0"/>
              <a:t>s</a:t>
            </a:r>
            <a:r>
              <a:rPr lang="en-US" dirty="0" smtClean="0"/>
              <a:t>takeholders</a:t>
            </a:r>
          </a:p>
          <a:p>
            <a:pPr marL="857250" lvl="1" indent="-457200" algn="just">
              <a:buFont typeface="+mj-lt"/>
              <a:buAutoNum type="alphaLcParenR"/>
            </a:pPr>
            <a:r>
              <a:rPr lang="en-US" dirty="0" smtClean="0"/>
              <a:t>Probability of benefitting from </a:t>
            </a:r>
            <a:r>
              <a:rPr lang="en-US" dirty="0"/>
              <a:t>e</a:t>
            </a:r>
            <a:r>
              <a:rPr lang="en-US" dirty="0" smtClean="0"/>
              <a:t>xternal factors</a:t>
            </a:r>
          </a:p>
          <a:p>
            <a:pPr marL="857250" lvl="1" indent="-457200" algn="just">
              <a:buFont typeface="+mj-lt"/>
              <a:buAutoNum type="alphaLcParenR"/>
            </a:pPr>
            <a:r>
              <a:rPr lang="en-US" dirty="0" smtClean="0"/>
              <a:t>Probability of </a:t>
            </a:r>
            <a:r>
              <a:rPr lang="en-US" dirty="0"/>
              <a:t>h</a:t>
            </a:r>
            <a:r>
              <a:rPr lang="en-US" dirty="0" smtClean="0"/>
              <a:t>armful risks</a:t>
            </a:r>
          </a:p>
          <a:p>
            <a:pPr marL="857250" lvl="1" indent="-457200" algn="just">
              <a:buFont typeface="+mj-lt"/>
              <a:buAutoNum type="alphaLcParenR"/>
            </a:pPr>
            <a:r>
              <a:rPr lang="en-US" dirty="0" smtClean="0"/>
              <a:t>Adaptability to change</a:t>
            </a:r>
          </a:p>
        </p:txBody>
      </p:sp>
      <p:sp>
        <p:nvSpPr>
          <p:cNvPr id="3" name="Fußzeilenplatzhalter 2"/>
          <p:cNvSpPr>
            <a:spLocks noGrp="1"/>
          </p:cNvSpPr>
          <p:nvPr>
            <p:ph type="ftr" sz="quarter" idx="11"/>
          </p:nvPr>
        </p:nvSpPr>
        <p:spPr/>
        <p:txBody>
          <a:bodyPr/>
          <a:lstStyle/>
          <a:p>
            <a:r>
              <a:rPr lang="en-US" smtClean="0"/>
              <a:t>18. Assessment and prioritization of existing strategies</a:t>
            </a:r>
            <a:endParaRPr lang="de-DE"/>
          </a:p>
        </p:txBody>
      </p:sp>
      <p:sp>
        <p:nvSpPr>
          <p:cNvPr id="12" name="Foliennummernplatzhalter 11"/>
          <p:cNvSpPr>
            <a:spLocks noGrp="1"/>
          </p:cNvSpPr>
          <p:nvPr>
            <p:ph type="sldNum" sz="quarter" idx="12"/>
          </p:nvPr>
        </p:nvSpPr>
        <p:spPr/>
        <p:txBody>
          <a:bodyPr/>
          <a:lstStyle/>
          <a:p>
            <a:fld id="{6C6AE60A-B69C-4790-82F7-3882EDF23186}" type="slidenum">
              <a:rPr lang="de-DE" smtClean="0"/>
              <a:t>9</a:t>
            </a:fld>
            <a:endParaRPr lang="de-DE"/>
          </a:p>
        </p:txBody>
      </p:sp>
    </p:spTree>
    <p:extLst>
      <p:ext uri="{BB962C8B-B14F-4D97-AF65-F5344CB8AC3E}">
        <p14:creationId xmlns:p14="http://schemas.microsoft.com/office/powerpoint/2010/main" val="194915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C279F10-51CB-4853-BD2A-AEA303C5193B}">
  <ds:schemaRefs>
    <ds:schemaRef ds:uri="ESRI.ArcGIS.Mapping.OfficeIntegration.PowerPointInfo"/>
  </ds:schemaRefs>
</ds:datastoreItem>
</file>

<file path=customXml/itemProps2.xml><?xml version="1.0" encoding="utf-8"?>
<ds:datastoreItem xmlns:ds="http://schemas.openxmlformats.org/officeDocument/2006/customXml" ds:itemID="{DCFC2866-35EB-48D2-95F8-FF1B84D8A91F}">
  <ds:schemaRefs>
    <ds:schemaRef ds:uri="ESRI.ArcGIS.Mapping.OfficeIntegration.PowerPointInfo"/>
  </ds:schemaRefs>
</ds:datastoreItem>
</file>

<file path=customXml/itemProps3.xml><?xml version="1.0" encoding="utf-8"?>
<ds:datastoreItem xmlns:ds="http://schemas.openxmlformats.org/officeDocument/2006/customXml" ds:itemID="{C3C966EA-64EE-4D6A-AA26-53BE2B2CEA4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3675</Words>
  <Application>Microsoft Office PowerPoint</Application>
  <PresentationFormat>Bildschirmpräsentation (4:3)</PresentationFormat>
  <Paragraphs>469</Paragraphs>
  <Slides>46</Slides>
  <Notes>9</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Larissa-Design</vt:lpstr>
      <vt:lpstr>Assessment and prioritization of existing strategies</vt:lpstr>
      <vt:lpstr>Credits and conditions of use</vt:lpstr>
      <vt:lpstr>PowerPoint-Präsentation</vt:lpstr>
      <vt:lpstr>Learning objectives</vt:lpstr>
      <vt:lpstr>Outline</vt:lpstr>
      <vt:lpstr>What is the assessment and prioritisation of existing strategies?</vt:lpstr>
      <vt:lpstr>Why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How are existing strategies assessed and prioritised?</vt:lpstr>
      <vt:lpstr>Practical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Lehmann, Christina</dc:creator>
  <cp:lastModifiedBy>Lehmann, Christina</cp:lastModifiedBy>
  <cp:revision>189</cp:revision>
  <dcterms:created xsi:type="dcterms:W3CDTF">2014-11-12T07:15:06Z</dcterms:created>
  <dcterms:modified xsi:type="dcterms:W3CDTF">2015-03-30T17:27:34Z</dcterms:modified>
</cp:coreProperties>
</file>