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31"/>
  </p:notesMasterIdLst>
  <p:sldIdLst>
    <p:sldId id="256" r:id="rId2"/>
    <p:sldId id="300" r:id="rId3"/>
    <p:sldId id="296" r:id="rId4"/>
    <p:sldId id="301" r:id="rId5"/>
    <p:sldId id="258" r:id="rId6"/>
    <p:sldId id="265" r:id="rId7"/>
    <p:sldId id="272" r:id="rId8"/>
    <p:sldId id="271" r:id="rId9"/>
    <p:sldId id="276" r:id="rId10"/>
    <p:sldId id="268" r:id="rId11"/>
    <p:sldId id="304" r:id="rId12"/>
    <p:sldId id="279" r:id="rId13"/>
    <p:sldId id="264" r:id="rId14"/>
    <p:sldId id="266" r:id="rId15"/>
    <p:sldId id="282" r:id="rId16"/>
    <p:sldId id="294" r:id="rId17"/>
    <p:sldId id="283" r:id="rId18"/>
    <p:sldId id="284" r:id="rId19"/>
    <p:sldId id="286" r:id="rId20"/>
    <p:sldId id="285" r:id="rId21"/>
    <p:sldId id="288" r:id="rId22"/>
    <p:sldId id="289" r:id="rId23"/>
    <p:sldId id="287" r:id="rId24"/>
    <p:sldId id="290" r:id="rId25"/>
    <p:sldId id="291" r:id="rId26"/>
    <p:sldId id="295" r:id="rId27"/>
    <p:sldId id="302" r:id="rId28"/>
    <p:sldId id="293" r:id="rId29"/>
    <p:sldId id="26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84D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DC860-176F-4D47-A80B-FE998EB3FCF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55D9ABA-529D-4143-B3F5-7B6F03D01E95}">
      <dgm:prSet custT="1"/>
      <dgm:spPr/>
      <dgm:t>
        <a:bodyPr/>
        <a:lstStyle/>
        <a:p>
          <a:pPr rtl="0"/>
          <a:r>
            <a:rPr lang="en-GB" sz="2000" dirty="0" smtClean="0"/>
            <a:t>Participants have a clear understanding of the terms “key ecological attribute” and “stress”. </a:t>
          </a:r>
          <a:endParaRPr lang="en-US" sz="2000" dirty="0"/>
        </a:p>
      </dgm:t>
    </dgm:pt>
    <dgm:pt modelId="{8119DDF8-22DF-4157-A351-D3F5D00F4FB1}" type="parTrans" cxnId="{36A40706-0E48-474C-8B02-863D685A8C6E}">
      <dgm:prSet/>
      <dgm:spPr/>
      <dgm:t>
        <a:bodyPr/>
        <a:lstStyle/>
        <a:p>
          <a:endParaRPr lang="en-GB" sz="2000"/>
        </a:p>
      </dgm:t>
    </dgm:pt>
    <dgm:pt modelId="{8D05F9B3-29CB-4FE5-AC78-675108DC3F48}" type="sibTrans" cxnId="{36A40706-0E48-474C-8B02-863D685A8C6E}">
      <dgm:prSet/>
      <dgm:spPr/>
      <dgm:t>
        <a:bodyPr/>
        <a:lstStyle/>
        <a:p>
          <a:endParaRPr lang="en-GB" sz="2000"/>
        </a:p>
      </dgm:t>
    </dgm:pt>
    <dgm:pt modelId="{51FB8CC5-B394-43B1-BF5A-DDC89EF5F3BF}">
      <dgm:prSet custT="1"/>
      <dgm:spPr/>
      <dgm:t>
        <a:bodyPr/>
        <a:lstStyle/>
        <a:p>
          <a:pPr rtl="0"/>
          <a:r>
            <a:rPr lang="en-GB" sz="2000" dirty="0" smtClean="0"/>
            <a:t>They recognize and are able to explain the use of defining  and assessing key ecological attributes and stresses in order to assess the actual status of the biodiversity conservation object`s functionality.</a:t>
          </a:r>
          <a:endParaRPr lang="en-US" sz="2000" dirty="0"/>
        </a:p>
      </dgm:t>
    </dgm:pt>
    <dgm:pt modelId="{1CD3A8BD-E414-4612-9E07-2DE0AFD88633}" type="parTrans" cxnId="{B04CF805-711D-4596-BD5C-40E81DAC205E}">
      <dgm:prSet/>
      <dgm:spPr/>
      <dgm:t>
        <a:bodyPr/>
        <a:lstStyle/>
        <a:p>
          <a:endParaRPr lang="en-GB" sz="2000"/>
        </a:p>
      </dgm:t>
    </dgm:pt>
    <dgm:pt modelId="{A1167368-3B36-4C71-844E-50B994F3D355}" type="sibTrans" cxnId="{B04CF805-711D-4596-BD5C-40E81DAC205E}">
      <dgm:prSet/>
      <dgm:spPr/>
      <dgm:t>
        <a:bodyPr/>
        <a:lstStyle/>
        <a:p>
          <a:endParaRPr lang="en-GB" sz="2000"/>
        </a:p>
      </dgm:t>
    </dgm:pt>
    <dgm:pt modelId="{ACC6C4BF-E171-4B0C-BD44-212D26E512CC}">
      <dgm:prSet custT="1"/>
      <dgm:spPr/>
      <dgm:t>
        <a:bodyPr/>
        <a:lstStyle/>
        <a:p>
          <a:pPr rtl="0"/>
          <a:r>
            <a:rPr lang="en-GB" sz="2000" dirty="0" smtClean="0"/>
            <a:t>Furthermore, participants have the skills to facilitate the process of identifying relevant key ecological attributes, identifying good indicators to measure their actual status and determining their desired future status. </a:t>
          </a:r>
          <a:endParaRPr lang="en-US" sz="2000" dirty="0"/>
        </a:p>
      </dgm:t>
    </dgm:pt>
    <dgm:pt modelId="{8521B6E1-DB0C-495B-AE67-089977B09C81}" type="parTrans" cxnId="{D52753A0-7EF7-44DA-90A4-142F650CF559}">
      <dgm:prSet/>
      <dgm:spPr/>
      <dgm:t>
        <a:bodyPr/>
        <a:lstStyle/>
        <a:p>
          <a:endParaRPr lang="en-GB" sz="2000"/>
        </a:p>
      </dgm:t>
    </dgm:pt>
    <dgm:pt modelId="{D311764D-99EA-4799-BEE1-9AA88A2D102E}" type="sibTrans" cxnId="{D52753A0-7EF7-44DA-90A4-142F650CF559}">
      <dgm:prSet/>
      <dgm:spPr/>
      <dgm:t>
        <a:bodyPr/>
        <a:lstStyle/>
        <a:p>
          <a:endParaRPr lang="en-GB" sz="2000"/>
        </a:p>
      </dgm:t>
    </dgm:pt>
    <dgm:pt modelId="{7293E5A4-9064-45C7-AE80-A4BC2F7A54BA}">
      <dgm:prSet custT="1"/>
      <dgm:spPr/>
      <dgm:t>
        <a:bodyPr/>
        <a:lstStyle/>
        <a:p>
          <a:pPr rtl="0"/>
          <a:r>
            <a:rPr lang="en-GB" sz="2000" dirty="0" smtClean="0"/>
            <a:t>Participants have the knowledge and skills to identify relevant stresses to conservation objects with a team as well as to explain the role of key ecological attributes and stresses in assessing the vulnerability of the conservation objects.</a:t>
          </a:r>
          <a:endParaRPr lang="en-US" sz="2000" dirty="0"/>
        </a:p>
      </dgm:t>
    </dgm:pt>
    <dgm:pt modelId="{AE3252F8-9FB8-4296-ABF9-9DECFED6BEE4}" type="parTrans" cxnId="{6E9696CF-251D-422E-91C8-95D03DC0778C}">
      <dgm:prSet/>
      <dgm:spPr/>
      <dgm:t>
        <a:bodyPr/>
        <a:lstStyle/>
        <a:p>
          <a:endParaRPr lang="en-GB" sz="2000"/>
        </a:p>
      </dgm:t>
    </dgm:pt>
    <dgm:pt modelId="{65E46ACC-C2DC-4D8E-B71F-4CFE7737FB8A}" type="sibTrans" cxnId="{6E9696CF-251D-422E-91C8-95D03DC0778C}">
      <dgm:prSet/>
      <dgm:spPr/>
      <dgm:t>
        <a:bodyPr/>
        <a:lstStyle/>
        <a:p>
          <a:endParaRPr lang="en-GB" sz="2000"/>
        </a:p>
      </dgm:t>
    </dgm:pt>
    <dgm:pt modelId="{55E25994-91EE-4A3E-B410-7BE4B0F24D20}" type="pres">
      <dgm:prSet presAssocID="{BDEDC860-176F-4D47-A80B-FE998EB3FC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46D2D1-54CC-4AA5-A422-8578A30E6DEB}" type="pres">
      <dgm:prSet presAssocID="{355D9ABA-529D-4143-B3F5-7B6F03D01E95}" presName="parentText" presStyleLbl="node1" presStyleIdx="0" presStyleCnt="4" custScaleY="71780" custLinFactY="-712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400D9C-6804-43FE-B96C-5BD1F62C9C8E}" type="pres">
      <dgm:prSet presAssocID="{8D05F9B3-29CB-4FE5-AC78-675108DC3F48}" presName="spacer" presStyleCnt="0"/>
      <dgm:spPr/>
    </dgm:pt>
    <dgm:pt modelId="{3F1245F2-915D-4264-B879-D57C30C7B3B3}" type="pres">
      <dgm:prSet presAssocID="{51FB8CC5-B394-43B1-BF5A-DDC89EF5F3BF}" presName="parentText" presStyleLbl="node1" presStyleIdx="1" presStyleCnt="4" custScaleY="127357" custLinFactY="-76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9D6D2B-501B-41CA-8E2E-21C9D597C796}" type="pres">
      <dgm:prSet presAssocID="{A1167368-3B36-4C71-844E-50B994F3D355}" presName="spacer" presStyleCnt="0"/>
      <dgm:spPr/>
    </dgm:pt>
    <dgm:pt modelId="{BEA014F9-EA52-45BB-BE22-353502309556}" type="pres">
      <dgm:prSet presAssocID="{ACC6C4BF-E171-4B0C-BD44-212D26E512CC}" presName="parentText" presStyleLbl="node1" presStyleIdx="2" presStyleCnt="4" custScaleY="125864" custLinFactY="-18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B1A214-AA7C-496C-8F0B-0E2433A2D04C}" type="pres">
      <dgm:prSet presAssocID="{D311764D-99EA-4799-BEE1-9AA88A2D102E}" presName="spacer" presStyleCnt="0"/>
      <dgm:spPr/>
    </dgm:pt>
    <dgm:pt modelId="{0C6A1FE7-BF42-4337-8447-981D8376C706}" type="pres">
      <dgm:prSet presAssocID="{7293E5A4-9064-45C7-AE80-A4BC2F7A54BA}" presName="parentText" presStyleLbl="node1" presStyleIdx="3" presStyleCnt="4" custScaleY="116253" custLinFactNeighborY="2888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C6722E-F925-4AB4-8F1E-A30CAA9D3622}" type="presOf" srcId="{51FB8CC5-B394-43B1-BF5A-DDC89EF5F3BF}" destId="{3F1245F2-915D-4264-B879-D57C30C7B3B3}" srcOrd="0" destOrd="0" presId="urn:microsoft.com/office/officeart/2005/8/layout/vList2"/>
    <dgm:cxn modelId="{643A0B78-66A0-45B3-B2C9-0FBAFF9FD8D2}" type="presOf" srcId="{355D9ABA-529D-4143-B3F5-7B6F03D01E95}" destId="{3146D2D1-54CC-4AA5-A422-8578A30E6DEB}" srcOrd="0" destOrd="0" presId="urn:microsoft.com/office/officeart/2005/8/layout/vList2"/>
    <dgm:cxn modelId="{9CC5D0DF-6E1A-4073-94E3-9D10CEBCDAF9}" type="presOf" srcId="{BDEDC860-176F-4D47-A80B-FE998EB3FCFC}" destId="{55E25994-91EE-4A3E-B410-7BE4B0F24D20}" srcOrd="0" destOrd="0" presId="urn:microsoft.com/office/officeart/2005/8/layout/vList2"/>
    <dgm:cxn modelId="{B04CF805-711D-4596-BD5C-40E81DAC205E}" srcId="{BDEDC860-176F-4D47-A80B-FE998EB3FCFC}" destId="{51FB8CC5-B394-43B1-BF5A-DDC89EF5F3BF}" srcOrd="1" destOrd="0" parTransId="{1CD3A8BD-E414-4612-9E07-2DE0AFD88633}" sibTransId="{A1167368-3B36-4C71-844E-50B994F3D355}"/>
    <dgm:cxn modelId="{1A844D54-65CD-4B8E-997F-F7099D37FB83}" type="presOf" srcId="{ACC6C4BF-E171-4B0C-BD44-212D26E512CC}" destId="{BEA014F9-EA52-45BB-BE22-353502309556}" srcOrd="0" destOrd="0" presId="urn:microsoft.com/office/officeart/2005/8/layout/vList2"/>
    <dgm:cxn modelId="{6E9696CF-251D-422E-91C8-95D03DC0778C}" srcId="{BDEDC860-176F-4D47-A80B-FE998EB3FCFC}" destId="{7293E5A4-9064-45C7-AE80-A4BC2F7A54BA}" srcOrd="3" destOrd="0" parTransId="{AE3252F8-9FB8-4296-ABF9-9DECFED6BEE4}" sibTransId="{65E46ACC-C2DC-4D8E-B71F-4CFE7737FB8A}"/>
    <dgm:cxn modelId="{36A40706-0E48-474C-8B02-863D685A8C6E}" srcId="{BDEDC860-176F-4D47-A80B-FE998EB3FCFC}" destId="{355D9ABA-529D-4143-B3F5-7B6F03D01E95}" srcOrd="0" destOrd="0" parTransId="{8119DDF8-22DF-4157-A351-D3F5D00F4FB1}" sibTransId="{8D05F9B3-29CB-4FE5-AC78-675108DC3F48}"/>
    <dgm:cxn modelId="{D52753A0-7EF7-44DA-90A4-142F650CF559}" srcId="{BDEDC860-176F-4D47-A80B-FE998EB3FCFC}" destId="{ACC6C4BF-E171-4B0C-BD44-212D26E512CC}" srcOrd="2" destOrd="0" parTransId="{8521B6E1-DB0C-495B-AE67-089977B09C81}" sibTransId="{D311764D-99EA-4799-BEE1-9AA88A2D102E}"/>
    <dgm:cxn modelId="{F5C3B53B-367D-4685-98CE-D19B93AECA14}" type="presOf" srcId="{7293E5A4-9064-45C7-AE80-A4BC2F7A54BA}" destId="{0C6A1FE7-BF42-4337-8447-981D8376C706}" srcOrd="0" destOrd="0" presId="urn:microsoft.com/office/officeart/2005/8/layout/vList2"/>
    <dgm:cxn modelId="{9A754B92-0C14-4B7F-9708-4C45A9E492B6}" type="presParOf" srcId="{55E25994-91EE-4A3E-B410-7BE4B0F24D20}" destId="{3146D2D1-54CC-4AA5-A422-8578A30E6DEB}" srcOrd="0" destOrd="0" presId="urn:microsoft.com/office/officeart/2005/8/layout/vList2"/>
    <dgm:cxn modelId="{3A5CAEE0-BF19-478F-B4E6-85F18802B296}" type="presParOf" srcId="{55E25994-91EE-4A3E-B410-7BE4B0F24D20}" destId="{F8400D9C-6804-43FE-B96C-5BD1F62C9C8E}" srcOrd="1" destOrd="0" presId="urn:microsoft.com/office/officeart/2005/8/layout/vList2"/>
    <dgm:cxn modelId="{B66AD547-0631-47C6-BA69-04BBE4D6CD79}" type="presParOf" srcId="{55E25994-91EE-4A3E-B410-7BE4B0F24D20}" destId="{3F1245F2-915D-4264-B879-D57C30C7B3B3}" srcOrd="2" destOrd="0" presId="urn:microsoft.com/office/officeart/2005/8/layout/vList2"/>
    <dgm:cxn modelId="{3E01957A-BF85-4A23-ADEC-A894A3608804}" type="presParOf" srcId="{55E25994-91EE-4A3E-B410-7BE4B0F24D20}" destId="{129D6D2B-501B-41CA-8E2E-21C9D597C796}" srcOrd="3" destOrd="0" presId="urn:microsoft.com/office/officeart/2005/8/layout/vList2"/>
    <dgm:cxn modelId="{F3780188-93AD-4705-80EA-C903FD895112}" type="presParOf" srcId="{55E25994-91EE-4A3E-B410-7BE4B0F24D20}" destId="{BEA014F9-EA52-45BB-BE22-353502309556}" srcOrd="4" destOrd="0" presId="urn:microsoft.com/office/officeart/2005/8/layout/vList2"/>
    <dgm:cxn modelId="{3BE57851-3F78-4C9F-90A9-797EF28EEE9D}" type="presParOf" srcId="{55E25994-91EE-4A3E-B410-7BE4B0F24D20}" destId="{88B1A214-AA7C-496C-8F0B-0E2433A2D04C}" srcOrd="5" destOrd="0" presId="urn:microsoft.com/office/officeart/2005/8/layout/vList2"/>
    <dgm:cxn modelId="{B5645C89-553F-47D5-AAFF-1998C4782302}" type="presParOf" srcId="{55E25994-91EE-4A3E-B410-7BE4B0F24D20}" destId="{0C6A1FE7-BF42-4337-8447-981D8376C7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6D2D1-54CC-4AA5-A422-8578A30E6DEB}">
      <dsp:nvSpPr>
        <dsp:cNvPr id="0" name=""/>
        <dsp:cNvSpPr/>
      </dsp:nvSpPr>
      <dsp:spPr>
        <a:xfrm>
          <a:off x="0" y="0"/>
          <a:ext cx="7787207" cy="7101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Participants have a clear understanding of the terms “key ecological attribute” and “stress”. </a:t>
          </a:r>
          <a:endParaRPr lang="en-US" sz="2000" kern="1200" dirty="0"/>
        </a:p>
      </dsp:txBody>
      <dsp:txXfrm>
        <a:off x="34668" y="34668"/>
        <a:ext cx="7717871" cy="640841"/>
      </dsp:txXfrm>
    </dsp:sp>
    <dsp:sp modelId="{3F1245F2-915D-4264-B879-D57C30C7B3B3}">
      <dsp:nvSpPr>
        <dsp:cNvPr id="0" name=""/>
        <dsp:cNvSpPr/>
      </dsp:nvSpPr>
      <dsp:spPr>
        <a:xfrm>
          <a:off x="0" y="784776"/>
          <a:ext cx="7787207" cy="12600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They recognize and are able to explain the use of defining  and assessing key ecological attributes and stresses in order to assess the actual status of the biodiversity conservation object`s functionality.</a:t>
          </a:r>
          <a:endParaRPr lang="en-US" sz="2000" kern="1200" dirty="0"/>
        </a:p>
      </dsp:txBody>
      <dsp:txXfrm>
        <a:off x="61510" y="846286"/>
        <a:ext cx="7664187" cy="1137026"/>
      </dsp:txXfrm>
    </dsp:sp>
    <dsp:sp modelId="{BEA014F9-EA52-45BB-BE22-353502309556}">
      <dsp:nvSpPr>
        <dsp:cNvPr id="0" name=""/>
        <dsp:cNvSpPr/>
      </dsp:nvSpPr>
      <dsp:spPr>
        <a:xfrm>
          <a:off x="0" y="2116834"/>
          <a:ext cx="7787207" cy="12452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Furthermore, participants have the skills to facilitate the process of identifying relevant key ecological attributes, identifying good indicators to measure their actual status and determining their desired future status. </a:t>
          </a:r>
          <a:endParaRPr lang="en-US" sz="2000" kern="1200" dirty="0"/>
        </a:p>
      </dsp:txBody>
      <dsp:txXfrm>
        <a:off x="60789" y="2177623"/>
        <a:ext cx="7665629" cy="1123696"/>
      </dsp:txXfrm>
    </dsp:sp>
    <dsp:sp modelId="{0C6A1FE7-BF42-4337-8447-981D8376C706}">
      <dsp:nvSpPr>
        <dsp:cNvPr id="0" name=""/>
        <dsp:cNvSpPr/>
      </dsp:nvSpPr>
      <dsp:spPr>
        <a:xfrm>
          <a:off x="0" y="3412976"/>
          <a:ext cx="7787207" cy="11501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Participants have the knowledge and skills to identify relevant stresses to conservation objects with a team as well as to explain the role of key ecological attributes and stresses in assessing the vulnerability of the conservation objects.</a:t>
          </a:r>
          <a:endParaRPr lang="en-US" sz="2000" kern="1200" dirty="0"/>
        </a:p>
      </dsp:txBody>
      <dsp:txXfrm>
        <a:off x="56147" y="3469123"/>
        <a:ext cx="7674913" cy="103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1B6E8-F963-4B1A-8DB6-FEC950683498}" type="datetimeFigureOut">
              <a:rPr lang="de-DE" smtClean="0"/>
              <a:pPr/>
              <a:t>30.03.2015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B9DA-DAB1-4C49-8044-AD226807EB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03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88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Pictures: Christina Lehmann 2012 &amp; 2014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5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Pictures:</a:t>
            </a:r>
            <a:r>
              <a:rPr lang="de-DE" baseline="0" smtClean="0"/>
              <a:t> MARISCO Manual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49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97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08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77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26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15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7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C.S. </a:t>
            </a:r>
            <a:r>
              <a:rPr lang="de-DE" dirty="0" err="1" smtClean="0"/>
              <a:t>Holling</a:t>
            </a:r>
            <a:r>
              <a:rPr lang="de-DE" dirty="0" smtClean="0"/>
              <a:t> (2001):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Complexity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Economic, Ecological,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Systems. Ecosystems (4). S.390-405.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ftp://200.89.74.94/pub/Docencia/Sistemas_ecosociales/Literatura/Clase_1/Holling2001.pdf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015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5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820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366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844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3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212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133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13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139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21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33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0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49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3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Pictures: Christina Lehmann 2014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33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6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8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6B44-26E1-45DA-B0DD-505AE920005C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3BA-7BEE-4AA4-AE82-1EF57CA81C66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0" y="6525344"/>
            <a:ext cx="133215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CC2C-D936-4E15-9E07-BD0B036B2CC6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525344"/>
            <a:ext cx="133215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E44C-28EE-4297-ABA1-8190D5810A9D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AC3A-2E69-499A-B362-261D1D148756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C68E-1BB9-4B24-AF6A-030D80F9B61F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1F40-2909-4CD2-900C-67AEE0EF11B8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0C2E-E32F-4A05-9EF4-4EB390596ED6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3E3B-D8DD-49FF-B855-BCAEBFB3C4AC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541D-84A4-4DF5-B743-0DB3BE2A85F8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890E-B098-435D-B04A-C5F3974E8D5A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2F-319F-4BC7-B84A-B09B9D290407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E8EE-DD8E-4293-937D-3112F5F5DE56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B31E-7CE3-4148-8E9D-0210457D5802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7379-1156-4688-BB2E-E7981CF8FF7F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552-946A-42FF-85DD-4FBE0D5B7225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5D8D46-0BA8-4E91-A407-E1E15C2EFFAA}" type="datetime1">
              <a:rPr lang="de-DE" smtClean="0"/>
              <a:t>30.03.2015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ftp://200.89.74.94/pub/Docencia/Sistemas_ecosociales/Literatura/Clase_1/Holling200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1982" y="1124744"/>
            <a:ext cx="9175981" cy="1512168"/>
          </a:xfrm>
        </p:spPr>
        <p:txBody>
          <a:bodyPr anchor="ctr">
            <a:noAutofit/>
          </a:bodyPr>
          <a:lstStyle/>
          <a:p>
            <a:r>
              <a:rPr lang="en-GB" dirty="0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iodiversity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bjects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2606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800" dirty="0" smtClean="0">
                <a:solidFill>
                  <a:schemeClr val="tx1"/>
                </a:solidFill>
              </a:rPr>
              <a:t>Phase II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solidFill>
                  <a:schemeClr val="tx1"/>
                </a:solidFill>
              </a:rPr>
              <a:t>Systemic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Vulnerability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Risk</a:t>
            </a:r>
            <a:r>
              <a:rPr lang="de-DE" sz="1800" dirty="0" smtClean="0">
                <a:solidFill>
                  <a:schemeClr val="tx1"/>
                </a:solidFill>
              </a:rPr>
              <a:t> Analysis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solidFill>
                  <a:schemeClr val="tx1"/>
                </a:solidFill>
              </a:rPr>
              <a:t>Step</a:t>
            </a:r>
            <a:r>
              <a:rPr lang="de-DE" sz="1800" dirty="0" smtClean="0">
                <a:solidFill>
                  <a:schemeClr val="tx1"/>
                </a:solidFill>
              </a:rPr>
              <a:t> 5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cle483\Pictures\Georgien\Workshop I\4-5 Tag_Georgien_Workshop 1\Georgien_Marisco-Workshop_day 2-3_cn_051214_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b="17068"/>
          <a:stretch/>
        </p:blipFill>
        <p:spPr bwMode="auto">
          <a:xfrm>
            <a:off x="2766678" y="2631133"/>
            <a:ext cx="37807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59812" y="4869740"/>
            <a:ext cx="152415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34" y1="32123" x2="6534" y2="32123"/>
                        <a14:foregroundMark x1="3176" y1="44918" x2="3176" y2="44918"/>
                        <a14:foregroundMark x1="7169" y1="55354" x2="7169" y2="55354"/>
                        <a14:foregroundMark x1="14519" y1="68966" x2="14519" y2="68966"/>
                        <a14:foregroundMark x1="44011" y1="93376" x2="44011" y2="93376"/>
                        <a14:foregroundMark x1="44828" y1="92559" x2="44828" y2="92559"/>
                        <a14:foregroundMark x1="48548" y1="92831" x2="48548" y2="92831"/>
                        <a14:foregroundMark x1="48548" y1="92831" x2="48548" y2="92831"/>
                        <a14:foregroundMark x1="48548" y1="92831" x2="48548" y2="92831"/>
                        <a14:foregroundMark x1="35481" y1="8621" x2="44011" y2="10254"/>
                        <a14:foregroundMark x1="34029" y1="3176" x2="46552" y2="91"/>
                        <a14:foregroundMark x1="46279" y1="635" x2="53358" y2="91"/>
                        <a14:foregroundMark x1="56171" y1="1543" x2="56171" y2="1543"/>
                        <a14:foregroundMark x1="53085" y1="1180" x2="58439" y2="1815"/>
                        <a14:foregroundMark x1="59347" y1="1815" x2="67241" y2="3448"/>
                        <a14:foregroundMark x1="68058" y1="3811" x2="77495" y2="7985"/>
                        <a14:foregroundMark x1="76588" y1="8893" x2="85118" y2="14791"/>
                        <a14:foregroundMark x1="85118" y1="15699" x2="91107" y2="22777"/>
                        <a14:foregroundMark x1="91107" y1="23049" x2="96733" y2="32940"/>
                        <a14:foregroundMark x1="96189" y1="32123" x2="99274" y2="45735"/>
                        <a14:foregroundMark x1="99002" y1="45463" x2="98457" y2="58530"/>
                        <a14:foregroundMark x1="98457" y1="59347" x2="95281" y2="69238"/>
                        <a14:foregroundMark x1="95644" y1="68966" x2="88838" y2="80944"/>
                        <a14:foregroundMark x1="89383" y1="79492" x2="82033" y2="88022"/>
                        <a14:foregroundMark x1="82305" y1="88022" x2="73503" y2="93376"/>
                        <a14:foregroundMark x1="74319" y1="93920" x2="72051" y2="94192"/>
                        <a14:foregroundMark x1="74319" y1="93648" x2="62704" y2="97368"/>
                        <a14:foregroundMark x1="62704" y1="98185" x2="51633" y2="99365"/>
                        <a14:foregroundMark x1="38294" y1="98185" x2="52178" y2="99637"/>
                        <a14:foregroundMark x1="39201" y1="98185" x2="28947" y2="93920"/>
                        <a14:foregroundMark x1="27858" y1="93920" x2="16788" y2="86570"/>
                        <a14:foregroundMark x1="15880" y1="86025" x2="7713" y2="76044"/>
                        <a14:foregroundMark x1="7713" y1="75499" x2="3176" y2="65336"/>
                        <a14:foregroundMark x1="2904" y1="63884" x2="91" y2="51089"/>
                        <a14:foregroundMark x1="1724" y1="37840" x2="907" y2="51996"/>
                        <a14:foregroundMark x1="1996" y1="38657" x2="4900" y2="29583"/>
                        <a14:foregroundMark x1="4265" y1="31034" x2="11071" y2="18512"/>
                        <a14:foregroundMark x1="11071" y1="18512" x2="19328" y2="10889"/>
                        <a14:foregroundMark x1="19328" y1="10889" x2="28675" y2="5445"/>
                        <a14:foregroundMark x1="28675" y1="5445" x2="28675" y2="5445"/>
                        <a14:foregroundMark x1="31760" y1="14791" x2="31760" y2="14791"/>
                        <a14:foregroundMark x1="28403" y1="10889" x2="28403" y2="10889"/>
                        <a14:foregroundMark x1="34936" y1="4356" x2="85935" y2="21960"/>
                        <a14:foregroundMark x1="41470" y1="6897" x2="49909" y2="1543"/>
                        <a14:foregroundMark x1="50272" y1="9437" x2="65517" y2="3811"/>
                        <a14:foregroundMark x1="65789" y1="15154" x2="76044" y2="8621"/>
                        <a14:foregroundMark x1="61887" y1="5445" x2="68693" y2="11434"/>
                        <a14:foregroundMark x1="74592" y1="10617" x2="89927" y2="38113"/>
                        <a14:foregroundMark x1="87659" y1="40653" x2="94192" y2="30399"/>
                        <a14:foregroundMark x1="79129" y1="13975" x2="90744" y2="22232"/>
                        <a14:foregroundMark x1="92468" y1="32668" x2="97278" y2="61615"/>
                        <a14:foregroundMark x1="94465" y1="72414" x2="81397" y2="68421"/>
                        <a14:foregroundMark x1="85118" y1="70145" x2="94465" y2="43739"/>
                        <a14:foregroundMark x1="94465" y1="53993" x2="92196" y2="71869"/>
                        <a14:foregroundMark x1="83666" y1="68149" x2="84574" y2="84846"/>
                        <a14:foregroundMark x1="83938" y1="85481" x2="68966" y2="83757"/>
                        <a14:foregroundMark x1="68966" y1="83757" x2="64156" y2="96189"/>
                        <a14:foregroundMark x1="69510" y1="84574" x2="73775" y2="91924"/>
                        <a14:foregroundMark x1="63521" y1="97096" x2="54174" y2="88022"/>
                        <a14:foregroundMark x1="54174" y1="88022" x2="47096" y2="98457"/>
                        <a14:foregroundMark x1="48548" y1="96461" x2="60436" y2="94192"/>
                        <a14:foregroundMark x1="47641" y1="97913" x2="38022" y2="86570"/>
                        <a14:foregroundMark x1="42559" y1="89111" x2="49637" y2="90563"/>
                        <a14:foregroundMark x1="41198" y1="90290" x2="32396" y2="94555"/>
                        <a14:foregroundMark x1="32940" y1="94828" x2="31488" y2="83485"/>
                        <a14:foregroundMark x1="30944" y1="84574" x2="20145" y2="88566"/>
                        <a14:foregroundMark x1="20145" y1="88566" x2="20417" y2="75227"/>
                        <a14:foregroundMark x1="20417" y1="75227" x2="14247" y2="82305"/>
                        <a14:foregroundMark x1="14247" y1="82305" x2="15336" y2="69238"/>
                        <a14:foregroundMark x1="15336" y1="69238" x2="4628" y2="69873"/>
                        <a14:foregroundMark x1="4628" y1="69873" x2="11706" y2="57895"/>
                        <a14:foregroundMark x1="11706" y1="57895" x2="1180" y2="51724"/>
                        <a14:foregroundMark x1="1180" y1="51724" x2="12795" y2="42377"/>
                        <a14:foregroundMark x1="12795" y1="42377" x2="3176" y2="35844"/>
                        <a14:foregroundMark x1="3176" y1="35844" x2="15880" y2="32668"/>
                        <a14:foregroundMark x1="15608" y1="33303" x2="11706" y2="19691"/>
                        <a14:foregroundMark x1="11706" y1="19691" x2="24410" y2="20508"/>
                        <a14:foregroundMark x1="24410" y1="20508" x2="22686" y2="8893"/>
                        <a14:foregroundMark x1="22686" y1="8893" x2="35209" y2="14247"/>
                        <a14:foregroundMark x1="35209" y1="14247" x2="35209" y2="1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38" y="1728949"/>
            <a:ext cx="33591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Stresses</a:t>
            </a:r>
            <a:endParaRPr lang="en-GB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4248472" cy="452596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200" dirty="0" smtClean="0"/>
              <a:t>Caused by threats</a:t>
            </a:r>
          </a:p>
          <a:p>
            <a:pPr algn="just">
              <a:spcAft>
                <a:spcPts val="600"/>
              </a:spcAft>
            </a:pPr>
            <a:r>
              <a:rPr lang="en-GB" sz="2200" dirty="0" smtClean="0"/>
              <a:t>Visible symptoms &amp; </a:t>
            </a:r>
            <a:r>
              <a:rPr lang="en-GB" sz="2200" dirty="0" err="1" smtClean="0"/>
              <a:t>mani-festations</a:t>
            </a:r>
            <a:r>
              <a:rPr lang="en-GB" sz="2200" dirty="0" smtClean="0"/>
              <a:t> of degradation of key ecological attributes</a:t>
            </a:r>
          </a:p>
          <a:p>
            <a:pPr algn="just">
              <a:spcAft>
                <a:spcPts val="600"/>
              </a:spcAft>
            </a:pPr>
            <a:r>
              <a:rPr lang="en-GB" sz="2200" dirty="0" smtClean="0"/>
              <a:t>Loss of minimum levels of biomass, information and network due to insufficient availability or quality of master factors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6660232" y="2924944"/>
            <a:ext cx="432049" cy="360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31640" y="5058906"/>
            <a:ext cx="735009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/>
              <a:t>Result: Negative impact on resilience and adaptive capacity of biodiversity elements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/>
              <a:t>If stress is sustained </a:t>
            </a:r>
            <a:r>
              <a:rPr lang="en-GB" sz="2400" dirty="0"/>
              <a:t>→ </a:t>
            </a:r>
            <a:r>
              <a:rPr lang="en-GB" sz="2200" dirty="0" smtClean="0"/>
              <a:t>shifts </a:t>
            </a:r>
            <a:r>
              <a:rPr lang="en-GB" sz="2200" dirty="0"/>
              <a:t>or changes in </a:t>
            </a:r>
            <a:r>
              <a:rPr lang="en-GB" sz="2200" dirty="0" smtClean="0"/>
              <a:t>system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Stresses</a:t>
            </a:r>
            <a:endParaRPr lang="en-GB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560839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/>
              <a:t>Metaphor of a medical doctor and his examination of the patient</a:t>
            </a:r>
          </a:p>
          <a:p>
            <a:pPr algn="just">
              <a:spcAft>
                <a:spcPts val="600"/>
              </a:spcAft>
            </a:pPr>
            <a:r>
              <a:rPr lang="en-GB" dirty="0" smtClean="0"/>
              <a:t>It is the wound/ injury/ change of the body that is visible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868144" y="2780928"/>
            <a:ext cx="936104" cy="936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r Verbinder 7"/>
          <p:cNvCxnSpPr>
            <a:stCxn id="4" idx="5"/>
          </p:cNvCxnSpPr>
          <p:nvPr/>
        </p:nvCxnSpPr>
        <p:spPr>
          <a:xfrm>
            <a:off x="6667159" y="3579943"/>
            <a:ext cx="929177" cy="1217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7596336" y="4797152"/>
            <a:ext cx="338830" cy="14406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7452320" y="4817542"/>
            <a:ext cx="144016" cy="1420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6559716" y="3966845"/>
            <a:ext cx="398375" cy="2782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569504" y="4242906"/>
            <a:ext cx="28368" cy="303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966054" y="3956893"/>
            <a:ext cx="99480" cy="589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6758903" y="4545918"/>
            <a:ext cx="306631" cy="5272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>
            <a:off x="6509448" y="4546730"/>
            <a:ext cx="91103" cy="2504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äne 32"/>
          <p:cNvSpPr/>
          <p:nvPr/>
        </p:nvSpPr>
        <p:spPr>
          <a:xfrm rot="18903933">
            <a:off x="6530683" y="4611549"/>
            <a:ext cx="203669" cy="198471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äne 33"/>
          <p:cNvSpPr/>
          <p:nvPr/>
        </p:nvSpPr>
        <p:spPr>
          <a:xfrm rot="18903933">
            <a:off x="6516771" y="4932710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äne 34"/>
          <p:cNvSpPr/>
          <p:nvPr/>
        </p:nvSpPr>
        <p:spPr>
          <a:xfrm rot="18903933">
            <a:off x="6693525" y="5198050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äne 35"/>
          <p:cNvSpPr/>
          <p:nvPr/>
        </p:nvSpPr>
        <p:spPr>
          <a:xfrm rot="18903933">
            <a:off x="6488390" y="5240211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äne 36"/>
          <p:cNvSpPr/>
          <p:nvPr/>
        </p:nvSpPr>
        <p:spPr>
          <a:xfrm rot="18903933">
            <a:off x="6676085" y="5525598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räne 37"/>
          <p:cNvSpPr/>
          <p:nvPr/>
        </p:nvSpPr>
        <p:spPr>
          <a:xfrm rot="18903933">
            <a:off x="6500370" y="5643964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6203369" y="6124151"/>
            <a:ext cx="997741" cy="11363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2173801" y="3774854"/>
            <a:ext cx="936104" cy="936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Gerader Verbinder 40"/>
          <p:cNvCxnSpPr>
            <a:stCxn id="40" idx="4"/>
          </p:cNvCxnSpPr>
          <p:nvPr/>
        </p:nvCxnSpPr>
        <p:spPr>
          <a:xfrm flipH="1">
            <a:off x="2364152" y="4710958"/>
            <a:ext cx="277701" cy="13612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V="1">
            <a:off x="2359463" y="5268124"/>
            <a:ext cx="862334" cy="7907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H="1" flipV="1">
            <a:off x="2362985" y="6062645"/>
            <a:ext cx="2266631" cy="95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H="1">
            <a:off x="1835587" y="5158006"/>
            <a:ext cx="692351" cy="864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2589983" y="5156505"/>
            <a:ext cx="287145" cy="609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 flipH="1">
            <a:off x="2903086" y="5238970"/>
            <a:ext cx="306631" cy="5272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3235675" y="5233420"/>
            <a:ext cx="673245" cy="8254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räne 59"/>
          <p:cNvSpPr/>
          <p:nvPr/>
        </p:nvSpPr>
        <p:spPr>
          <a:xfrm rot="18903933">
            <a:off x="3159095" y="5281910"/>
            <a:ext cx="203669" cy="198471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räne 60"/>
          <p:cNvSpPr/>
          <p:nvPr/>
        </p:nvSpPr>
        <p:spPr>
          <a:xfrm rot="18903933">
            <a:off x="3094689" y="5535459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räne 61"/>
          <p:cNvSpPr/>
          <p:nvPr/>
        </p:nvSpPr>
        <p:spPr>
          <a:xfrm rot="18903933">
            <a:off x="3338229" y="5515617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räne 62"/>
          <p:cNvSpPr/>
          <p:nvPr/>
        </p:nvSpPr>
        <p:spPr>
          <a:xfrm rot="18903933">
            <a:off x="3225230" y="5671687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räne 63"/>
          <p:cNvSpPr/>
          <p:nvPr/>
        </p:nvSpPr>
        <p:spPr>
          <a:xfrm rot="18903933">
            <a:off x="3330998" y="5821875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räne 64"/>
          <p:cNvSpPr/>
          <p:nvPr/>
        </p:nvSpPr>
        <p:spPr>
          <a:xfrm rot="18903933">
            <a:off x="3161966" y="5863653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Ellipse 66"/>
          <p:cNvSpPr/>
          <p:nvPr/>
        </p:nvSpPr>
        <p:spPr>
          <a:xfrm>
            <a:off x="2792452" y="6126540"/>
            <a:ext cx="997741" cy="11363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4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8"/>
          <a:stretch/>
        </p:blipFill>
        <p:spPr>
          <a:xfrm rot="5400000">
            <a:off x="4673842" y="2111163"/>
            <a:ext cx="4788532" cy="36960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75656" y="62068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Stresses</a:t>
            </a:r>
            <a:endParaRPr lang="de-DE" sz="32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220072" y="63479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2012</a:t>
            </a:r>
            <a:endParaRPr lang="en-GB" sz="800" dirty="0"/>
          </a:p>
        </p:txBody>
      </p:sp>
      <p:pic>
        <p:nvPicPr>
          <p:cNvPr id="1026" name="Picture 2" descr="F:\Fotos_MARISCO Workshops + EDA\Russia &amp; Kazahkstan\Altai\EDA\DSC06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3965"/>
            <a:ext cx="3659990" cy="24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31640" y="4018403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1027" name="Picture 3" descr="F:\Fotos_MARISCO Workshops + EDA\Georgien\von Christoph\1 Tag_Georgien_EDA_Tusheti-Region\Georgien_EDA_Tusheti-Region_cn_301114_01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1331640" y="4211538"/>
            <a:ext cx="3659990" cy="21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331640" y="63479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422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assess the current status of the biodiversity objects?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7128791" cy="4525963"/>
          </a:xfrm>
        </p:spPr>
        <p:txBody>
          <a:bodyPr>
            <a:noAutofit/>
          </a:bodyPr>
          <a:lstStyle/>
          <a:p>
            <a:pPr algn="just"/>
            <a:r>
              <a:rPr lang="en-GB" dirty="0" smtClean="0"/>
              <a:t>Assessment as basis for strategies to improve or at least maintain the functionality of the ecosystem</a:t>
            </a:r>
          </a:p>
          <a:p>
            <a:pPr algn="just"/>
            <a:r>
              <a:rPr lang="en-GB" dirty="0" smtClean="0"/>
              <a:t>Create a comprehensive bridge between the ecosystem/ its elements and </a:t>
            </a:r>
            <a:r>
              <a:rPr lang="en-GB" dirty="0"/>
              <a:t>the </a:t>
            </a:r>
            <a:r>
              <a:rPr lang="en-GB" dirty="0" smtClean="0"/>
              <a:t>stresses they are facing → build understanding for the necessity of conservation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26" name="Picture 2" descr="C:\Users\cle483\Pictures\Georgien\Workshop I\von Tina\IMG_6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366">
            <a:off x="2884297" y="3734724"/>
            <a:ext cx="3306630" cy="22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288458">
            <a:off x="2526452" y="5506811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just">
              <a:spcAft>
                <a:spcPts val="600"/>
              </a:spcAft>
              <a:buNone/>
            </a:pPr>
            <a:r>
              <a:rPr lang="de-DE" sz="2200" b="1" dirty="0" smtClean="0"/>
              <a:t>Part a) </a:t>
            </a:r>
          </a:p>
          <a:p>
            <a:pPr marL="68580" indent="0" algn="just">
              <a:spcAft>
                <a:spcPts val="600"/>
              </a:spcAft>
              <a:buNone/>
            </a:pPr>
            <a:r>
              <a:rPr lang="de-DE" sz="2200" b="1" dirty="0" smtClean="0"/>
              <a:t>Determination </a:t>
            </a:r>
            <a:r>
              <a:rPr lang="de-DE" sz="2200" b="1" dirty="0" err="1" smtClean="0"/>
              <a:t>of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key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ecological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attributes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functionality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of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target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systems</a:t>
            </a:r>
            <a:endParaRPr lang="de-DE" sz="2200" b="1" dirty="0" smtClean="0"/>
          </a:p>
          <a:p>
            <a:pPr marL="68580" indent="0" algn="just">
              <a:spcAft>
                <a:spcPts val="600"/>
              </a:spcAft>
              <a:buNone/>
            </a:pPr>
            <a:endParaRPr lang="de-DE" sz="800" dirty="0" smtClean="0"/>
          </a:p>
          <a:p>
            <a:pPr marL="68580" indent="0" algn="just">
              <a:spcAft>
                <a:spcPts val="600"/>
              </a:spcAft>
              <a:buNone/>
            </a:pPr>
            <a:r>
              <a:rPr lang="de-DE" sz="2200" dirty="0" smtClean="0"/>
              <a:t>Assessment </a:t>
            </a:r>
            <a:r>
              <a:rPr lang="de-DE" sz="2200" dirty="0" err="1" smtClean="0"/>
              <a:t>follows</a:t>
            </a:r>
            <a:r>
              <a:rPr lang="de-DE" sz="2200" dirty="0" smtClean="0"/>
              <a:t> 3 </a:t>
            </a:r>
            <a:r>
              <a:rPr lang="de-DE" sz="2200" dirty="0" err="1" smtClean="0"/>
              <a:t>basic</a:t>
            </a:r>
            <a:r>
              <a:rPr lang="de-DE" sz="2200" dirty="0" smtClean="0"/>
              <a:t> </a:t>
            </a:r>
            <a:r>
              <a:rPr lang="de-DE" sz="2200" dirty="0" err="1" smtClean="0"/>
              <a:t>guiding</a:t>
            </a:r>
            <a:r>
              <a:rPr lang="de-DE" sz="2200" dirty="0" smtClean="0"/>
              <a:t> </a:t>
            </a:r>
            <a:r>
              <a:rPr lang="de-DE" sz="2200" dirty="0" err="1" smtClean="0"/>
              <a:t>principles</a:t>
            </a:r>
            <a:endParaRPr lang="de-DE" sz="2200" dirty="0" smtClean="0"/>
          </a:p>
          <a:p>
            <a:pPr marL="712788" indent="-268288">
              <a:spcAft>
                <a:spcPts val="600"/>
              </a:spcAft>
              <a:buFont typeface="+mj-lt"/>
              <a:buAutoNum type="arabicPeriod"/>
            </a:pPr>
            <a:r>
              <a:rPr lang="de-DE" sz="2200" dirty="0" smtClean="0"/>
              <a:t>„Nature </a:t>
            </a:r>
            <a:r>
              <a:rPr lang="de-DE" sz="2200" dirty="0" err="1" smtClean="0"/>
              <a:t>knows</a:t>
            </a:r>
            <a:r>
              <a:rPr lang="de-DE" sz="2200" dirty="0" smtClean="0"/>
              <a:t> </a:t>
            </a:r>
            <a:r>
              <a:rPr lang="de-DE" sz="2200" dirty="0" err="1" smtClean="0"/>
              <a:t>best</a:t>
            </a:r>
            <a:r>
              <a:rPr lang="de-DE" sz="2200" dirty="0" smtClean="0"/>
              <a:t>“                                                                         Do not </a:t>
            </a:r>
            <a:r>
              <a:rPr lang="de-DE" sz="2200" dirty="0" err="1" smtClean="0"/>
              <a:t>assume</a:t>
            </a:r>
            <a:r>
              <a:rPr lang="de-DE" sz="2200" dirty="0" smtClean="0"/>
              <a:t> </a:t>
            </a:r>
            <a:r>
              <a:rPr lang="de-DE" sz="2200" dirty="0" err="1" smtClean="0"/>
              <a:t>that</a:t>
            </a:r>
            <a:r>
              <a:rPr lang="de-DE" sz="2200" dirty="0" smtClean="0"/>
              <a:t> </a:t>
            </a:r>
            <a:r>
              <a:rPr lang="de-DE" sz="2200" dirty="0" err="1" smtClean="0"/>
              <a:t>there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better</a:t>
            </a:r>
            <a:r>
              <a:rPr lang="de-DE" sz="2200" dirty="0" smtClean="0"/>
              <a:t>/</a:t>
            </a:r>
            <a:r>
              <a:rPr lang="de-DE" sz="2200" dirty="0" err="1" smtClean="0"/>
              <a:t>more</a:t>
            </a:r>
            <a:r>
              <a:rPr lang="de-DE" sz="2200" dirty="0" smtClean="0"/>
              <a:t> </a:t>
            </a:r>
            <a:r>
              <a:rPr lang="de-DE" sz="2200" dirty="0" err="1" smtClean="0"/>
              <a:t>efficient</a:t>
            </a:r>
            <a:r>
              <a:rPr lang="de-DE" sz="2200" dirty="0" smtClean="0"/>
              <a:t> </a:t>
            </a:r>
            <a:r>
              <a:rPr lang="de-DE" sz="2200" dirty="0" err="1" smtClean="0"/>
              <a:t>ways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driving</a:t>
            </a:r>
            <a:r>
              <a:rPr lang="de-DE" sz="2200" dirty="0" smtClean="0"/>
              <a:t> </a:t>
            </a:r>
            <a:r>
              <a:rPr lang="de-DE" sz="2200" dirty="0" err="1" smtClean="0"/>
              <a:t>function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dynamics</a:t>
            </a:r>
            <a:r>
              <a:rPr lang="de-DE" sz="2200" dirty="0" smtClean="0"/>
              <a:t> in </a:t>
            </a:r>
            <a:r>
              <a:rPr lang="de-DE" sz="2200" dirty="0" err="1" smtClean="0"/>
              <a:t>natural</a:t>
            </a:r>
            <a:r>
              <a:rPr lang="de-DE" sz="2200" dirty="0" smtClean="0"/>
              <a:t> </a:t>
            </a:r>
            <a:r>
              <a:rPr lang="de-DE" sz="2200" dirty="0" err="1" smtClean="0"/>
              <a:t>ecosystems</a:t>
            </a:r>
            <a:endParaRPr lang="de-DE" sz="2200" dirty="0" smtClean="0"/>
          </a:p>
          <a:p>
            <a:pPr marL="712788" indent="-268288" algn="just">
              <a:spcAft>
                <a:spcPts val="600"/>
              </a:spcAft>
              <a:buFont typeface="+mj-lt"/>
              <a:buAutoNum type="arabicPeriod"/>
            </a:pPr>
            <a:r>
              <a:rPr lang="de-DE" sz="2200" dirty="0" err="1" smtClean="0"/>
              <a:t>Identify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correct</a:t>
            </a:r>
            <a:r>
              <a:rPr lang="de-DE" sz="2200" dirty="0" smtClean="0"/>
              <a:t> negative </a:t>
            </a:r>
            <a:r>
              <a:rPr lang="de-DE" sz="2200" dirty="0" err="1" smtClean="0"/>
              <a:t>anthropogenic</a:t>
            </a:r>
            <a:r>
              <a:rPr lang="de-DE" sz="2200" dirty="0" smtClean="0"/>
              <a:t> </a:t>
            </a:r>
            <a:r>
              <a:rPr lang="de-DE" sz="2200" dirty="0" err="1" smtClean="0"/>
              <a:t>influence</a:t>
            </a:r>
            <a:r>
              <a:rPr lang="de-DE" sz="2200" dirty="0" smtClean="0"/>
              <a:t> </a:t>
            </a:r>
            <a:r>
              <a:rPr lang="de-DE" sz="2200" dirty="0" err="1" smtClean="0"/>
              <a:t>that</a:t>
            </a:r>
            <a:r>
              <a:rPr lang="de-DE" sz="2200" dirty="0" smtClean="0"/>
              <a:t> </a:t>
            </a:r>
            <a:r>
              <a:rPr lang="de-DE" sz="2200" dirty="0" err="1" smtClean="0"/>
              <a:t>cause</a:t>
            </a:r>
            <a:r>
              <a:rPr lang="de-DE" sz="2200" dirty="0" smtClean="0"/>
              <a:t> </a:t>
            </a:r>
            <a:r>
              <a:rPr lang="de-DE" sz="2200" dirty="0" err="1" smtClean="0"/>
              <a:t>unnatural</a:t>
            </a:r>
            <a:r>
              <a:rPr lang="de-DE" sz="2200" dirty="0" smtClean="0"/>
              <a:t> </a:t>
            </a:r>
            <a:r>
              <a:rPr lang="de-DE" sz="2200" dirty="0" err="1" smtClean="0"/>
              <a:t>loss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change</a:t>
            </a:r>
            <a:r>
              <a:rPr lang="de-DE" sz="2200" dirty="0" smtClean="0"/>
              <a:t> </a:t>
            </a:r>
          </a:p>
          <a:p>
            <a:pPr marL="712788" indent="-268288" algn="just">
              <a:spcAft>
                <a:spcPts val="600"/>
              </a:spcAft>
              <a:buFont typeface="+mj-lt"/>
              <a:buAutoNum type="arabicPeriod"/>
            </a:pPr>
            <a:r>
              <a:rPr lang="de-DE" sz="2200" dirty="0" err="1" smtClean="0"/>
              <a:t>Build</a:t>
            </a:r>
            <a:r>
              <a:rPr lang="de-DE" sz="2200" dirty="0" smtClean="0"/>
              <a:t> </a:t>
            </a:r>
            <a:r>
              <a:rPr lang="de-DE" sz="2200" dirty="0" err="1" smtClean="0"/>
              <a:t>natural</a:t>
            </a:r>
            <a:r>
              <a:rPr lang="de-DE" sz="2200" dirty="0" smtClean="0"/>
              <a:t> but </a:t>
            </a:r>
            <a:r>
              <a:rPr lang="de-DE" sz="2200" dirty="0" err="1" smtClean="0"/>
              <a:t>compromising</a:t>
            </a:r>
            <a:r>
              <a:rPr lang="de-DE" sz="2200" dirty="0" smtClean="0"/>
              <a:t> </a:t>
            </a:r>
            <a:r>
              <a:rPr lang="de-DE" sz="2200" dirty="0" err="1" smtClean="0"/>
              <a:t>strategies</a:t>
            </a:r>
            <a:r>
              <a:rPr lang="de-DE" sz="2200" dirty="0" smtClean="0"/>
              <a:t> → </a:t>
            </a:r>
            <a:r>
              <a:rPr lang="de-DE" sz="2200" dirty="0" err="1" smtClean="0"/>
              <a:t>natural</a:t>
            </a:r>
            <a:r>
              <a:rPr lang="de-DE" sz="2200" dirty="0" smtClean="0"/>
              <a:t> </a:t>
            </a:r>
            <a:r>
              <a:rPr lang="de-DE" sz="2200" dirty="0" err="1" smtClean="0"/>
              <a:t>character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original </a:t>
            </a:r>
            <a:r>
              <a:rPr lang="de-DE" sz="2200" dirty="0" err="1" smtClean="0"/>
              <a:t>parent</a:t>
            </a:r>
            <a:r>
              <a:rPr lang="de-DE" sz="2200" dirty="0" smtClean="0"/>
              <a:t> </a:t>
            </a:r>
            <a:r>
              <a:rPr lang="de-DE" sz="2200" dirty="0" err="1" smtClean="0"/>
              <a:t>ecosystem</a:t>
            </a:r>
            <a:r>
              <a:rPr lang="de-DE" sz="2200" dirty="0" smtClean="0"/>
              <a:t> + </a:t>
            </a:r>
            <a:r>
              <a:rPr lang="de-DE" sz="2200" dirty="0" err="1" smtClean="0"/>
              <a:t>communities</a:t>
            </a:r>
            <a:r>
              <a:rPr lang="de-DE" sz="2200" dirty="0" smtClean="0"/>
              <a:t>‘ </a:t>
            </a:r>
            <a:r>
              <a:rPr lang="de-DE" sz="2200" dirty="0" err="1" smtClean="0"/>
              <a:t>needs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dependencies</a:t>
            </a:r>
            <a:endParaRPr lang="de-DE" sz="22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5328591" cy="4525963"/>
          </a:xfrm>
        </p:spPr>
        <p:txBody>
          <a:bodyPr>
            <a:normAutofit lnSpcReduction="10000"/>
          </a:bodyPr>
          <a:lstStyle/>
          <a:p>
            <a:pPr marL="52578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de-DE" sz="2200" dirty="0" err="1" smtClean="0"/>
              <a:t>Identification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key</a:t>
            </a:r>
            <a:r>
              <a:rPr lang="de-DE" sz="2200" dirty="0" smtClean="0"/>
              <a:t> </a:t>
            </a:r>
            <a:r>
              <a:rPr lang="de-DE" sz="2200" dirty="0" err="1" smtClean="0"/>
              <a:t>ecological</a:t>
            </a:r>
            <a:r>
              <a:rPr lang="de-DE" sz="2200" dirty="0" smtClean="0"/>
              <a:t> </a:t>
            </a:r>
            <a:r>
              <a:rPr lang="de-DE" sz="2200" dirty="0" err="1" smtClean="0"/>
              <a:t>attributes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all </a:t>
            </a:r>
            <a:r>
              <a:rPr lang="de-DE" sz="2200" dirty="0" err="1" smtClean="0"/>
              <a:t>biodiversity</a:t>
            </a:r>
            <a:r>
              <a:rPr lang="de-DE" sz="2200" dirty="0" smtClean="0"/>
              <a:t> </a:t>
            </a:r>
            <a:r>
              <a:rPr lang="de-DE" sz="2200" dirty="0" err="1" smtClean="0"/>
              <a:t>objects</a:t>
            </a:r>
            <a:r>
              <a:rPr lang="de-DE" sz="2200" dirty="0" smtClean="0"/>
              <a:t>       </a:t>
            </a:r>
          </a:p>
          <a:p>
            <a:pPr marL="68580" indent="0" algn="just">
              <a:spcAft>
                <a:spcPts val="600"/>
              </a:spcAft>
              <a:buNone/>
            </a:pPr>
            <a:r>
              <a:rPr lang="de-DE" sz="2200" dirty="0" smtClean="0"/>
              <a:t>                     </a:t>
            </a:r>
          </a:p>
          <a:p>
            <a:pPr marL="901700" indent="-363538" algn="just">
              <a:spcAft>
                <a:spcPts val="600"/>
              </a:spcAft>
              <a:tabLst>
                <a:tab pos="4122738" algn="l"/>
                <a:tab pos="4930775" algn="l"/>
                <a:tab pos="6461125" algn="l"/>
              </a:tabLst>
            </a:pPr>
            <a:r>
              <a:rPr lang="de-DE" sz="2200" dirty="0" smtClean="0"/>
              <a:t>List </a:t>
            </a:r>
            <a:r>
              <a:rPr lang="de-DE" sz="2200" dirty="0" err="1" smtClean="0"/>
              <a:t>them</a:t>
            </a:r>
            <a:r>
              <a:rPr lang="de-DE" sz="2200" dirty="0" smtClean="0"/>
              <a:t> on </a:t>
            </a:r>
            <a:r>
              <a:rPr lang="de-DE" sz="2200" b="1" dirty="0" err="1" smtClean="0"/>
              <a:t>white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cards</a:t>
            </a:r>
            <a:endParaRPr lang="de-DE" sz="2200" b="1" dirty="0" smtClean="0"/>
          </a:p>
          <a:p>
            <a:pPr marL="901700" indent="-363538" algn="just">
              <a:spcAft>
                <a:spcPts val="600"/>
              </a:spcAft>
              <a:tabLst>
                <a:tab pos="4122738" algn="l"/>
                <a:tab pos="4930775" algn="l"/>
                <a:tab pos="6461125" algn="l"/>
              </a:tabLst>
            </a:pP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each</a:t>
            </a:r>
            <a:r>
              <a:rPr lang="de-DE" sz="2200" dirty="0" smtClean="0"/>
              <a:t> </a:t>
            </a:r>
            <a:r>
              <a:rPr lang="de-DE" sz="2200" dirty="0" err="1" smtClean="0"/>
              <a:t>biodiversity</a:t>
            </a:r>
            <a:r>
              <a:rPr lang="de-DE" sz="2200" dirty="0" smtClean="0"/>
              <a:t> </a:t>
            </a:r>
            <a:r>
              <a:rPr lang="de-DE" sz="2200" dirty="0" err="1" smtClean="0"/>
              <a:t>object</a:t>
            </a:r>
            <a:r>
              <a:rPr lang="de-DE" sz="2200" dirty="0" smtClean="0"/>
              <a:t> in individual </a:t>
            </a:r>
            <a:r>
              <a:rPr lang="de-DE" sz="2200" dirty="0" err="1" smtClean="0"/>
              <a:t>working</a:t>
            </a:r>
            <a:r>
              <a:rPr lang="de-DE" sz="2200" dirty="0" smtClean="0"/>
              <a:t> </a:t>
            </a:r>
            <a:r>
              <a:rPr lang="de-DE" sz="2200" dirty="0" err="1" smtClean="0"/>
              <a:t>groups</a:t>
            </a:r>
            <a:r>
              <a:rPr lang="de-DE" sz="2200" dirty="0"/>
              <a:t> </a:t>
            </a:r>
            <a:r>
              <a:rPr lang="de-DE" sz="2200" dirty="0" err="1" smtClean="0"/>
              <a:t>or</a:t>
            </a:r>
            <a:r>
              <a:rPr lang="de-DE" sz="2200" dirty="0" smtClean="0"/>
              <a:t> in </a:t>
            </a:r>
            <a:r>
              <a:rPr lang="de-DE" sz="2200" dirty="0" err="1" smtClean="0"/>
              <a:t>plenary</a:t>
            </a:r>
            <a:r>
              <a:rPr lang="de-DE" sz="2200" dirty="0" smtClean="0"/>
              <a:t> </a:t>
            </a:r>
            <a:r>
              <a:rPr lang="de-DE" sz="2200" dirty="0" err="1" smtClean="0"/>
              <a:t>discussion</a:t>
            </a:r>
            <a:r>
              <a:rPr lang="de-DE" sz="2200" dirty="0" smtClean="0"/>
              <a:t> </a:t>
            </a:r>
            <a:r>
              <a:rPr lang="de-DE" sz="2200" dirty="0" err="1" smtClean="0"/>
              <a:t>possible</a:t>
            </a:r>
            <a:endParaRPr lang="de-DE" sz="2200" dirty="0" smtClean="0"/>
          </a:p>
          <a:p>
            <a:pPr marL="901700" indent="-363538" algn="just">
              <a:spcAft>
                <a:spcPts val="600"/>
              </a:spcAft>
              <a:tabLst>
                <a:tab pos="4122738" algn="l"/>
                <a:tab pos="4930775" algn="l"/>
                <a:tab pos="6461125" algn="l"/>
              </a:tabLst>
            </a:pPr>
            <a:r>
              <a:rPr lang="de-DE" sz="2200" dirty="0" err="1" smtClean="0"/>
              <a:t>Categorisation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KEA </a:t>
            </a:r>
            <a:r>
              <a:rPr lang="de-DE" sz="2200" dirty="0" err="1" smtClean="0"/>
              <a:t>according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main</a:t>
            </a:r>
            <a:r>
              <a:rPr lang="de-DE" sz="2200" dirty="0" smtClean="0"/>
              <a:t> </a:t>
            </a:r>
            <a:r>
              <a:rPr lang="de-DE" sz="2200" dirty="0" err="1" smtClean="0"/>
              <a:t>categories</a:t>
            </a:r>
            <a:r>
              <a:rPr lang="de-DE" sz="2200" dirty="0" smtClean="0"/>
              <a:t> (</a:t>
            </a:r>
            <a:r>
              <a:rPr lang="de-DE" sz="2200" dirty="0" err="1" smtClean="0"/>
              <a:t>master</a:t>
            </a:r>
            <a:r>
              <a:rPr lang="de-DE" sz="2200" dirty="0" smtClean="0"/>
              <a:t> </a:t>
            </a:r>
            <a:r>
              <a:rPr lang="de-DE" sz="2200" dirty="0" err="1" smtClean="0"/>
              <a:t>factors</a:t>
            </a:r>
            <a:r>
              <a:rPr lang="de-DE" sz="2200" dirty="0" smtClean="0"/>
              <a:t>, </a:t>
            </a:r>
            <a:r>
              <a:rPr lang="de-DE" sz="2200" dirty="0" err="1" smtClean="0"/>
              <a:t>biomass</a:t>
            </a:r>
            <a:r>
              <a:rPr lang="de-DE" sz="2200" dirty="0" smtClean="0"/>
              <a:t>, </a:t>
            </a:r>
            <a:r>
              <a:rPr lang="de-DE" sz="2200" dirty="0" err="1" smtClean="0"/>
              <a:t>information</a:t>
            </a:r>
            <a:r>
              <a:rPr lang="de-DE" sz="2200" dirty="0" smtClean="0"/>
              <a:t>, </a:t>
            </a:r>
            <a:r>
              <a:rPr lang="de-DE" sz="2200" dirty="0" err="1" smtClean="0"/>
              <a:t>network</a:t>
            </a:r>
            <a:r>
              <a:rPr lang="de-DE" sz="2200" dirty="0" smtClean="0"/>
              <a:t>)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scientifically</a:t>
            </a:r>
            <a:r>
              <a:rPr lang="de-DE" sz="2200" dirty="0" smtClean="0"/>
              <a:t> </a:t>
            </a:r>
            <a:r>
              <a:rPr lang="de-DE" sz="2200" dirty="0" err="1" smtClean="0"/>
              <a:t>experienced</a:t>
            </a:r>
            <a:r>
              <a:rPr lang="de-DE" sz="2200" dirty="0" smtClean="0"/>
              <a:t> </a:t>
            </a:r>
            <a:r>
              <a:rPr lang="de-DE" sz="2200" dirty="0" err="1" smtClean="0"/>
              <a:t>groups</a:t>
            </a:r>
            <a:r>
              <a:rPr lang="de-DE" sz="2200" dirty="0" smtClean="0"/>
              <a:t> </a:t>
            </a:r>
            <a:r>
              <a:rPr lang="de-DE" sz="2200" dirty="0" err="1" smtClean="0"/>
              <a:t>possible</a:t>
            </a:r>
            <a:endParaRPr lang="de-DE" sz="2200" dirty="0" smtClean="0"/>
          </a:p>
          <a:p>
            <a:pPr marL="901700" indent="-363538" algn="just">
              <a:spcAft>
                <a:spcPts val="600"/>
              </a:spcAft>
            </a:pPr>
            <a:endParaRPr lang="de-DE" sz="22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pic>
        <p:nvPicPr>
          <p:cNvPr id="2050" name="Picture 2" descr="C:\Users\cle483\Pictures\Georgien\Workshop I\4-5 Tag_Georgien_Workshop 1\Georgien_Marisco-Workshop_day 2-3_cn_051214_0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2387" b="24845"/>
          <a:stretch/>
        </p:blipFill>
        <p:spPr bwMode="auto">
          <a:xfrm rot="16200000">
            <a:off x="5640475" y="2720567"/>
            <a:ext cx="4320479" cy="22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650361" y="6006560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8" name="Rechteck 7"/>
          <p:cNvSpPr/>
          <p:nvPr/>
        </p:nvSpPr>
        <p:spPr>
          <a:xfrm>
            <a:off x="6804249" y="1700808"/>
            <a:ext cx="936104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 bwMode="auto">
          <a:xfrm>
            <a:off x="2051720" y="1543435"/>
            <a:ext cx="6048672" cy="46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6" name="Rechteck 5"/>
          <p:cNvSpPr/>
          <p:nvPr/>
        </p:nvSpPr>
        <p:spPr>
          <a:xfrm>
            <a:off x="2051720" y="1543434"/>
            <a:ext cx="1221616" cy="4606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6150013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336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6336704" cy="4853136"/>
          </a:xfrm>
        </p:spPr>
        <p:txBody>
          <a:bodyPr>
            <a:normAutofit/>
          </a:bodyPr>
          <a:lstStyle/>
          <a:p>
            <a:pPr marL="68580" indent="0" algn="just">
              <a:spcAft>
                <a:spcPts val="600"/>
              </a:spcAft>
              <a:buNone/>
            </a:pP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endParaRPr lang="de-DE" dirty="0"/>
          </a:p>
          <a:p>
            <a:pPr marL="68580" indent="0" algn="just">
              <a:spcAft>
                <a:spcPts val="600"/>
              </a:spcAft>
              <a:buNone/>
            </a:pPr>
            <a:endParaRPr lang="de-DE" dirty="0" smtClean="0"/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functionality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?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total </a:t>
            </a:r>
            <a:r>
              <a:rPr lang="de-DE" dirty="0" err="1" smtClean="0"/>
              <a:t>degradation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altered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?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resilience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adaptive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buffering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disturbance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environmental </a:t>
            </a:r>
            <a:r>
              <a:rPr lang="de-DE" dirty="0" err="1" smtClean="0"/>
              <a:t>change</a:t>
            </a:r>
            <a:r>
              <a:rPr lang="de-DE" dirty="0" smtClean="0"/>
              <a:t>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7" name="Ellipse 6"/>
          <p:cNvSpPr/>
          <p:nvPr/>
        </p:nvSpPr>
        <p:spPr>
          <a:xfrm>
            <a:off x="8460432" y="4149080"/>
            <a:ext cx="576064" cy="5760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Gerade Verbindung 8"/>
          <p:cNvCxnSpPr>
            <a:stCxn id="7" idx="1"/>
          </p:cNvCxnSpPr>
          <p:nvPr/>
        </p:nvCxnSpPr>
        <p:spPr>
          <a:xfrm flipH="1" flipV="1">
            <a:off x="7965290" y="3844828"/>
            <a:ext cx="579505" cy="3886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7749267" y="3839344"/>
            <a:ext cx="216023" cy="309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8028384" y="4001199"/>
            <a:ext cx="99581" cy="147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de-DE" sz="2200" dirty="0" err="1" smtClean="0"/>
              <a:t>Define</a:t>
            </a:r>
            <a:r>
              <a:rPr lang="de-DE" sz="2200" dirty="0" smtClean="0"/>
              <a:t> </a:t>
            </a:r>
            <a:r>
              <a:rPr lang="de-DE" sz="2200" dirty="0" err="1" smtClean="0"/>
              <a:t>indicators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measure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status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key</a:t>
            </a:r>
            <a:r>
              <a:rPr lang="de-DE" sz="2200" dirty="0" smtClean="0"/>
              <a:t> </a:t>
            </a:r>
            <a:r>
              <a:rPr lang="de-DE" sz="2200" dirty="0" err="1" smtClean="0"/>
              <a:t>ecological</a:t>
            </a:r>
            <a:r>
              <a:rPr lang="de-DE" sz="2200" dirty="0" smtClean="0"/>
              <a:t> </a:t>
            </a:r>
            <a:r>
              <a:rPr lang="de-DE" sz="2200" dirty="0" err="1" smtClean="0"/>
              <a:t>attributes</a:t>
            </a:r>
            <a:endParaRPr lang="de-DE" sz="2200" dirty="0" smtClean="0"/>
          </a:p>
          <a:p>
            <a:pPr marL="68580" indent="0" algn="just">
              <a:spcAft>
                <a:spcPts val="600"/>
              </a:spcAft>
              <a:buNone/>
            </a:pPr>
            <a:endParaRPr lang="de-DE" sz="2200" dirty="0" smtClean="0"/>
          </a:p>
          <a:p>
            <a:pPr marL="901700" indent="-363538" algn="just">
              <a:spcAft>
                <a:spcPts val="600"/>
              </a:spcAft>
            </a:pPr>
            <a:r>
              <a:rPr lang="de-DE" sz="2200" dirty="0" smtClean="0"/>
              <a:t>At least 1 </a:t>
            </a:r>
            <a:r>
              <a:rPr lang="de-DE" sz="2200" dirty="0" err="1" smtClean="0"/>
              <a:t>indicator</a:t>
            </a:r>
            <a:r>
              <a:rPr lang="de-DE" sz="2200" dirty="0" smtClean="0"/>
              <a:t> per </a:t>
            </a:r>
            <a:r>
              <a:rPr lang="de-DE" sz="2200" dirty="0" err="1" smtClean="0"/>
              <a:t>attribute</a:t>
            </a:r>
            <a:r>
              <a:rPr lang="de-DE" sz="2200" dirty="0" smtClean="0"/>
              <a:t> </a:t>
            </a:r>
          </a:p>
          <a:p>
            <a:pPr marL="901700" indent="-363538" algn="just">
              <a:spcAft>
                <a:spcPts val="600"/>
              </a:spcAft>
            </a:pPr>
            <a:r>
              <a:rPr lang="de-DE" sz="2200" dirty="0" err="1" smtClean="0"/>
              <a:t>Measurability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generated</a:t>
            </a:r>
            <a:r>
              <a:rPr lang="de-DE" sz="2200" dirty="0" smtClean="0"/>
              <a:t> </a:t>
            </a:r>
            <a:r>
              <a:rPr lang="de-DE" sz="2200" dirty="0" err="1" smtClean="0"/>
              <a:t>indicators</a:t>
            </a:r>
            <a:r>
              <a:rPr lang="de-DE" sz="2200" dirty="0" smtClean="0"/>
              <a:t> </a:t>
            </a:r>
            <a:r>
              <a:rPr lang="de-DE" sz="2200" dirty="0" err="1" smtClean="0"/>
              <a:t>necessary</a:t>
            </a:r>
            <a:endParaRPr lang="de-DE" sz="2200" dirty="0" smtClean="0"/>
          </a:p>
          <a:p>
            <a:pPr marL="901700" indent="-363538" algn="just">
              <a:spcAft>
                <a:spcPts val="600"/>
              </a:spcAft>
            </a:pPr>
            <a:r>
              <a:rPr lang="de-DE" sz="2200" dirty="0" smtClean="0"/>
              <a:t>Limit </a:t>
            </a:r>
            <a:r>
              <a:rPr lang="de-DE" sz="2200" dirty="0" err="1" smtClean="0"/>
              <a:t>number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indicators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most</a:t>
            </a:r>
            <a:r>
              <a:rPr lang="de-DE" sz="2200" dirty="0" smtClean="0"/>
              <a:t> </a:t>
            </a:r>
            <a:r>
              <a:rPr lang="de-DE" sz="2200" dirty="0" err="1" smtClean="0"/>
              <a:t>significant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cost-effective</a:t>
            </a:r>
            <a:r>
              <a:rPr lang="de-DE" sz="2200" dirty="0" smtClean="0"/>
              <a:t> </a:t>
            </a:r>
            <a:r>
              <a:rPr lang="de-DE" sz="2200" dirty="0" err="1" smtClean="0"/>
              <a:t>ones</a:t>
            </a:r>
            <a:endParaRPr lang="de-DE" sz="2200" dirty="0" smtClean="0"/>
          </a:p>
          <a:p>
            <a:pPr marL="901700" indent="-363538" algn="just">
              <a:spcAft>
                <a:spcPts val="600"/>
              </a:spcAft>
            </a:pPr>
            <a:r>
              <a:rPr lang="de-DE" sz="2200" dirty="0" smtClean="0"/>
              <a:t>In </a:t>
            </a:r>
            <a:r>
              <a:rPr lang="de-DE" sz="2200" dirty="0" err="1" smtClean="0"/>
              <a:t>case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time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resource</a:t>
            </a:r>
            <a:r>
              <a:rPr lang="de-DE" sz="2200" dirty="0" smtClean="0"/>
              <a:t> </a:t>
            </a:r>
            <a:r>
              <a:rPr lang="de-DE" sz="2200" dirty="0" err="1" smtClean="0"/>
              <a:t>constraints</a:t>
            </a:r>
            <a:r>
              <a:rPr lang="de-DE" sz="2200" dirty="0" smtClean="0"/>
              <a:t> → </a:t>
            </a:r>
            <a:r>
              <a:rPr lang="de-DE" sz="2200" dirty="0" err="1" smtClean="0"/>
              <a:t>attention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representation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bigger</a:t>
            </a:r>
            <a:r>
              <a:rPr lang="de-DE" sz="2200" dirty="0" smtClean="0"/>
              <a:t> </a:t>
            </a:r>
            <a:r>
              <a:rPr lang="de-DE" sz="2200" dirty="0" err="1" smtClean="0"/>
              <a:t>systems</a:t>
            </a:r>
            <a:r>
              <a:rPr lang="de-DE" sz="2200" dirty="0" smtClean="0"/>
              <a:t> </a:t>
            </a:r>
            <a:r>
              <a:rPr lang="de-DE" sz="2200" dirty="0" err="1" smtClean="0"/>
              <a:t>within</a:t>
            </a:r>
            <a:r>
              <a:rPr lang="de-DE" sz="2200" dirty="0" smtClean="0"/>
              <a:t> </a:t>
            </a:r>
            <a:r>
              <a:rPr lang="de-DE" sz="2200" dirty="0" err="1" smtClean="0"/>
              <a:t>project</a:t>
            </a:r>
            <a:r>
              <a:rPr lang="de-DE" sz="2200" dirty="0" smtClean="0"/>
              <a:t> </a:t>
            </a:r>
            <a:r>
              <a:rPr lang="de-DE" sz="2200" dirty="0" err="1" smtClean="0"/>
              <a:t>area</a:t>
            </a:r>
            <a:endParaRPr lang="de-DE" sz="22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171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3" cy="4525963"/>
          </a:xfrm>
        </p:spPr>
        <p:txBody>
          <a:bodyPr>
            <a:noAutofit/>
          </a:bodyPr>
          <a:lstStyle/>
          <a:p>
            <a:pPr marL="68580" indent="0" algn="just">
              <a:spcAft>
                <a:spcPts val="600"/>
              </a:spcAft>
              <a:buNone/>
            </a:pPr>
            <a:r>
              <a:rPr lang="de-DE" b="1" u="sng" dirty="0" smtClean="0"/>
              <a:t>S-U-M</a:t>
            </a:r>
            <a:r>
              <a:rPr lang="de-DE" u="sng" dirty="0" smtClean="0"/>
              <a:t> </a:t>
            </a:r>
            <a:r>
              <a:rPr lang="de-DE" u="sng" dirty="0" err="1" smtClean="0"/>
              <a:t>criteria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good</a:t>
            </a:r>
            <a:r>
              <a:rPr lang="de-DE" u="sng" dirty="0" smtClean="0"/>
              <a:t> </a:t>
            </a:r>
            <a:r>
              <a:rPr lang="de-DE" u="sng" dirty="0" err="1" smtClean="0"/>
              <a:t>indicators</a:t>
            </a:r>
            <a:endParaRPr lang="de-DE" u="sng" dirty="0" smtClean="0"/>
          </a:p>
          <a:p>
            <a:pPr marL="68580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625475" indent="0" algn="just">
              <a:spcAft>
                <a:spcPts val="600"/>
              </a:spcAft>
              <a:buNone/>
            </a:pPr>
            <a:r>
              <a:rPr lang="de-DE" b="1" dirty="0" smtClean="0"/>
              <a:t>Sensitive</a:t>
            </a:r>
            <a:r>
              <a:rPr lang="de-DE" dirty="0" smtClean="0"/>
              <a:t>: The </a:t>
            </a:r>
            <a:r>
              <a:rPr lang="de-DE" dirty="0" err="1" smtClean="0"/>
              <a:t>change</a:t>
            </a:r>
            <a:r>
              <a:rPr lang="de-DE" dirty="0" smtClean="0"/>
              <a:t> in </a:t>
            </a:r>
            <a:r>
              <a:rPr lang="de-DE" dirty="0" err="1" smtClean="0"/>
              <a:t>indicator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must </a:t>
            </a:r>
            <a:r>
              <a:rPr lang="de-DE" dirty="0" err="1" smtClean="0"/>
              <a:t>consistently</a:t>
            </a:r>
            <a:r>
              <a:rPr lang="de-DE" dirty="0" smtClean="0"/>
              <a:t> </a:t>
            </a:r>
            <a:r>
              <a:rPr lang="de-DE" dirty="0" err="1" smtClean="0"/>
              <a:t>correlate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managed</a:t>
            </a:r>
            <a:r>
              <a:rPr lang="de-DE" dirty="0" smtClean="0"/>
              <a:t>,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time.</a:t>
            </a:r>
          </a:p>
          <a:p>
            <a:pPr marL="625475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625475" indent="0" algn="just">
              <a:spcAft>
                <a:spcPts val="600"/>
              </a:spcAft>
              <a:buNone/>
            </a:pPr>
            <a:r>
              <a:rPr lang="de-DE" b="1" dirty="0" err="1" smtClean="0"/>
              <a:t>Unambiguous</a:t>
            </a:r>
            <a:r>
              <a:rPr lang="de-DE" dirty="0" smtClean="0"/>
              <a:t>: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indicator</a:t>
            </a:r>
            <a:r>
              <a:rPr lang="de-DE" dirty="0" smtClean="0"/>
              <a:t> </a:t>
            </a:r>
            <a:r>
              <a:rPr lang="de-DE" dirty="0" err="1" smtClean="0"/>
              <a:t>relates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managed</a:t>
            </a:r>
            <a:r>
              <a:rPr lang="de-DE" dirty="0" smtClean="0"/>
              <a:t>.</a:t>
            </a:r>
          </a:p>
          <a:p>
            <a:pPr marL="625475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625475" indent="0" algn="just">
              <a:spcAft>
                <a:spcPts val="600"/>
              </a:spcAft>
              <a:buNone/>
            </a:pPr>
            <a:r>
              <a:rPr lang="de-DE" b="1" dirty="0" err="1" smtClean="0"/>
              <a:t>Measurable</a:t>
            </a:r>
            <a:r>
              <a:rPr lang="de-DE" dirty="0" smtClean="0"/>
              <a:t>: </a:t>
            </a:r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reasonably</a:t>
            </a:r>
            <a:r>
              <a:rPr lang="de-DE" dirty="0" smtClean="0"/>
              <a:t> simple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costefficient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368587" y="5213265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368587" y="5717321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krümmte Verbindung 22"/>
          <p:cNvCxnSpPr/>
          <p:nvPr/>
        </p:nvCxnSpPr>
        <p:spPr>
          <a:xfrm flipV="1">
            <a:off x="1368587" y="5429289"/>
            <a:ext cx="468656" cy="288032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 Verbindung 30"/>
          <p:cNvCxnSpPr/>
          <p:nvPr/>
        </p:nvCxnSpPr>
        <p:spPr>
          <a:xfrm flipV="1">
            <a:off x="1377940" y="2560043"/>
            <a:ext cx="574872" cy="216024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krümmte Verbindung 32"/>
          <p:cNvCxnSpPr/>
          <p:nvPr/>
        </p:nvCxnSpPr>
        <p:spPr>
          <a:xfrm flipV="1">
            <a:off x="1404840" y="2703172"/>
            <a:ext cx="574872" cy="216024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6" name="Pfeil nach rechts 5"/>
          <p:cNvSpPr/>
          <p:nvPr/>
        </p:nvSpPr>
        <p:spPr>
          <a:xfrm>
            <a:off x="1391390" y="4005064"/>
            <a:ext cx="6017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Credits and conditions of use</a:t>
            </a:r>
            <a:endParaRPr lang="en-GB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350" dirty="0" smtClean="0"/>
              <a:t>You are free to share this presentation and adapt it for your use under the following conditions: </a:t>
            </a:r>
          </a:p>
          <a:p>
            <a:pPr marL="0" indent="0" algn="just"/>
            <a:r>
              <a:rPr lang="en-US" sz="1350" dirty="0" smtClean="0"/>
              <a:t> You must attribute the work in the manner specified by the authors (but  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not in any way that suggests that they endorse you or your use of the work).</a:t>
            </a:r>
          </a:p>
          <a:p>
            <a:pPr marL="0" indent="0" algn="just"/>
            <a:r>
              <a:rPr lang="en-US" sz="1350" dirty="0" smtClean="0"/>
              <a:t> You may not use this work for commercial purposes.</a:t>
            </a:r>
          </a:p>
          <a:p>
            <a:pPr marL="0" indent="0" algn="just"/>
            <a:r>
              <a:rPr lang="en-US" sz="1350" dirty="0" smtClean="0"/>
              <a:t> If you alter, transform, or build upon this work, you must remove the Centre for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</a:t>
            </a:r>
            <a:r>
              <a:rPr lang="en-US" sz="1350" dirty="0" err="1" smtClean="0"/>
              <a:t>Econics</a:t>
            </a:r>
            <a:r>
              <a:rPr lang="en-US" sz="1350" dirty="0" smtClean="0"/>
              <a:t> and Ecosystem Management logo, and you may distribute the resulting work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only under the same or similar conditions to this one.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</a:t>
            </a:r>
            <a:r>
              <a:rPr lang="en-US" altLang="zh-CN" sz="2000" dirty="0" err="1" smtClean="0">
                <a:latin typeface="+mn-lt"/>
                <a:ea typeface="宋体" pitchFamily="2" charset="-122"/>
                <a:cs typeface="Arial" pitchFamily="34" charset="0"/>
              </a:rPr>
              <a:t>Econics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 smtClean="0">
                <a:latin typeface="+mn-lt"/>
                <a:cs typeface="Arial" pitchFamily="34" charset="0"/>
              </a:rPr>
              <a:t>The Centre for </a:t>
            </a:r>
            <a:r>
              <a:rPr lang="en-US" sz="1350" i="1" dirty="0" err="1" smtClean="0">
                <a:latin typeface="+mn-lt"/>
                <a:cs typeface="Arial" pitchFamily="34" charset="0"/>
              </a:rPr>
              <a:t>Econics</a:t>
            </a:r>
            <a:r>
              <a:rPr lang="en-US" sz="1350" i="1" dirty="0" smtClean="0">
                <a:latin typeface="+mn-lt"/>
                <a:cs typeface="Arial" pitchFamily="34" charset="0"/>
              </a:rPr>
              <a:t> and Ecosystem Management strongly </a:t>
            </a:r>
            <a:r>
              <a:rPr lang="en-US" sz="1350" i="1" dirty="0">
                <a:latin typeface="+mn-lt"/>
                <a:cs typeface="Arial" pitchFamily="34" charset="0"/>
              </a:rPr>
              <a:t>recommends that this presentation is given by experts familiar with the adaptive management </a:t>
            </a:r>
            <a:r>
              <a:rPr lang="en-US" sz="1350" i="1" dirty="0" smtClean="0">
                <a:latin typeface="+mn-lt"/>
                <a:cs typeface="Arial" pitchFamily="34" charset="0"/>
              </a:rPr>
              <a:t>process in general (especially  as designed as the Conservation Measures Partnership</a:t>
            </a:r>
            <a:r>
              <a:rPr lang="ja-JP" altLang="en-US" sz="1350" i="1" dirty="0" smtClean="0">
                <a:latin typeface="+mn-lt"/>
                <a:cs typeface="Arial" pitchFamily="34" charset="0"/>
              </a:rPr>
              <a:t>’</a:t>
            </a:r>
            <a:r>
              <a:rPr lang="en-US" altLang="ja-JP" sz="1350" i="1" dirty="0" smtClean="0">
                <a:latin typeface="+mn-lt"/>
                <a:cs typeface="Arial" pitchFamily="34" charset="0"/>
              </a:rPr>
              <a:t>s Open Standards for the Practice of Conservation) as well as the MARISCO Method itself.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421430"/>
            <a:ext cx="849694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350" dirty="0" smtClean="0"/>
              <a:t>This material was created under the leadership and responsibility of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and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co-directors of the Centre for </a:t>
            </a:r>
            <a:r>
              <a:rPr lang="en-GB" sz="1350" dirty="0" err="1" smtClean="0"/>
              <a:t>Econics</a:t>
            </a:r>
            <a:r>
              <a:rPr lang="en-GB" sz="1350" dirty="0" smtClean="0"/>
              <a:t> and Ecosystem Management, which was jointly established by Eberswalde University for Sustainable Development and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 err="1"/>
              <a:t>Ibisch</a:t>
            </a:r>
            <a:r>
              <a:rPr lang="en-US" sz="1350" i="1" dirty="0"/>
              <a:t>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/>
              <a:t>MAnagement</a:t>
            </a:r>
            <a:r>
              <a:rPr lang="en-GB" sz="1350" i="1" dirty="0"/>
              <a:t> 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- </a:t>
            </a:r>
            <a:r>
              <a:rPr lang="en-GB" sz="1350" dirty="0" smtClean="0"/>
              <a:t>The </a:t>
            </a:r>
            <a:r>
              <a:rPr lang="en-GB" sz="1350" dirty="0" err="1" smtClean="0"/>
              <a:t>Powerpoint</a:t>
            </a:r>
            <a:r>
              <a:rPr lang="en-GB" sz="1350" dirty="0" smtClean="0"/>
              <a:t> Presentation was conceived by Christina Lehmann</a:t>
            </a:r>
            <a:r>
              <a:rPr lang="en-GB" sz="1350" dirty="0"/>
              <a:t> </a:t>
            </a:r>
            <a:r>
              <a:rPr lang="en-GB" sz="1350" dirty="0" smtClean="0"/>
              <a:t>and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. Authors of graphs and photographs are indicated on the corresponding slides. </a:t>
            </a:r>
            <a:r>
              <a:rPr lang="de-DE" sz="1400" dirty="0" err="1" smtClean="0"/>
              <a:t>Supported</a:t>
            </a:r>
            <a:r>
              <a:rPr lang="de-DE" sz="1400" dirty="0" smtClean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Deutsche Gesellschaft für Internationale Zusammenarbeit (GIZ) GmbH on behalf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Bundesministerium für wirtschaftliche Zusammenarbeit und Entwicklung (BMZ</a:t>
            </a:r>
            <a:r>
              <a:rPr lang="de-DE" sz="140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de-DE" sz="2200" dirty="0" err="1" smtClean="0"/>
              <a:t>Establish</a:t>
            </a:r>
            <a:r>
              <a:rPr lang="de-DE" sz="2200" dirty="0" smtClean="0"/>
              <a:t> an </a:t>
            </a:r>
            <a:r>
              <a:rPr lang="de-DE" sz="2200" dirty="0" err="1" smtClean="0"/>
              <a:t>accaptable</a:t>
            </a:r>
            <a:r>
              <a:rPr lang="de-DE" sz="2200" dirty="0" smtClean="0"/>
              <a:t> </a:t>
            </a:r>
            <a:r>
              <a:rPr lang="de-DE" sz="2200" dirty="0" err="1" smtClean="0"/>
              <a:t>range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variation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a </a:t>
            </a:r>
            <a:r>
              <a:rPr lang="de-DE" sz="2200" dirty="0" err="1" smtClean="0"/>
              <a:t>rating</a:t>
            </a:r>
            <a:r>
              <a:rPr lang="de-DE" sz="2200" dirty="0" smtClean="0"/>
              <a:t> </a:t>
            </a:r>
            <a:r>
              <a:rPr lang="de-DE" sz="2200" dirty="0" err="1" smtClean="0"/>
              <a:t>scale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indicators</a:t>
            </a:r>
            <a:endParaRPr lang="de-DE" sz="2200" dirty="0" smtClean="0"/>
          </a:p>
          <a:p>
            <a:pPr marL="68580" indent="0">
              <a:spcAft>
                <a:spcPts val="600"/>
              </a:spcAft>
              <a:buNone/>
            </a:pPr>
            <a:endParaRPr lang="de-DE" sz="800" dirty="0" smtClean="0"/>
          </a:p>
          <a:p>
            <a:pPr marL="901700" indent="-363538">
              <a:spcAft>
                <a:spcPts val="600"/>
              </a:spcAft>
            </a:pPr>
            <a:r>
              <a:rPr lang="de-DE" sz="2200" dirty="0" smtClean="0"/>
              <a:t>Natural </a:t>
            </a:r>
            <a:r>
              <a:rPr lang="de-DE" sz="2200" dirty="0" err="1" smtClean="0"/>
              <a:t>variation</a:t>
            </a:r>
            <a:r>
              <a:rPr lang="de-DE" sz="2200" dirty="0" smtClean="0"/>
              <a:t>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dirty="0" err="1" smtClean="0"/>
              <a:t>part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oscillation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dynamics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an </a:t>
            </a:r>
            <a:r>
              <a:rPr lang="de-DE" sz="2200" dirty="0" err="1" smtClean="0"/>
              <a:t>ecosystem</a:t>
            </a:r>
            <a:endParaRPr lang="de-DE" sz="2200" dirty="0" smtClean="0">
              <a:solidFill>
                <a:srgbClr val="FF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6940" t="21130" r="13510" b="13751"/>
          <a:stretch/>
        </p:blipFill>
        <p:spPr>
          <a:xfrm>
            <a:off x="2915816" y="3444695"/>
            <a:ext cx="4248472" cy="29036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08304" y="576025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Check out: </a:t>
            </a:r>
            <a:r>
              <a:rPr lang="en-GB" dirty="0" err="1" smtClean="0">
                <a:hlinkClick r:id="rId4"/>
              </a:rPr>
              <a:t>Holling</a:t>
            </a:r>
            <a:endParaRPr lang="en-GB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2915816" y="6309320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Holling</a:t>
            </a:r>
            <a:r>
              <a:rPr lang="en-GB" sz="800" dirty="0" smtClean="0"/>
              <a:t> 2001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4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 rIns="0" anchor="t">
            <a:normAutofit fontScale="92500"/>
          </a:bodyPr>
          <a:lstStyle/>
          <a:p>
            <a:pPr marL="881062" algn="just">
              <a:spcAft>
                <a:spcPts val="600"/>
              </a:spcAft>
            </a:pPr>
            <a:r>
              <a:rPr lang="de-DE" sz="2200" dirty="0" err="1" smtClean="0"/>
              <a:t>Consider</a:t>
            </a:r>
            <a:r>
              <a:rPr lang="de-DE" sz="2200" dirty="0" smtClean="0"/>
              <a:t> ranging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indicators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categorise</a:t>
            </a:r>
            <a:r>
              <a:rPr lang="de-DE" sz="2200" dirty="0" smtClean="0"/>
              <a:t> </a:t>
            </a:r>
            <a:r>
              <a:rPr lang="de-DE" sz="2200" dirty="0" err="1" smtClean="0"/>
              <a:t>them</a:t>
            </a:r>
            <a:r>
              <a:rPr lang="de-DE" sz="2200" dirty="0" smtClean="0"/>
              <a:t> → </a:t>
            </a:r>
            <a:r>
              <a:rPr lang="de-DE" sz="2200" dirty="0" err="1" smtClean="0"/>
              <a:t>establish</a:t>
            </a:r>
            <a:r>
              <a:rPr lang="de-DE" sz="2200" dirty="0" smtClean="0"/>
              <a:t> </a:t>
            </a:r>
            <a:r>
              <a:rPr lang="de-DE" sz="2200" dirty="0" err="1" smtClean="0"/>
              <a:t>rating</a:t>
            </a:r>
            <a:r>
              <a:rPr lang="de-DE" sz="2200" dirty="0" smtClean="0"/>
              <a:t> </a:t>
            </a:r>
            <a:r>
              <a:rPr lang="de-DE" sz="2200" dirty="0" err="1" smtClean="0"/>
              <a:t>scale</a:t>
            </a:r>
            <a:r>
              <a:rPr lang="de-DE" sz="2200" dirty="0" smtClean="0"/>
              <a:t> </a:t>
            </a:r>
          </a:p>
          <a:p>
            <a:pPr marL="881062" algn="just">
              <a:spcAft>
                <a:spcPts val="600"/>
              </a:spcAft>
            </a:pPr>
            <a:r>
              <a:rPr lang="de-DE" sz="2200" dirty="0" smtClean="0"/>
              <a:t>Rating </a:t>
            </a:r>
            <a:r>
              <a:rPr lang="de-DE" sz="2200" dirty="0" err="1" smtClean="0"/>
              <a:t>scale</a:t>
            </a:r>
            <a:r>
              <a:rPr lang="de-DE" sz="2200" dirty="0" smtClean="0"/>
              <a:t> </a:t>
            </a:r>
            <a:r>
              <a:rPr lang="de-DE" sz="2200" dirty="0" err="1" smtClean="0"/>
              <a:t>created</a:t>
            </a:r>
            <a:r>
              <a:rPr lang="de-DE" sz="2200" dirty="0" smtClean="0"/>
              <a:t> </a:t>
            </a:r>
            <a:r>
              <a:rPr lang="de-DE" sz="2200" dirty="0" err="1" smtClean="0"/>
              <a:t>through</a:t>
            </a:r>
            <a:r>
              <a:rPr lang="de-DE" sz="2200" dirty="0" smtClean="0"/>
              <a:t> </a:t>
            </a:r>
            <a:r>
              <a:rPr lang="de-DE" sz="2200" dirty="0" err="1" smtClean="0"/>
              <a:t>initial</a:t>
            </a:r>
            <a:r>
              <a:rPr lang="de-DE" sz="2200" dirty="0" smtClean="0"/>
              <a:t> </a:t>
            </a:r>
            <a:r>
              <a:rPr lang="de-DE" sz="2200" dirty="0" err="1" smtClean="0"/>
              <a:t>distinction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2 </a:t>
            </a:r>
            <a:r>
              <a:rPr lang="de-DE" sz="2200" dirty="0" err="1" smtClean="0"/>
              <a:t>states</a:t>
            </a:r>
            <a:r>
              <a:rPr lang="de-DE" sz="2200" dirty="0" smtClean="0"/>
              <a:t> (</a:t>
            </a:r>
            <a:r>
              <a:rPr lang="de-DE" sz="2200" dirty="0" err="1" smtClean="0"/>
              <a:t>eg</a:t>
            </a:r>
            <a:r>
              <a:rPr lang="de-DE" sz="2200" dirty="0" smtClean="0"/>
              <a:t>. </a:t>
            </a:r>
            <a:r>
              <a:rPr lang="de-DE" sz="2200" dirty="0" err="1" smtClean="0"/>
              <a:t>Very</a:t>
            </a:r>
            <a:r>
              <a:rPr lang="de-DE" sz="2200" dirty="0" smtClean="0"/>
              <a:t> </a:t>
            </a:r>
            <a:r>
              <a:rPr lang="de-DE" sz="2200" dirty="0" err="1" smtClean="0"/>
              <a:t>good</a:t>
            </a:r>
            <a:r>
              <a:rPr lang="de-DE" sz="2200" dirty="0" smtClean="0"/>
              <a:t>/</a:t>
            </a:r>
            <a:r>
              <a:rPr lang="de-DE" sz="2200" dirty="0" err="1" smtClean="0"/>
              <a:t>good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fair/</a:t>
            </a:r>
            <a:r>
              <a:rPr lang="de-DE" sz="2200" dirty="0" err="1" smtClean="0"/>
              <a:t>poor</a:t>
            </a:r>
            <a:r>
              <a:rPr lang="de-DE" sz="2200" dirty="0" smtClean="0"/>
              <a:t>)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further</a:t>
            </a:r>
            <a:r>
              <a:rPr lang="de-DE" sz="2200" dirty="0" smtClean="0"/>
              <a:t> </a:t>
            </a:r>
            <a:r>
              <a:rPr lang="de-DE" sz="2200" dirty="0" err="1" smtClean="0"/>
              <a:t>splitting</a:t>
            </a:r>
            <a:r>
              <a:rPr lang="de-DE" sz="2200" dirty="0" smtClean="0"/>
              <a:t> </a:t>
            </a:r>
            <a:r>
              <a:rPr lang="de-DE" sz="2200" dirty="0" err="1" smtClean="0"/>
              <a:t>afterwards</a:t>
            </a:r>
            <a:r>
              <a:rPr lang="de-DE" sz="2200" dirty="0" smtClean="0"/>
              <a:t> (e.g. </a:t>
            </a:r>
            <a:r>
              <a:rPr lang="de-DE" sz="2200" dirty="0" err="1" smtClean="0"/>
              <a:t>very</a:t>
            </a:r>
            <a:r>
              <a:rPr lang="de-DE" sz="2200" dirty="0" smtClean="0"/>
              <a:t> </a:t>
            </a:r>
            <a:r>
              <a:rPr lang="de-DE" sz="2200" dirty="0" err="1" smtClean="0"/>
              <a:t>good</a:t>
            </a:r>
            <a:r>
              <a:rPr lang="de-DE" sz="2200" dirty="0" smtClean="0"/>
              <a:t> = 4; </a:t>
            </a:r>
            <a:r>
              <a:rPr lang="de-DE" sz="2200" dirty="0" err="1" smtClean="0"/>
              <a:t>good</a:t>
            </a:r>
            <a:r>
              <a:rPr lang="de-DE" sz="2200" dirty="0" smtClean="0"/>
              <a:t> = 3; fair = 2; </a:t>
            </a:r>
            <a:r>
              <a:rPr lang="de-DE" sz="2200" dirty="0" err="1" smtClean="0"/>
              <a:t>poor</a:t>
            </a:r>
            <a:r>
              <a:rPr lang="de-DE" sz="2200" dirty="0" smtClean="0"/>
              <a:t> = 1)</a:t>
            </a:r>
          </a:p>
          <a:p>
            <a:pPr marL="881062" algn="just">
              <a:spcAft>
                <a:spcPts val="600"/>
              </a:spcAft>
            </a:pPr>
            <a:endParaRPr lang="de-DE" dirty="0" smtClean="0"/>
          </a:p>
          <a:p>
            <a:pPr marL="881062" algn="just">
              <a:spcAft>
                <a:spcPts val="600"/>
              </a:spcAft>
            </a:pPr>
            <a:endParaRPr lang="de-DE" sz="2200" dirty="0" smtClean="0"/>
          </a:p>
          <a:p>
            <a:pPr marL="881062" algn="just">
              <a:spcAft>
                <a:spcPts val="600"/>
              </a:spcAft>
            </a:pPr>
            <a:endParaRPr lang="de-DE" sz="2200" dirty="0" smtClean="0"/>
          </a:p>
          <a:p>
            <a:pPr marL="901700" indent="-363538" algn="just">
              <a:spcAft>
                <a:spcPts val="600"/>
              </a:spcAft>
            </a:pPr>
            <a:endParaRPr lang="de-DE" dirty="0" smtClean="0"/>
          </a:p>
          <a:p>
            <a:pPr marL="901700" indent="-363538" algn="just">
              <a:spcAft>
                <a:spcPts val="600"/>
              </a:spcAft>
            </a:pPr>
            <a:r>
              <a:rPr lang="de-DE" dirty="0" smtClean="0"/>
              <a:t>Natural </a:t>
            </a:r>
            <a:r>
              <a:rPr lang="de-DE" dirty="0" err="1"/>
              <a:t>variation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acceptable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good</a:t>
            </a:r>
            <a:endParaRPr lang="de-DE" dirty="0"/>
          </a:p>
          <a:p>
            <a:pPr marL="901700" indent="-363538" algn="just">
              <a:spcAft>
                <a:spcPts val="600"/>
              </a:spcAft>
            </a:pPr>
            <a:r>
              <a:rPr lang="de-DE" dirty="0"/>
              <a:t>Alert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 smtClean="0"/>
              <a:t>good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7342187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403648" y="485616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037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spcAft>
                <a:spcPts val="600"/>
              </a:spcAft>
              <a:buNone/>
            </a:pP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variation</a:t>
            </a:r>
            <a:endParaRPr lang="de-DE" dirty="0"/>
          </a:p>
          <a:p>
            <a:pPr marL="68580" indent="0">
              <a:spcAft>
                <a:spcPts val="600"/>
              </a:spcAft>
              <a:buNone/>
            </a:pPr>
            <a:endParaRPr lang="de-DE" dirty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alteration</a:t>
            </a:r>
            <a:r>
              <a:rPr lang="de-DE" dirty="0"/>
              <a:t> in an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acceptable</a:t>
            </a:r>
            <a:r>
              <a:rPr lang="de-DE" dirty="0"/>
              <a:t>/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biodiversity</a:t>
            </a:r>
            <a:r>
              <a:rPr lang="de-DE" dirty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?</a:t>
            </a:r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/>
              <a:t>restoration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7" name="Träne 6"/>
          <p:cNvSpPr/>
          <p:nvPr/>
        </p:nvSpPr>
        <p:spPr>
          <a:xfrm rot="2695268">
            <a:off x="3243386" y="3698294"/>
            <a:ext cx="1349579" cy="1297993"/>
          </a:xfrm>
          <a:prstGeom prst="teardrop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äne 7"/>
          <p:cNvSpPr/>
          <p:nvPr/>
        </p:nvSpPr>
        <p:spPr>
          <a:xfrm rot="13460720">
            <a:off x="5123486" y="3716422"/>
            <a:ext cx="1349579" cy="1297993"/>
          </a:xfrm>
          <a:prstGeom prst="teardrop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Form 8"/>
          <p:cNvSpPr/>
          <p:nvPr/>
        </p:nvSpPr>
        <p:spPr>
          <a:xfrm rot="10800000">
            <a:off x="4283968" y="4635322"/>
            <a:ext cx="288032" cy="288032"/>
          </a:xfrm>
          <a:prstGeom prst="corner">
            <a:avLst>
              <a:gd name="adj1" fmla="val 18915"/>
              <a:gd name="adj2" fmla="val 2117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Form 9"/>
          <p:cNvSpPr/>
          <p:nvPr/>
        </p:nvSpPr>
        <p:spPr>
          <a:xfrm rot="18906701">
            <a:off x="6312547" y="4118911"/>
            <a:ext cx="288032" cy="288032"/>
          </a:xfrm>
          <a:prstGeom prst="corner">
            <a:avLst>
              <a:gd name="adj1" fmla="val 18915"/>
              <a:gd name="adj2" fmla="val 2117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Form 10"/>
          <p:cNvSpPr/>
          <p:nvPr/>
        </p:nvSpPr>
        <p:spPr>
          <a:xfrm rot="4658649">
            <a:off x="4239442" y="3719089"/>
            <a:ext cx="288032" cy="288032"/>
          </a:xfrm>
          <a:prstGeom prst="corner">
            <a:avLst>
              <a:gd name="adj1" fmla="val 18915"/>
              <a:gd name="adj2" fmla="val 2117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ern mit 7 Zacken 11"/>
          <p:cNvSpPr/>
          <p:nvPr/>
        </p:nvSpPr>
        <p:spPr>
          <a:xfrm>
            <a:off x="5724128" y="3555203"/>
            <a:ext cx="216024" cy="216024"/>
          </a:xfrm>
          <a:prstGeom prst="star7">
            <a:avLst/>
          </a:prstGeom>
          <a:solidFill>
            <a:srgbClr val="FFFF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5076056" y="326717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Tipping point reached?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38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spcAft>
                <a:spcPts val="600"/>
              </a:spcAft>
              <a:buNone/>
            </a:pPr>
            <a:endParaRPr lang="de-DE" sz="2200" dirty="0"/>
          </a:p>
          <a:p>
            <a:pPr marL="68580" indent="0">
              <a:spcAft>
                <a:spcPts val="600"/>
              </a:spcAft>
              <a:buNone/>
            </a:pPr>
            <a:r>
              <a:rPr lang="de-DE" sz="2200" u="sng" dirty="0" err="1" smtClean="0"/>
              <a:t>To</a:t>
            </a:r>
            <a:r>
              <a:rPr lang="de-DE" sz="2200" u="sng" dirty="0" smtClean="0"/>
              <a:t> </a:t>
            </a:r>
            <a:r>
              <a:rPr lang="de-DE" sz="2200" u="sng" dirty="0" err="1" smtClean="0"/>
              <a:t>be</a:t>
            </a:r>
            <a:r>
              <a:rPr lang="de-DE" sz="2200" u="sng" dirty="0" smtClean="0"/>
              <a:t> </a:t>
            </a:r>
            <a:r>
              <a:rPr lang="de-DE" sz="2200" u="sng" dirty="0" err="1" smtClean="0"/>
              <a:t>mentioned</a:t>
            </a:r>
            <a:r>
              <a:rPr lang="de-DE" sz="2200" u="sng" dirty="0" smtClean="0"/>
              <a:t>:</a:t>
            </a:r>
          </a:p>
          <a:p>
            <a:pPr marL="68580" indent="0" algn="just">
              <a:spcAft>
                <a:spcPts val="600"/>
              </a:spcAft>
              <a:buNone/>
            </a:pPr>
            <a:r>
              <a:rPr lang="de-DE" sz="2200" dirty="0" smtClean="0"/>
              <a:t>Do not </a:t>
            </a:r>
            <a:r>
              <a:rPr lang="de-DE" sz="2200" dirty="0" err="1" smtClean="0"/>
              <a:t>flounder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/>
              <a:t>at</a:t>
            </a:r>
            <a:r>
              <a:rPr lang="de-DE" sz="2200" dirty="0" smtClean="0"/>
              <a:t> </a:t>
            </a:r>
            <a:r>
              <a:rPr lang="de-DE" sz="2200" dirty="0" err="1" smtClean="0"/>
              <a:t>this</a:t>
            </a:r>
            <a:r>
              <a:rPr lang="de-DE" sz="2200" dirty="0" smtClean="0"/>
              <a:t> </a:t>
            </a:r>
            <a:r>
              <a:rPr lang="de-DE" sz="2200" dirty="0" err="1" smtClean="0"/>
              <a:t>stage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categorisation</a:t>
            </a:r>
            <a:r>
              <a:rPr lang="de-DE" sz="2200" dirty="0" smtClean="0"/>
              <a:t> –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emphasis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MARISCO lies on adaptive-management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knowledge</a:t>
            </a:r>
            <a:r>
              <a:rPr lang="de-DE" sz="2200" dirty="0" smtClean="0"/>
              <a:t> </a:t>
            </a:r>
            <a:r>
              <a:rPr lang="de-DE" sz="2200" dirty="0" err="1" smtClean="0"/>
              <a:t>mapping</a:t>
            </a:r>
            <a:r>
              <a:rPr lang="de-DE" sz="2200" dirty="0" smtClean="0"/>
              <a:t> </a:t>
            </a:r>
            <a:r>
              <a:rPr lang="de-DE" sz="2200" dirty="0" err="1" smtClean="0"/>
              <a:t>even</a:t>
            </a:r>
            <a:r>
              <a:rPr lang="de-DE" sz="2200" dirty="0" smtClean="0"/>
              <a:t> in </a:t>
            </a:r>
            <a:r>
              <a:rPr lang="de-DE" sz="2200" dirty="0" err="1" smtClean="0"/>
              <a:t>mediocre</a:t>
            </a:r>
            <a:r>
              <a:rPr lang="de-DE" sz="2200" dirty="0" smtClean="0"/>
              <a:t> </a:t>
            </a:r>
            <a:r>
              <a:rPr lang="de-DE" sz="2200" dirty="0" err="1" smtClean="0"/>
              <a:t>circumstances</a:t>
            </a:r>
            <a:r>
              <a:rPr lang="de-DE" sz="2200" dirty="0" smtClean="0"/>
              <a:t>, </a:t>
            </a:r>
            <a:r>
              <a:rPr lang="de-DE" sz="2200" dirty="0" err="1" smtClean="0"/>
              <a:t>alterations</a:t>
            </a:r>
            <a:r>
              <a:rPr lang="de-DE" sz="2200" dirty="0" smtClean="0"/>
              <a:t> at a </a:t>
            </a:r>
            <a:r>
              <a:rPr lang="de-DE" sz="2200" dirty="0" err="1" smtClean="0"/>
              <a:t>later</a:t>
            </a:r>
            <a:r>
              <a:rPr lang="de-DE" sz="2200" dirty="0" smtClean="0"/>
              <a:t> </a:t>
            </a:r>
            <a:r>
              <a:rPr lang="de-DE" sz="2200" dirty="0" err="1" smtClean="0"/>
              <a:t>point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possible</a:t>
            </a:r>
            <a:r>
              <a:rPr lang="de-DE" sz="2200" dirty="0" smtClean="0"/>
              <a:t>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331640" y="1988840"/>
            <a:ext cx="7346008" cy="22322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, rechts und oben 7"/>
          <p:cNvSpPr/>
          <p:nvPr/>
        </p:nvSpPr>
        <p:spPr>
          <a:xfrm rot="5400000">
            <a:off x="3783163" y="4676947"/>
            <a:ext cx="1656184" cy="1224136"/>
          </a:xfrm>
          <a:prstGeom prst="leftRigh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11760" y="5157192"/>
            <a:ext cx="1800200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95131" y="4916487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400"/>
            </a:lvl1pPr>
          </a:lstStyle>
          <a:p>
            <a:r>
              <a:rPr lang="de-DE" dirty="0"/>
              <a:t>?</a:t>
            </a:r>
          </a:p>
        </p:txBody>
      </p:sp>
      <p:sp>
        <p:nvSpPr>
          <p:cNvPr id="11" name="Pfeil nach links, rechts und oben 10"/>
          <p:cNvSpPr/>
          <p:nvPr/>
        </p:nvSpPr>
        <p:spPr>
          <a:xfrm rot="5400000">
            <a:off x="5940152" y="4676947"/>
            <a:ext cx="1656184" cy="1224136"/>
          </a:xfrm>
          <a:prstGeom prst="leftRigh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220072" y="5153418"/>
            <a:ext cx="1188132" cy="2918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17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3124944"/>
          </a:xfrm>
        </p:spPr>
        <p:txBody>
          <a:bodyPr>
            <a:normAutofit/>
          </a:bodyPr>
          <a:lstStyle/>
          <a:p>
            <a:pPr marL="525780" indent="-457200" algn="just">
              <a:spcAft>
                <a:spcPts val="600"/>
              </a:spcAft>
              <a:buFont typeface="+mj-lt"/>
              <a:buAutoNum type="arabicPeriod" startAt="4"/>
            </a:pP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 smtClean="0"/>
          </a:p>
          <a:p>
            <a:pPr marL="68580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901700" indent="-363538" algn="just">
              <a:spcAft>
                <a:spcPts val="600"/>
              </a:spcAft>
            </a:pP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indication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(</a:t>
            </a:r>
            <a:r>
              <a:rPr lang="de-DE" dirty="0" err="1" smtClean="0"/>
              <a:t>proxy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r>
              <a:rPr lang="de-DE" dirty="0" smtClean="0"/>
              <a:t> </a:t>
            </a:r>
            <a:r>
              <a:rPr lang="de-DE" dirty="0" err="1" smtClean="0"/>
              <a:t>objectively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subjectively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)</a:t>
            </a:r>
          </a:p>
          <a:p>
            <a:pPr marL="901700" indent="-363538" algn="just">
              <a:spcAft>
                <a:spcPts val="600"/>
              </a:spcAft>
            </a:pPr>
            <a:r>
              <a:rPr lang="de-DE" dirty="0" smtClean="0"/>
              <a:t>Project </a:t>
            </a:r>
            <a:r>
              <a:rPr lang="de-DE" dirty="0" err="1" smtClean="0"/>
              <a:t>visionary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r>
              <a:rPr lang="de-DE" dirty="0"/>
              <a:t> </a:t>
            </a:r>
            <a:r>
              <a:rPr lang="en-GB" dirty="0"/>
              <a:t>→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attribute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in after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?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pic>
        <p:nvPicPr>
          <p:cNvPr id="7" name="Picture 2" descr="G:\Fotos_MARISCO Workshops + EDA\Colombia\Double workshops GOPA_Sept_Okt14\EDA\Embalse Guajaro\Ibisch_Colombia-14 (23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2814697" cy="18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95735" y="616908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6146" name="Picture 2" descr="C:\Users\cle483\Pictures\Georgien\Workshop II\Christoph\6-7 day\Georgien_Marisco-Workshop II_day 6-7_cn_30-310115_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37" y="4293096"/>
            <a:ext cx="2824619" cy="18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785695" y="6175009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2015</a:t>
            </a:r>
            <a:endParaRPr lang="en-GB" sz="800" dirty="0"/>
          </a:p>
        </p:txBody>
      </p:sp>
      <p:sp>
        <p:nvSpPr>
          <p:cNvPr id="9" name="Pfeil nach rechts 8"/>
          <p:cNvSpPr/>
          <p:nvPr/>
        </p:nvSpPr>
        <p:spPr>
          <a:xfrm>
            <a:off x="5220072" y="5229200"/>
            <a:ext cx="504056" cy="1719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5472607" cy="4925144"/>
          </a:xfrm>
        </p:spPr>
        <p:txBody>
          <a:bodyPr>
            <a:normAutofit/>
          </a:bodyPr>
          <a:lstStyle/>
          <a:p>
            <a:pPr marL="68580" indent="0" algn="just">
              <a:spcAft>
                <a:spcPts val="600"/>
              </a:spcAft>
              <a:buNone/>
            </a:pPr>
            <a:r>
              <a:rPr lang="de-DE" b="1" dirty="0" smtClean="0"/>
              <a:t>Part b) </a:t>
            </a:r>
          </a:p>
          <a:p>
            <a:pPr marL="68580" indent="0" algn="just">
              <a:spcAft>
                <a:spcPts val="600"/>
              </a:spcAft>
              <a:buNone/>
            </a:pPr>
            <a:r>
              <a:rPr lang="de-DE" b="1" dirty="0" err="1" smtClean="0"/>
              <a:t>Identification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current</a:t>
            </a:r>
            <a:r>
              <a:rPr lang="de-DE" b="1" dirty="0" smtClean="0"/>
              <a:t> </a:t>
            </a:r>
            <a:r>
              <a:rPr lang="de-DE" b="1" dirty="0" err="1" smtClean="0"/>
              <a:t>stresses</a:t>
            </a:r>
            <a:r>
              <a:rPr lang="de-DE" b="1" dirty="0" smtClean="0"/>
              <a:t> </a:t>
            </a:r>
            <a:r>
              <a:rPr lang="de-DE" b="1" dirty="0" err="1" smtClean="0"/>
              <a:t>that</a:t>
            </a:r>
            <a:r>
              <a:rPr lang="de-DE" b="1" dirty="0" smtClean="0"/>
              <a:t> </a:t>
            </a:r>
            <a:r>
              <a:rPr lang="de-DE" b="1" dirty="0" err="1" smtClean="0"/>
              <a:t>reduce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viability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integrity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biodiversity</a:t>
            </a:r>
            <a:r>
              <a:rPr lang="de-DE" b="1" dirty="0" smtClean="0"/>
              <a:t> </a:t>
            </a:r>
            <a:r>
              <a:rPr lang="de-DE" b="1" dirty="0" err="1" smtClean="0"/>
              <a:t>targets</a:t>
            </a:r>
            <a:endParaRPr lang="de-DE" b="1" dirty="0" smtClean="0"/>
          </a:p>
          <a:p>
            <a:pPr marL="68580" indent="0" algn="just">
              <a:spcAft>
                <a:spcPts val="600"/>
              </a:spcAft>
              <a:buNone/>
            </a:pPr>
            <a:r>
              <a:rPr lang="de-DE" dirty="0"/>
              <a:t> </a:t>
            </a:r>
            <a:endParaRPr lang="de-DE" dirty="0" smtClean="0"/>
          </a:p>
          <a:p>
            <a:pPr algn="just">
              <a:spcAft>
                <a:spcPts val="600"/>
              </a:spcAft>
            </a:pPr>
            <a:r>
              <a:rPr lang="de-DE" dirty="0" smtClean="0"/>
              <a:t>Rationale: Understanding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threats</a:t>
            </a:r>
            <a:endParaRPr lang="de-DE" dirty="0" smtClean="0"/>
          </a:p>
          <a:p>
            <a:pPr algn="just">
              <a:spcAft>
                <a:spcPts val="600"/>
              </a:spcAft>
            </a:pPr>
            <a:r>
              <a:rPr lang="de-DE" dirty="0" smtClean="0"/>
              <a:t>Analysis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stresses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r>
              <a:rPr lang="de-DE" dirty="0" smtClean="0"/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de-DE" dirty="0" smtClean="0"/>
              <a:t>      = </a:t>
            </a:r>
            <a:r>
              <a:rPr lang="de-DE" dirty="0" err="1" smtClean="0"/>
              <a:t>Reflection</a:t>
            </a:r>
            <a:r>
              <a:rPr lang="de-DE" dirty="0" smtClean="0"/>
              <a:t> on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endParaRPr lang="de-DE" dirty="0" smtClean="0"/>
          </a:p>
          <a:p>
            <a:pPr algn="just">
              <a:spcAft>
                <a:spcPts val="600"/>
              </a:spcAft>
            </a:pPr>
            <a:r>
              <a:rPr lang="de-DE" dirty="0" smtClean="0"/>
              <a:t>Clustering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stresses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cause-effect-chains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„stress-network“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stresses</a:t>
            </a: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pic>
        <p:nvPicPr>
          <p:cNvPr id="7171" name="Picture 3" descr="C:\Users\cle483\Pictures\Georgien\Workshop I\4-5 Tag_Georgien_Workshop 1\Georgien_Marisco-Workshop_day 2-3_cn_051214_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t="7206" r="55180" b="41660"/>
          <a:stretch/>
        </p:blipFill>
        <p:spPr bwMode="auto">
          <a:xfrm>
            <a:off x="6806938" y="2142540"/>
            <a:ext cx="2253593" cy="41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06938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7" name="Rechteck 6"/>
          <p:cNvSpPr/>
          <p:nvPr/>
        </p:nvSpPr>
        <p:spPr>
          <a:xfrm>
            <a:off x="6806938" y="2160000"/>
            <a:ext cx="1261268" cy="412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26</a:t>
            </a:fld>
            <a:endParaRPr lang="de-DE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23" y1="1567" x2="1946" y2="6201"/>
                        <a14:foregroundMark x1="2157" y1="1371" x2="26142" y2="1044"/>
                        <a14:foregroundMark x1="30964" y1="1762" x2="43105" y2="1762"/>
                        <a14:foregroundMark x1="84306" y1="2089" x2="97547" y2="2089"/>
                        <a14:foregroundMark x1="61633" y1="40405" x2="61210" y2="44582"/>
                        <a14:foregroundMark x1="88409" y1="27611" x2="88409" y2="27611"/>
                        <a14:foregroundMark x1="88917" y1="37402" x2="88917" y2="37402"/>
                        <a14:foregroundMark x1="86252" y1="48890" x2="86252" y2="48890"/>
                        <a14:foregroundMark x1="87521" y1="56332" x2="87521" y2="56332"/>
                        <a14:foregroundMark x1="86591" y1="68277" x2="86591" y2="68277"/>
                        <a14:foregroundMark x1="10871" y1="25979" x2="10871" y2="25979"/>
                        <a14:foregroundMark x1="5922" y1="20822" x2="21277" y2="89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1040"/>
            <a:ext cx="7128792" cy="461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259632" y="1556792"/>
            <a:ext cx="1944216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319652" y="6165884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102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200" dirty="0" err="1" smtClean="0"/>
              <a:t>Use</a:t>
            </a:r>
            <a:r>
              <a:rPr lang="de-DE" sz="2200" dirty="0" smtClean="0"/>
              <a:t>: </a:t>
            </a:r>
            <a:r>
              <a:rPr lang="de-DE" sz="2200" b="1" dirty="0" err="1" smtClean="0"/>
              <a:t>purple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rectangular</a:t>
            </a:r>
            <a:r>
              <a:rPr lang="de-DE" sz="2200" b="1" dirty="0" smtClean="0"/>
              <a:t> „MARISCO stress </a:t>
            </a:r>
            <a:r>
              <a:rPr lang="de-DE" sz="2200" b="1" dirty="0" err="1" smtClean="0"/>
              <a:t>cards</a:t>
            </a:r>
            <a:r>
              <a:rPr lang="de-DE" sz="2200" b="1" dirty="0" smtClean="0"/>
              <a:t>“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27</a:t>
            </a:fld>
            <a:endParaRPr lang="de-DE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1403648" y="51577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40631"/>
            <a:ext cx="7560840" cy="2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spcAft>
                <a:spcPts val="600"/>
              </a:spcAft>
              <a:buNone/>
            </a:pP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stresses</a:t>
            </a:r>
            <a:endParaRPr lang="de-DE" dirty="0" smtClean="0"/>
          </a:p>
          <a:p>
            <a:pPr marL="411480">
              <a:spcAft>
                <a:spcPts val="600"/>
              </a:spcAft>
              <a:buFont typeface="Wingdings" pitchFamily="2" charset="2"/>
              <a:buChar char="v"/>
            </a:pPr>
            <a:endParaRPr lang="de-DE" sz="1000" dirty="0"/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negative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happening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biodiverstiy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?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signs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disorder</a:t>
            </a:r>
            <a:r>
              <a:rPr lang="de-DE" dirty="0" smtClean="0"/>
              <a:t>“ </a:t>
            </a:r>
            <a:r>
              <a:rPr lang="de-DE" dirty="0" err="1" smtClean="0"/>
              <a:t>and</a:t>
            </a:r>
            <a:r>
              <a:rPr lang="de-DE" dirty="0" smtClean="0"/>
              <a:t> „</a:t>
            </a:r>
            <a:r>
              <a:rPr lang="de-DE" dirty="0" err="1" smtClean="0"/>
              <a:t>illness</a:t>
            </a:r>
            <a:r>
              <a:rPr lang="de-DE" dirty="0" smtClean="0"/>
              <a:t>“?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smtClean="0"/>
              <a:t>Are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environmental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, </a:t>
            </a:r>
            <a:r>
              <a:rPr lang="de-DE" dirty="0" err="1" smtClean="0"/>
              <a:t>soils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?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a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biomass</a:t>
            </a:r>
            <a:r>
              <a:rPr lang="de-DE" dirty="0" smtClean="0"/>
              <a:t>,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?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a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/ </a:t>
            </a:r>
            <a:r>
              <a:rPr lang="de-DE" dirty="0" err="1" smtClean="0"/>
              <a:t>connectedness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28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r>
              <a:rPr lang="en-US" sz="3600" dirty="0"/>
              <a:t>How do we assess the current status of the biodiversity objects?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2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028921" y="980728"/>
            <a:ext cx="7024744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-252536" y="2096296"/>
            <a:ext cx="7274000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de-DE" sz="22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 smtClean="0"/>
              <a:t>Tips</a:t>
            </a:r>
            <a:endParaRPr lang="en-GB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confusions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crucial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concretely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carry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conceptual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→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overlappings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neighbouring</a:t>
            </a:r>
            <a:r>
              <a:rPr lang="de-DE" dirty="0" smtClean="0"/>
              <a:t> </a:t>
            </a:r>
            <a:r>
              <a:rPr lang="de-DE" dirty="0" err="1" smtClean="0"/>
              <a:t>categories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„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“ </a:t>
            </a:r>
            <a:r>
              <a:rPr lang="de-DE" dirty="0" err="1" smtClean="0"/>
              <a:t>or</a:t>
            </a:r>
            <a:r>
              <a:rPr lang="de-DE" dirty="0" smtClean="0"/>
              <a:t> „</a:t>
            </a:r>
            <a:r>
              <a:rPr lang="de-DE" dirty="0" err="1" smtClean="0"/>
              <a:t>threats</a:t>
            </a:r>
            <a:r>
              <a:rPr lang="de-DE" dirty="0" smtClean="0"/>
              <a:t>“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confuse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endParaRPr lang="de-DE" dirty="0" smtClean="0"/>
          </a:p>
          <a:p>
            <a:pPr marL="631825" indent="-268288" algn="just">
              <a:buNone/>
            </a:pPr>
            <a:r>
              <a:rPr lang="de-DE" dirty="0" smtClean="0"/>
              <a:t>→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will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negative </a:t>
            </a:r>
            <a:r>
              <a:rPr lang="de-DE" dirty="0" err="1" smtClean="0"/>
              <a:t>influences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ecosystem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stresses</a:t>
            </a:r>
            <a:r>
              <a:rPr lang="de-DE" dirty="0" smtClean="0"/>
              <a:t> but </a:t>
            </a:r>
            <a:r>
              <a:rPr lang="de-DE" dirty="0" err="1" smtClean="0"/>
              <a:t>threats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stresses</a:t>
            </a:r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67" b="96000" l="14271" r="43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0540" r="56668" b="4508"/>
          <a:stretch/>
        </p:blipFill>
        <p:spPr bwMode="auto">
          <a:xfrm>
            <a:off x="1429791" y="506990"/>
            <a:ext cx="6457398" cy="590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30952" y="1307592"/>
            <a:ext cx="1051560" cy="777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82908"/>
              </p:ext>
            </p:extLst>
          </p:nvPr>
        </p:nvGraphicFramePr>
        <p:xfrm>
          <a:off x="745233" y="1600200"/>
          <a:ext cx="7787207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55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>
          <a:xfrm>
            <a:off x="1259632" y="1700808"/>
            <a:ext cx="7776864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What</a:t>
            </a:r>
            <a:r>
              <a:rPr lang="en-US" dirty="0" smtClean="0"/>
              <a:t> </a:t>
            </a:r>
            <a:r>
              <a:rPr lang="en-US" dirty="0"/>
              <a:t>is the assessment of the current status of biodiversity objects</a:t>
            </a:r>
            <a:r>
              <a:rPr lang="en-US" dirty="0" smtClean="0"/>
              <a:t>?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Why</a:t>
            </a:r>
            <a:r>
              <a:rPr lang="en-US" dirty="0"/>
              <a:t> </a:t>
            </a:r>
            <a:r>
              <a:rPr lang="en-US" dirty="0" smtClean="0"/>
              <a:t>do we assess the current </a:t>
            </a:r>
            <a:r>
              <a:rPr lang="en-US" dirty="0"/>
              <a:t>status of the biodiversity </a:t>
            </a:r>
            <a:r>
              <a:rPr lang="en-US" dirty="0" smtClean="0"/>
              <a:t>objects?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b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do we assess the current status of the biodiversity objects?</a:t>
            </a:r>
            <a:br>
              <a:rPr lang="en-US" dirty="0"/>
            </a:br>
            <a:r>
              <a:rPr lang="en-US" dirty="0"/>
              <a:t>     </a:t>
            </a:r>
            <a:r>
              <a:rPr lang="de-DE" sz="1600" u="sng" dirty="0"/>
              <a:t>Part a)</a:t>
            </a:r>
            <a:r>
              <a:rPr lang="de-DE" sz="1600" dirty="0"/>
              <a:t> Determination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 smtClean="0"/>
              <a:t>ecological</a:t>
            </a:r>
            <a:r>
              <a:rPr lang="de-DE" sz="1600" dirty="0" smtClean="0"/>
              <a:t> </a:t>
            </a:r>
            <a:r>
              <a:rPr lang="de-DE" sz="1600" dirty="0" err="1"/>
              <a:t>attributes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functionality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target</a:t>
            </a:r>
            <a:r>
              <a:rPr lang="de-DE" sz="1600" dirty="0"/>
              <a:t> </a:t>
            </a:r>
            <a:r>
              <a:rPr lang="de-DE" sz="1600" dirty="0" err="1"/>
              <a:t>systems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     </a:t>
            </a:r>
            <a:r>
              <a:rPr lang="de-DE" sz="1600" dirty="0" smtClean="0"/>
              <a:t> </a:t>
            </a:r>
            <a:r>
              <a:rPr lang="de-DE" sz="1600" u="sng" dirty="0" smtClean="0"/>
              <a:t>Part </a:t>
            </a:r>
            <a:r>
              <a:rPr lang="de-DE" sz="1600" u="sng" dirty="0"/>
              <a:t>b)</a:t>
            </a:r>
            <a:r>
              <a:rPr lang="de-DE" sz="1600" dirty="0"/>
              <a:t> </a:t>
            </a:r>
            <a:r>
              <a:rPr lang="de-DE" sz="1600" dirty="0" err="1"/>
              <a:t>Identification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stresses</a:t>
            </a:r>
            <a:r>
              <a:rPr lang="de-DE" sz="1600" dirty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/>
              <a:t>reduce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 smtClean="0"/>
              <a:t>viability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integrity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 </a:t>
            </a:r>
            <a:r>
              <a:rPr lang="de-DE" sz="1600" dirty="0" smtClean="0"/>
              <a:t>  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           </a:t>
            </a:r>
            <a:r>
              <a:rPr lang="de-DE" sz="1600" dirty="0" err="1" smtClean="0"/>
              <a:t>biodiversity</a:t>
            </a:r>
            <a:r>
              <a:rPr lang="de-DE" sz="1600" dirty="0" smtClean="0"/>
              <a:t> </a:t>
            </a:r>
            <a:r>
              <a:rPr lang="de-DE" sz="1600" dirty="0" err="1" smtClean="0"/>
              <a:t>targets</a:t>
            </a:r>
            <a:endParaRPr lang="en-US" sz="1600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Practical Tips </a:t>
            </a:r>
            <a:endParaRPr lang="en-GB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69876"/>
          </a:xfrm>
        </p:spPr>
        <p:txBody>
          <a:bodyPr>
            <a:noAutofit/>
          </a:bodyPr>
          <a:lstStyle/>
          <a:p>
            <a:r>
              <a:rPr lang="en-US" sz="3200" dirty="0"/>
              <a:t>What is the assessment of the current status of biodiversity objects</a:t>
            </a:r>
            <a:r>
              <a:rPr lang="en-US" sz="3200" dirty="0" smtClean="0"/>
              <a:t>?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 smtClean="0"/>
              <a:t>First part of the Systemic vulnerability and risk analysis 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/>
              <a:t>Identification of more concrete elements that ensure the efficient and resilient functionality of ecosystems </a:t>
            </a:r>
          </a:p>
          <a:p>
            <a:pPr lvl="1" algn="just">
              <a:spcAft>
                <a:spcPts val="600"/>
              </a:spcAft>
            </a:pPr>
            <a:r>
              <a:rPr lang="en-US" sz="2200" dirty="0" smtClean="0"/>
              <a:t>Key ecological attributes relate to respective biodiversity objects</a:t>
            </a:r>
          </a:p>
          <a:p>
            <a:pPr lvl="1" algn="just">
              <a:spcAft>
                <a:spcPts val="600"/>
              </a:spcAft>
            </a:pPr>
            <a:r>
              <a:rPr lang="en-US" sz="2200" dirty="0" smtClean="0"/>
              <a:t>Stresses are the </a:t>
            </a:r>
            <a:r>
              <a:rPr lang="en-US" sz="2200" dirty="0" err="1" smtClean="0"/>
              <a:t>experienceable</a:t>
            </a:r>
            <a:r>
              <a:rPr lang="en-US" sz="2200" dirty="0" smtClean="0"/>
              <a:t> degradation of key ecological attributes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Functionality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smtClean="0"/>
              <a:t>an </a:t>
            </a:r>
            <a:r>
              <a:rPr lang="de-DE" b="0" dirty="0" err="1" smtClean="0"/>
              <a:t>Ecosystem</a:t>
            </a:r>
            <a:endParaRPr lang="en-GB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de-DE" sz="2100" dirty="0" smtClean="0"/>
              <a:t>… </a:t>
            </a:r>
            <a:r>
              <a:rPr lang="de-DE" sz="2100" dirty="0" err="1" smtClean="0"/>
              <a:t>is</a:t>
            </a:r>
            <a:r>
              <a:rPr lang="de-DE" sz="2100" dirty="0" smtClean="0"/>
              <a:t> a </a:t>
            </a:r>
            <a:r>
              <a:rPr lang="de-DE" sz="2100" dirty="0" err="1" smtClean="0"/>
              <a:t>certain</a:t>
            </a:r>
            <a:r>
              <a:rPr lang="de-DE" sz="2100" dirty="0" smtClean="0"/>
              <a:t> </a:t>
            </a:r>
            <a:r>
              <a:rPr lang="de-DE" sz="2100" dirty="0" err="1" smtClean="0"/>
              <a:t>state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a </a:t>
            </a:r>
            <a:r>
              <a:rPr lang="de-DE" sz="2100" dirty="0" err="1" smtClean="0"/>
              <a:t>system</a:t>
            </a:r>
            <a:r>
              <a:rPr lang="de-DE" sz="2100" dirty="0" smtClean="0"/>
              <a:t> </a:t>
            </a:r>
            <a:r>
              <a:rPr lang="de-DE" sz="2100" dirty="0" err="1" smtClean="0"/>
              <a:t>that</a:t>
            </a:r>
            <a:r>
              <a:rPr lang="de-DE" sz="2100" dirty="0" smtClean="0"/>
              <a:t> </a:t>
            </a:r>
            <a:r>
              <a:rPr lang="de-DE" sz="2100" dirty="0" err="1" smtClean="0"/>
              <a:t>is</a:t>
            </a:r>
            <a:r>
              <a:rPr lang="de-DE" sz="2100" dirty="0" smtClean="0"/>
              <a:t> </a:t>
            </a:r>
            <a:r>
              <a:rPr lang="de-DE" sz="2100" dirty="0" err="1" smtClean="0"/>
              <a:t>characterised</a:t>
            </a:r>
            <a:r>
              <a:rPr lang="de-DE" sz="2100" dirty="0" smtClean="0"/>
              <a:t> </a:t>
            </a:r>
            <a:r>
              <a:rPr lang="de-DE" sz="2100" dirty="0" err="1" smtClean="0"/>
              <a:t>by</a:t>
            </a:r>
            <a:r>
              <a:rPr lang="de-DE" sz="2100" dirty="0" smtClean="0"/>
              <a:t> </a:t>
            </a:r>
            <a:r>
              <a:rPr lang="de-DE" sz="2100" dirty="0" err="1" smtClean="0"/>
              <a:t>biological</a:t>
            </a:r>
            <a:r>
              <a:rPr lang="de-DE" sz="2100" dirty="0" smtClean="0"/>
              <a:t> </a:t>
            </a:r>
            <a:r>
              <a:rPr lang="de-DE" sz="2100" dirty="0" err="1" smtClean="0"/>
              <a:t>and</a:t>
            </a:r>
            <a:r>
              <a:rPr lang="de-DE" sz="2100" dirty="0" smtClean="0"/>
              <a:t> </a:t>
            </a:r>
            <a:r>
              <a:rPr lang="de-DE" sz="2100" dirty="0" err="1" smtClean="0"/>
              <a:t>ecological</a:t>
            </a:r>
            <a:r>
              <a:rPr lang="de-DE" sz="2100" dirty="0" smtClean="0"/>
              <a:t> </a:t>
            </a:r>
            <a:r>
              <a:rPr lang="de-DE" sz="2100" dirty="0" err="1" smtClean="0"/>
              <a:t>interactions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</a:t>
            </a:r>
            <a:r>
              <a:rPr lang="de-DE" sz="2100" dirty="0" err="1" smtClean="0"/>
              <a:t>components</a:t>
            </a:r>
            <a:r>
              <a:rPr lang="de-DE" sz="2100" dirty="0" smtClean="0"/>
              <a:t> </a:t>
            </a:r>
            <a:r>
              <a:rPr lang="de-DE" sz="2100" dirty="0" err="1" smtClean="0"/>
              <a:t>that</a:t>
            </a:r>
            <a:r>
              <a:rPr lang="de-DE" sz="2100" dirty="0" smtClean="0"/>
              <a:t> </a:t>
            </a:r>
            <a:r>
              <a:rPr lang="de-DE" sz="2100" dirty="0" err="1" smtClean="0"/>
              <a:t>contribute</a:t>
            </a:r>
            <a:r>
              <a:rPr lang="de-DE" sz="2100" dirty="0" smtClean="0"/>
              <a:t> </a:t>
            </a:r>
            <a:r>
              <a:rPr lang="de-DE" sz="2100" dirty="0" err="1" smtClean="0"/>
              <a:t>to</a:t>
            </a:r>
            <a:r>
              <a:rPr lang="de-DE" sz="2100" dirty="0" smtClean="0"/>
              <a:t> </a:t>
            </a:r>
            <a:r>
              <a:rPr lang="de-DE" sz="2100" dirty="0" err="1" smtClean="0"/>
              <a:t>the</a:t>
            </a:r>
            <a:r>
              <a:rPr lang="de-DE" sz="2100" dirty="0" smtClean="0"/>
              <a:t> </a:t>
            </a:r>
            <a:r>
              <a:rPr lang="de-DE" sz="2100" dirty="0" err="1" smtClean="0"/>
              <a:t>system‘s</a:t>
            </a:r>
            <a:r>
              <a:rPr lang="de-DE" sz="2100" dirty="0" smtClean="0"/>
              <a:t> </a:t>
            </a:r>
            <a:r>
              <a:rPr lang="de-DE" sz="2100" dirty="0" err="1" smtClean="0"/>
              <a:t>efficiency</a:t>
            </a:r>
            <a:r>
              <a:rPr lang="de-DE" sz="2100" dirty="0" smtClean="0"/>
              <a:t> </a:t>
            </a:r>
            <a:r>
              <a:rPr lang="de-DE" sz="2100" dirty="0" err="1" smtClean="0"/>
              <a:t>and</a:t>
            </a:r>
            <a:r>
              <a:rPr lang="de-DE" sz="2100" dirty="0" smtClean="0"/>
              <a:t> </a:t>
            </a:r>
            <a:r>
              <a:rPr lang="de-DE" sz="2100" dirty="0" err="1" smtClean="0"/>
              <a:t>resilience</a:t>
            </a:r>
            <a:endParaRPr lang="de-DE" sz="2100" dirty="0" smtClean="0"/>
          </a:p>
          <a:p>
            <a:pPr algn="just">
              <a:spcAft>
                <a:spcPts val="600"/>
              </a:spcAft>
            </a:pPr>
            <a:r>
              <a:rPr lang="de-DE" sz="2100" dirty="0" err="1" smtClean="0"/>
              <a:t>No</a:t>
            </a:r>
            <a:r>
              <a:rPr lang="de-DE" sz="2100" dirty="0" smtClean="0"/>
              <a:t> stress = high </a:t>
            </a:r>
            <a:r>
              <a:rPr lang="de-DE" sz="2100" dirty="0" err="1" smtClean="0"/>
              <a:t>functionality</a:t>
            </a:r>
            <a:r>
              <a:rPr lang="de-DE" sz="2100" dirty="0" smtClean="0"/>
              <a:t> = </a:t>
            </a:r>
            <a:r>
              <a:rPr lang="de-DE" sz="2100" dirty="0" err="1" smtClean="0"/>
              <a:t>resilient</a:t>
            </a:r>
            <a:endParaRPr lang="de-DE" sz="2100" dirty="0" smtClean="0"/>
          </a:p>
          <a:p>
            <a:pPr algn="just">
              <a:spcAft>
                <a:spcPts val="600"/>
              </a:spcAft>
            </a:pPr>
            <a:r>
              <a:rPr lang="de-DE" sz="2100" dirty="0"/>
              <a:t>Low </a:t>
            </a:r>
            <a:r>
              <a:rPr lang="de-DE" sz="2100" dirty="0" err="1"/>
              <a:t>functionality</a:t>
            </a:r>
            <a:r>
              <a:rPr lang="de-DE" sz="2100" dirty="0"/>
              <a:t> </a:t>
            </a:r>
            <a:r>
              <a:rPr lang="de-DE" sz="2100" dirty="0" err="1"/>
              <a:t>of</a:t>
            </a:r>
            <a:r>
              <a:rPr lang="de-DE" sz="2100" dirty="0"/>
              <a:t> a </a:t>
            </a:r>
            <a:r>
              <a:rPr lang="de-DE" sz="2100" dirty="0" err="1"/>
              <a:t>system</a:t>
            </a:r>
            <a:r>
              <a:rPr lang="de-DE" sz="2100" dirty="0"/>
              <a:t> = </a:t>
            </a:r>
            <a:r>
              <a:rPr lang="de-DE" sz="2100" dirty="0" err="1"/>
              <a:t>system</a:t>
            </a:r>
            <a:r>
              <a:rPr lang="de-DE" sz="2100" dirty="0"/>
              <a:t> </a:t>
            </a:r>
            <a:r>
              <a:rPr lang="de-DE" sz="2100" dirty="0" err="1"/>
              <a:t>prone</a:t>
            </a:r>
            <a:r>
              <a:rPr lang="de-DE" sz="2100" dirty="0"/>
              <a:t>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shift</a:t>
            </a:r>
            <a:r>
              <a:rPr lang="de-DE" sz="2100" dirty="0"/>
              <a:t>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change</a:t>
            </a:r>
            <a:endParaRPr lang="de-DE" sz="2100" dirty="0"/>
          </a:p>
          <a:p>
            <a:pPr algn="just">
              <a:spcAft>
                <a:spcPts val="600"/>
              </a:spcAft>
            </a:pPr>
            <a:r>
              <a:rPr lang="de-DE" sz="2100" dirty="0" smtClean="0"/>
              <a:t>High </a:t>
            </a:r>
            <a:r>
              <a:rPr lang="de-DE" sz="2100" dirty="0" err="1" smtClean="0"/>
              <a:t>functionality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a </a:t>
            </a:r>
            <a:r>
              <a:rPr lang="de-DE" sz="2100" dirty="0" err="1" smtClean="0"/>
              <a:t>system</a:t>
            </a:r>
            <a:r>
              <a:rPr lang="de-DE" sz="2100" dirty="0" smtClean="0"/>
              <a:t> = „</a:t>
            </a:r>
            <a:r>
              <a:rPr lang="de-DE" sz="2100" dirty="0" err="1" smtClean="0"/>
              <a:t>healthy</a:t>
            </a:r>
            <a:r>
              <a:rPr lang="de-DE" sz="2100" dirty="0" smtClean="0"/>
              <a:t>“ </a:t>
            </a:r>
            <a:r>
              <a:rPr lang="de-DE" sz="2100" dirty="0" err="1" smtClean="0"/>
              <a:t>system</a:t>
            </a:r>
            <a:r>
              <a:rPr lang="de-DE" sz="2100" dirty="0" smtClean="0"/>
              <a:t> </a:t>
            </a:r>
          </a:p>
          <a:p>
            <a:pPr marL="68580" indent="0" algn="just">
              <a:spcAft>
                <a:spcPts val="600"/>
              </a:spcAft>
              <a:buNone/>
            </a:pPr>
            <a:r>
              <a:rPr lang="de-DE" sz="2100" dirty="0"/>
              <a:t> </a:t>
            </a:r>
            <a:r>
              <a:rPr lang="de-DE" sz="2100" dirty="0" smtClean="0"/>
              <a:t>            </a:t>
            </a:r>
            <a:r>
              <a:rPr lang="de-DE" sz="2100" dirty="0" err="1" smtClean="0"/>
              <a:t>Conservation</a:t>
            </a:r>
            <a:r>
              <a:rPr lang="de-DE" sz="2100" dirty="0" smtClean="0"/>
              <a:t> </a:t>
            </a:r>
            <a:r>
              <a:rPr lang="de-DE" sz="2100" dirty="0" err="1" smtClean="0"/>
              <a:t>goal</a:t>
            </a:r>
            <a:endParaRPr lang="de-DE" sz="2100" dirty="0"/>
          </a:p>
          <a:p>
            <a:pPr marL="68580" indent="0" algn="just">
              <a:buNone/>
            </a:pP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be</a:t>
            </a:r>
            <a:r>
              <a:rPr lang="de-DE" sz="2100" dirty="0"/>
              <a:t> </a:t>
            </a:r>
            <a:r>
              <a:rPr lang="de-DE" sz="2100" dirty="0" err="1"/>
              <a:t>mentioned</a:t>
            </a:r>
            <a:r>
              <a:rPr lang="de-DE" sz="2100" dirty="0" smtClean="0"/>
              <a:t>:</a:t>
            </a:r>
            <a:endParaRPr lang="de-DE" sz="2100" dirty="0"/>
          </a:p>
          <a:p>
            <a:pPr marL="68580" indent="0" algn="just">
              <a:buNone/>
            </a:pPr>
            <a:r>
              <a:rPr lang="de-DE" sz="2100" dirty="0"/>
              <a:t>In </a:t>
            </a:r>
            <a:r>
              <a:rPr lang="de-DE" sz="2100" dirty="0" err="1"/>
              <a:t>reality</a:t>
            </a:r>
            <a:r>
              <a:rPr lang="de-DE" sz="2100" dirty="0"/>
              <a:t>, a </a:t>
            </a:r>
            <a:r>
              <a:rPr lang="de-DE" sz="2100" dirty="0" err="1"/>
              <a:t>certain</a:t>
            </a:r>
            <a:r>
              <a:rPr lang="de-DE" sz="2100" dirty="0"/>
              <a:t> </a:t>
            </a:r>
            <a:r>
              <a:rPr lang="de-DE" sz="2100" dirty="0" err="1"/>
              <a:t>level</a:t>
            </a:r>
            <a:r>
              <a:rPr lang="de-DE" sz="2100" dirty="0"/>
              <a:t> </a:t>
            </a:r>
            <a:r>
              <a:rPr lang="de-DE" sz="2100" dirty="0" err="1"/>
              <a:t>of</a:t>
            </a:r>
            <a:r>
              <a:rPr lang="de-DE" sz="2100" dirty="0"/>
              <a:t> </a:t>
            </a:r>
            <a:r>
              <a:rPr lang="de-DE" sz="2100" dirty="0" err="1"/>
              <a:t>disturbance</a:t>
            </a:r>
            <a:r>
              <a:rPr lang="de-DE" sz="2100" dirty="0"/>
              <a:t>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corresponding</a:t>
            </a:r>
            <a:r>
              <a:rPr lang="de-DE" sz="2100" dirty="0"/>
              <a:t> stress </a:t>
            </a:r>
            <a:r>
              <a:rPr lang="de-DE" sz="2100" dirty="0" err="1"/>
              <a:t>is</a:t>
            </a:r>
            <a:r>
              <a:rPr lang="de-DE" sz="2100" dirty="0"/>
              <a:t> </a:t>
            </a:r>
            <a:r>
              <a:rPr lang="de-DE" sz="2100" dirty="0" err="1"/>
              <a:t>always</a:t>
            </a:r>
            <a:r>
              <a:rPr lang="de-DE" sz="2100" dirty="0"/>
              <a:t> </a:t>
            </a:r>
            <a:r>
              <a:rPr lang="de-DE" sz="2100" dirty="0" err="1"/>
              <a:t>driving</a:t>
            </a:r>
            <a:r>
              <a:rPr lang="de-DE" sz="2100" dirty="0"/>
              <a:t> </a:t>
            </a:r>
            <a:r>
              <a:rPr lang="de-DE" sz="2100" dirty="0" err="1"/>
              <a:t>the</a:t>
            </a:r>
            <a:r>
              <a:rPr lang="de-DE" sz="2100" dirty="0"/>
              <a:t> </a:t>
            </a:r>
            <a:r>
              <a:rPr lang="de-DE" sz="2100" dirty="0" err="1"/>
              <a:t>evolution</a:t>
            </a:r>
            <a:r>
              <a:rPr lang="de-DE" sz="2100" dirty="0"/>
              <a:t>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adaption</a:t>
            </a:r>
            <a:r>
              <a:rPr lang="de-DE" sz="2100" dirty="0"/>
              <a:t> </a:t>
            </a:r>
            <a:r>
              <a:rPr lang="de-DE" sz="2100" dirty="0" err="1"/>
              <a:t>of</a:t>
            </a:r>
            <a:r>
              <a:rPr lang="de-DE" sz="2100" dirty="0"/>
              <a:t> </a:t>
            </a:r>
            <a:r>
              <a:rPr lang="de-DE" sz="2100" dirty="0" err="1"/>
              <a:t>biological</a:t>
            </a:r>
            <a:r>
              <a:rPr lang="de-DE" sz="2100" dirty="0"/>
              <a:t>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ecological</a:t>
            </a:r>
            <a:r>
              <a:rPr lang="de-DE" sz="2100" dirty="0"/>
              <a:t> </a:t>
            </a:r>
            <a:r>
              <a:rPr lang="de-DE" sz="2100" dirty="0" err="1"/>
              <a:t>systems</a:t>
            </a:r>
            <a:r>
              <a:rPr lang="de-DE" sz="2100" dirty="0"/>
              <a:t> (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is</a:t>
            </a:r>
            <a:r>
              <a:rPr lang="de-DE" sz="2100" dirty="0"/>
              <a:t> </a:t>
            </a:r>
            <a:r>
              <a:rPr lang="de-DE" sz="2100" dirty="0" err="1"/>
              <a:t>even</a:t>
            </a:r>
            <a:r>
              <a:rPr lang="de-DE" sz="2100" dirty="0"/>
              <a:t> </a:t>
            </a:r>
            <a:r>
              <a:rPr lang="de-DE" sz="2100" dirty="0" err="1"/>
              <a:t>needed</a:t>
            </a:r>
            <a:r>
              <a:rPr lang="de-DE" sz="2100" dirty="0"/>
              <a:t> so </a:t>
            </a:r>
            <a:r>
              <a:rPr lang="de-DE" sz="2100" dirty="0" err="1"/>
              <a:t>they</a:t>
            </a:r>
            <a:r>
              <a:rPr lang="de-DE" sz="2100" dirty="0"/>
              <a:t> </a:t>
            </a:r>
            <a:r>
              <a:rPr lang="de-DE" sz="2100" dirty="0" err="1"/>
              <a:t>can</a:t>
            </a:r>
            <a:r>
              <a:rPr lang="de-DE" sz="2100" dirty="0"/>
              <a:t> </a:t>
            </a:r>
            <a:r>
              <a:rPr lang="de-DE" sz="2100" dirty="0" err="1"/>
              <a:t>develop</a:t>
            </a:r>
            <a:r>
              <a:rPr lang="de-DE" sz="2100" dirty="0"/>
              <a:t> </a:t>
            </a:r>
            <a:r>
              <a:rPr lang="de-DE" sz="2100" dirty="0" err="1"/>
              <a:t>their</a:t>
            </a:r>
            <a:r>
              <a:rPr lang="de-DE" sz="2100" dirty="0"/>
              <a:t> adaptive </a:t>
            </a:r>
            <a:r>
              <a:rPr lang="de-DE" sz="2100" dirty="0" err="1"/>
              <a:t>capacity</a:t>
            </a:r>
            <a:r>
              <a:rPr lang="de-DE" sz="2100" dirty="0" smtClean="0"/>
              <a:t>).</a:t>
            </a:r>
            <a:endParaRPr lang="de-DE" sz="21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1742653" y="4221088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Key Ecological </a:t>
            </a:r>
            <a:r>
              <a:rPr lang="en-GB" b="0" dirty="0" smtClean="0"/>
              <a:t>Attributes</a:t>
            </a:r>
            <a:endParaRPr lang="en-GB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dirty="0" smtClean="0"/>
              <a:t>Basic elements and properties of ecological systems </a:t>
            </a:r>
          </a:p>
          <a:p>
            <a:pPr algn="just"/>
            <a:r>
              <a:rPr lang="en-GB" dirty="0" smtClean="0"/>
              <a:t>They maintain function and provide necessary adaptation and resilience to cope with perturbations</a:t>
            </a:r>
          </a:p>
          <a:p>
            <a:pPr algn="just">
              <a:buNone/>
            </a:pPr>
            <a:endParaRPr lang="en-GB" dirty="0" smtClean="0"/>
          </a:p>
          <a:p>
            <a:pPr marL="285750" indent="-285750" algn="just">
              <a:buNone/>
            </a:pPr>
            <a:r>
              <a:rPr lang="en-GB" dirty="0" smtClean="0"/>
              <a:t>	They relate to:</a:t>
            </a:r>
          </a:p>
          <a:p>
            <a:pPr marL="285750" indent="-285750" algn="just"/>
            <a:r>
              <a:rPr lang="en-GB" dirty="0" smtClean="0"/>
              <a:t>Master factors → energy input, moisture, </a:t>
            </a:r>
          </a:p>
          <a:p>
            <a:pPr marL="0" indent="0" algn="just">
              <a:buNone/>
            </a:pPr>
            <a:r>
              <a:rPr lang="en-GB" dirty="0" smtClean="0"/>
              <a:t>     temperature, nutrients</a:t>
            </a:r>
          </a:p>
          <a:p>
            <a:pPr marL="285750" indent="-285750" algn="just"/>
            <a:r>
              <a:rPr lang="en-GB" dirty="0" smtClean="0"/>
              <a:t>Biomass</a:t>
            </a:r>
          </a:p>
          <a:p>
            <a:pPr marL="285750" indent="-285750" algn="just"/>
            <a:r>
              <a:rPr lang="en-GB" dirty="0" smtClean="0"/>
              <a:t>Networks </a:t>
            </a:r>
          </a:p>
          <a:p>
            <a:pPr marL="285750" indent="-285750" algn="just"/>
            <a:r>
              <a:rPr lang="en-GB" dirty="0" smtClean="0"/>
              <a:t>Information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54" y="3106886"/>
            <a:ext cx="33464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40" y="1326653"/>
            <a:ext cx="7560332" cy="504022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809408" y="4509120"/>
            <a:ext cx="1008112" cy="13681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377360" y="1412776"/>
            <a:ext cx="7272808" cy="2808311"/>
          </a:xfrm>
          <a:prstGeom prst="ellipse">
            <a:avLst/>
          </a:prstGeom>
          <a:noFill/>
          <a:ln w="57150">
            <a:solidFill>
              <a:srgbClr val="84D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961536" y="5445224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30847" y="5501365"/>
            <a:ext cx="504056" cy="3000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2469974" y="5362627"/>
            <a:ext cx="1260140" cy="720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727356" y="5421064"/>
            <a:ext cx="2618556" cy="1860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065992" y="4221088"/>
            <a:ext cx="60235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283968" y="3356992"/>
            <a:ext cx="909816" cy="1440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3609608" y="2708920"/>
            <a:ext cx="2736304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489166" y="174668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Mosses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Fungi,</a:t>
            </a:r>
          </a:p>
          <a:p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Matter</a:t>
            </a:r>
            <a:endParaRPr lang="de-DE" b="1" dirty="0">
              <a:ln>
                <a:solidFill>
                  <a:schemeClr val="tx1"/>
                </a:solidFill>
              </a:ln>
              <a:solidFill>
                <a:srgbClr val="84D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695688" y="4096857"/>
            <a:ext cx="228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Information:</a:t>
            </a:r>
          </a:p>
          <a:p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Pool</a:t>
            </a:r>
          </a:p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Uptake</a:t>
            </a:r>
            <a:endParaRPr lang="de-DE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Provision</a:t>
            </a:r>
            <a:endParaRPr lang="de-DE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379463" y="5297186"/>
            <a:ext cx="2378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Network:</a:t>
            </a:r>
          </a:p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Mycorrhizal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Symbiosis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de-DE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</a:t>
            </a:r>
            <a:r>
              <a:rPr lang="de-D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Exchange</a:t>
            </a:r>
            <a:endParaRPr lang="de-DE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47644" y="63479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2012</a:t>
            </a:r>
            <a:endParaRPr lang="en-GB" sz="800" dirty="0"/>
          </a:p>
        </p:txBody>
      </p:sp>
      <p:sp>
        <p:nvSpPr>
          <p:cNvPr id="19" name="Titel 4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/>
          <a:lstStyle/>
          <a:p>
            <a:r>
              <a:rPr lang="en-GB" b="0" dirty="0"/>
              <a:t>Key Ecological </a:t>
            </a:r>
            <a:r>
              <a:rPr lang="en-GB" b="0" dirty="0" smtClean="0"/>
              <a:t>Attributes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4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</Template>
  <TotalTime>0</TotalTime>
  <Words>2197</Words>
  <Application>Microsoft Office PowerPoint</Application>
  <PresentationFormat>Bildschirmpräsentation (4:3)</PresentationFormat>
  <Paragraphs>281</Paragraphs>
  <Slides>29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Assessment of the  current status of the biodiversity objects</vt:lpstr>
      <vt:lpstr>Credits and conditions of use</vt:lpstr>
      <vt:lpstr>PowerPoint-Präsentation</vt:lpstr>
      <vt:lpstr>Learning objectives</vt:lpstr>
      <vt:lpstr>Outline</vt:lpstr>
      <vt:lpstr>What is the assessment of the current status of biodiversity objects?</vt:lpstr>
      <vt:lpstr>Functionality of an Ecosystem</vt:lpstr>
      <vt:lpstr>Key Ecological Attributes</vt:lpstr>
      <vt:lpstr>Key Ecological Attributes</vt:lpstr>
      <vt:lpstr>Stresses</vt:lpstr>
      <vt:lpstr>Stresses</vt:lpstr>
      <vt:lpstr>PowerPoint-Präsentation</vt:lpstr>
      <vt:lpstr>Why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How do we assess the current status of the biodiversity objects?</vt:lpstr>
      <vt:lpstr>Practical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Tina</dc:creator>
  <cp:lastModifiedBy>Lehmann, Christina</cp:lastModifiedBy>
  <cp:revision>163</cp:revision>
  <dcterms:created xsi:type="dcterms:W3CDTF">2014-10-15T08:12:11Z</dcterms:created>
  <dcterms:modified xsi:type="dcterms:W3CDTF">2015-03-30T17:20:58Z</dcterms:modified>
</cp:coreProperties>
</file>