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69" r:id="rId4"/>
    <p:sldId id="276" r:id="rId5"/>
    <p:sldId id="257" r:id="rId6"/>
    <p:sldId id="261" r:id="rId7"/>
    <p:sldId id="273" r:id="rId8"/>
    <p:sldId id="260" r:id="rId9"/>
    <p:sldId id="275" r:id="rId10"/>
    <p:sldId id="277" r:id="rId11"/>
    <p:sldId id="264" r:id="rId12"/>
    <p:sldId id="268" r:id="rId13"/>
    <p:sldId id="27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51" autoAdjust="0"/>
  </p:normalViewPr>
  <p:slideViewPr>
    <p:cSldViewPr>
      <p:cViewPr varScale="1">
        <p:scale>
          <a:sx n="66" d="100"/>
          <a:sy n="66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2381A-28BB-47E4-81C9-FBF3D99F5D0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B61DB3C-AA6C-4FA8-A7D2-F5463A0BAB9D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uma forte compreensão e são aptos para explicar o  uso desse passo para entenderem os atores relevantes e partes interessadas a fim de identificar os atores (individuais e organizações) e seus relacionamentos para serem listados os fatores contribuintes, como isso possivelmente cria mudanças ao considerá-los quando desenvolvendo as estratégias.</a:t>
          </a:r>
          <a:endParaRPr lang="en-US" sz="2000" dirty="0"/>
        </a:p>
      </dgm:t>
    </dgm:pt>
    <dgm:pt modelId="{E0319C3B-E1AC-43DB-B56A-51796C4F72E5}" type="parTrans" cxnId="{AF34A157-17B8-4DDB-BB0E-111F6EEB4805}">
      <dgm:prSet/>
      <dgm:spPr/>
      <dgm:t>
        <a:bodyPr/>
        <a:lstStyle/>
        <a:p>
          <a:endParaRPr lang="en-GB" sz="2000"/>
        </a:p>
      </dgm:t>
    </dgm:pt>
    <dgm:pt modelId="{19BE0BAF-6335-4F34-A308-F609AD71C623}" type="sibTrans" cxnId="{AF34A157-17B8-4DDB-BB0E-111F6EEB4805}">
      <dgm:prSet/>
      <dgm:spPr/>
      <dgm:t>
        <a:bodyPr/>
        <a:lstStyle/>
        <a:p>
          <a:endParaRPr lang="en-GB" sz="2000"/>
        </a:p>
      </dgm:t>
    </dgm:pt>
    <dgm:pt modelId="{729B7E10-CC8B-4817-9B0B-4A4A5E812D85}">
      <dgm:prSet custT="1"/>
      <dgm:spPr/>
      <dgm:t>
        <a:bodyPr/>
        <a:lstStyle/>
        <a:p>
          <a:pPr algn="just" rtl="0"/>
          <a:r>
            <a:rPr lang="pt-BR" sz="2000" dirty="0" smtClean="0"/>
            <a:t>Além disso, os participantes têm as habilidades de guiar através do processo de identificação desses atores e deixar claro seus relacionamentos com as ameaças e fatores contribuintes dentro do modelo conceitual como análise situacional. </a:t>
          </a:r>
          <a:endParaRPr lang="en-US" sz="2000" dirty="0"/>
        </a:p>
      </dgm:t>
    </dgm:pt>
    <dgm:pt modelId="{A3EFEF08-D398-4143-A8C5-3378828AE5AA}" type="parTrans" cxnId="{AEA9C534-177D-4AD7-A80A-E469C327EADD}">
      <dgm:prSet/>
      <dgm:spPr/>
      <dgm:t>
        <a:bodyPr/>
        <a:lstStyle/>
        <a:p>
          <a:endParaRPr lang="en-GB" sz="2000"/>
        </a:p>
      </dgm:t>
    </dgm:pt>
    <dgm:pt modelId="{A4460B24-2059-464F-B8D1-D2E992B5E629}" type="sibTrans" cxnId="{AEA9C534-177D-4AD7-A80A-E469C327EADD}">
      <dgm:prSet/>
      <dgm:spPr/>
      <dgm:t>
        <a:bodyPr/>
        <a:lstStyle/>
        <a:p>
          <a:endParaRPr lang="en-GB" sz="2000"/>
        </a:p>
      </dgm:t>
    </dgm:pt>
    <dgm:pt modelId="{AC376BDC-0959-4ECE-B680-6B634B6475D2}" type="pres">
      <dgm:prSet presAssocID="{3BB2381A-28BB-47E4-81C9-FBF3D99F5D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FBA839-DF4A-418D-BA5E-782A23E6D250}" type="pres">
      <dgm:prSet presAssocID="{FB61DB3C-AA6C-4FA8-A7D2-F5463A0BAB9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5BAAA-CF5A-46D8-B3AF-02E58F210CB2}" type="pres">
      <dgm:prSet presAssocID="{19BE0BAF-6335-4F34-A308-F609AD71C623}" presName="spacer" presStyleCnt="0"/>
      <dgm:spPr/>
    </dgm:pt>
    <dgm:pt modelId="{43060AF8-1D0A-40DA-B2A5-F082408597E6}" type="pres">
      <dgm:prSet presAssocID="{729B7E10-CC8B-4817-9B0B-4A4A5E812D8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2FB194-FEAF-4CE4-8CC0-5249B1CE0736}" type="presOf" srcId="{3BB2381A-28BB-47E4-81C9-FBF3D99F5D0D}" destId="{AC376BDC-0959-4ECE-B680-6B634B6475D2}" srcOrd="0" destOrd="0" presId="urn:microsoft.com/office/officeart/2005/8/layout/vList2"/>
    <dgm:cxn modelId="{AEA9C534-177D-4AD7-A80A-E469C327EADD}" srcId="{3BB2381A-28BB-47E4-81C9-FBF3D99F5D0D}" destId="{729B7E10-CC8B-4817-9B0B-4A4A5E812D85}" srcOrd="1" destOrd="0" parTransId="{A3EFEF08-D398-4143-A8C5-3378828AE5AA}" sibTransId="{A4460B24-2059-464F-B8D1-D2E992B5E629}"/>
    <dgm:cxn modelId="{3996BB33-3918-4B3D-91A5-44D2F5B50678}" type="presOf" srcId="{FB61DB3C-AA6C-4FA8-A7D2-F5463A0BAB9D}" destId="{C3FBA839-DF4A-418D-BA5E-782A23E6D250}" srcOrd="0" destOrd="0" presId="urn:microsoft.com/office/officeart/2005/8/layout/vList2"/>
    <dgm:cxn modelId="{AF34A157-17B8-4DDB-BB0E-111F6EEB4805}" srcId="{3BB2381A-28BB-47E4-81C9-FBF3D99F5D0D}" destId="{FB61DB3C-AA6C-4FA8-A7D2-F5463A0BAB9D}" srcOrd="0" destOrd="0" parTransId="{E0319C3B-E1AC-43DB-B56A-51796C4F72E5}" sibTransId="{19BE0BAF-6335-4F34-A308-F609AD71C623}"/>
    <dgm:cxn modelId="{C6437706-8F9F-4B91-983C-3D9D6B541689}" type="presOf" srcId="{729B7E10-CC8B-4817-9B0B-4A4A5E812D85}" destId="{43060AF8-1D0A-40DA-B2A5-F082408597E6}" srcOrd="0" destOrd="0" presId="urn:microsoft.com/office/officeart/2005/8/layout/vList2"/>
    <dgm:cxn modelId="{FC97202C-CC3C-431C-B910-E5F7A406A37D}" type="presParOf" srcId="{AC376BDC-0959-4ECE-B680-6B634B6475D2}" destId="{C3FBA839-DF4A-418D-BA5E-782A23E6D250}" srcOrd="0" destOrd="0" presId="urn:microsoft.com/office/officeart/2005/8/layout/vList2"/>
    <dgm:cxn modelId="{D2144ACE-6B3B-40B8-968C-2A7AEED125D7}" type="presParOf" srcId="{AC376BDC-0959-4ECE-B680-6B634B6475D2}" destId="{AD85BAAA-CF5A-46D8-B3AF-02E58F210CB2}" srcOrd="1" destOrd="0" presId="urn:microsoft.com/office/officeart/2005/8/layout/vList2"/>
    <dgm:cxn modelId="{72898EF4-62E7-4A3C-BCB6-6F77C92BE174}" type="presParOf" srcId="{AC376BDC-0959-4ECE-B680-6B634B6475D2}" destId="{43060AF8-1D0A-40DA-B2A5-F082408597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BA839-DF4A-418D-BA5E-782A23E6D250}">
      <dsp:nvSpPr>
        <dsp:cNvPr id="0" name=""/>
        <dsp:cNvSpPr/>
      </dsp:nvSpPr>
      <dsp:spPr>
        <a:xfrm>
          <a:off x="0" y="116031"/>
          <a:ext cx="7787207" cy="2053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uma forte compreensão e são aptos para explicar o  uso desse passo para entenderem os atores relevantes e partes interessadas a fim de identificar os atores (individuais e organizações) e seus relacionamentos para serem listados os fatores contribuintes, como isso possivelmente cria mudanças ao considerá-los quando desenvolvendo as estratégias.</a:t>
          </a:r>
          <a:endParaRPr lang="en-US" sz="2000" kern="1200" dirty="0"/>
        </a:p>
      </dsp:txBody>
      <dsp:txXfrm>
        <a:off x="100236" y="216267"/>
        <a:ext cx="7586735" cy="1852878"/>
      </dsp:txXfrm>
    </dsp:sp>
    <dsp:sp modelId="{43060AF8-1D0A-40DA-B2A5-F082408597E6}">
      <dsp:nvSpPr>
        <dsp:cNvPr id="0" name=""/>
        <dsp:cNvSpPr/>
      </dsp:nvSpPr>
      <dsp:spPr>
        <a:xfrm>
          <a:off x="0" y="2356581"/>
          <a:ext cx="7787207" cy="2053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Além disso, os participantes têm as habilidades de guiar através do processo de identificação desses atores e deixar claro seus relacionamentos com as ameaças e fatores contribuintes dentro do modelo conceitual como análise situacional. </a:t>
          </a:r>
          <a:endParaRPr lang="en-US" sz="2000" kern="1200" dirty="0"/>
        </a:p>
      </dsp:txBody>
      <dsp:txXfrm>
        <a:off x="100236" y="2456817"/>
        <a:ext cx="7586735" cy="185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33F0-7C70-4066-9650-BA96217E5DC7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4B60A-3810-416D-A773-FDA3F92316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75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24883-FAE4-4C9A-8998-4E4CC79BAD09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4720B-1714-4825-B122-3B0D41491B6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5224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24720B-1714-4825-B122-3B0D41491B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0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24720B-1714-4825-B122-3B0D41491B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2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Key:</a:t>
            </a:r>
            <a:r>
              <a:rPr lang="en-GB" baseline="0" dirty="0" smtClean="0"/>
              <a:t> http://simpleicon.com/key-4.html </a:t>
            </a:r>
          </a:p>
          <a:p>
            <a:r>
              <a:rPr lang="en-GB" dirty="0" smtClean="0"/>
              <a:t>Lupe: http://www.spreadshirt.de/lupe-C4408A9638043</a:t>
            </a:r>
          </a:p>
          <a:p>
            <a:r>
              <a:rPr lang="en-GB" dirty="0" smtClean="0"/>
              <a:t>Clock: http://www.uniquecoloringpages.com/clock-coloring-pages-and-book.html</a:t>
            </a:r>
          </a:p>
          <a:p>
            <a:r>
              <a:rPr lang="en-GB" smtClean="0"/>
              <a:t>http://commons.wikimedia.org/wiki/File:Thumbs_up_font_awesome.svg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4720B-1714-4825-B122-3B0D41491B69}" type="slidenum">
              <a:rPr lang="en-GB" smtClean="0"/>
              <a:t>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3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4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7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24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69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Rectangle 45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630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Rectangle 93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724400" y="127000"/>
            <a:ext cx="3343834" cy="368300"/>
          </a:xfrm>
          <a:prstGeom prst="rect">
            <a:avLst/>
          </a:prstGeom>
          <a:solidFill>
            <a:schemeClr val="bg1">
              <a:lumMod val="20000"/>
              <a:lumOff val="8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4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6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71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7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7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5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26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9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9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6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8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8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016001"/>
            <a:ext cx="6777317" cy="4816629"/>
          </a:xfrm>
        </p:spPr>
        <p:txBody>
          <a:bodyPr>
            <a:normAutofit/>
          </a:bodyPr>
          <a:lstStyle>
            <a:lvl1pPr algn="just">
              <a:spcAft>
                <a:spcPts val="600"/>
              </a:spcAft>
              <a:defRPr sz="2200"/>
            </a:lvl1pPr>
            <a:lvl2pPr algn="just">
              <a:spcAft>
                <a:spcPts val="600"/>
              </a:spcAft>
              <a:defRPr sz="2200"/>
            </a:lvl2pPr>
            <a:lvl3pPr algn="just">
              <a:spcAft>
                <a:spcPts val="600"/>
              </a:spcAft>
              <a:defRPr sz="2200"/>
            </a:lvl3pPr>
            <a:lvl4pPr algn="just">
              <a:spcAft>
                <a:spcPts val="600"/>
              </a:spcAft>
              <a:defRPr sz="2200"/>
            </a:lvl4pPr>
            <a:lvl5pPr algn="just">
              <a:spcAft>
                <a:spcPts val="600"/>
              </a:spcAft>
              <a:defRPr sz="2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21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4249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3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02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15. Understand the relevant actors and stakeholders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10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15. Understand the relevant actors and stakeholders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28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3" y="1340768"/>
            <a:ext cx="9133547" cy="1008112"/>
          </a:xfrm>
        </p:spPr>
        <p:txBody>
          <a:bodyPr>
            <a:noAutofit/>
          </a:bodyPr>
          <a:lstStyle/>
          <a:p>
            <a:r>
              <a:rPr lang="de-DE" dirty="0"/>
              <a:t>Compreenda os atores relevantes 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30" y="2445060"/>
            <a:ext cx="3815916" cy="25439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55776" y="498900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6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15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Como nós entendemos os atores relevantes e partes interessadas?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resultado de documentos na planilha de Excel</a:t>
            </a:r>
            <a:endParaRPr lang="de-DE" dirty="0"/>
          </a:p>
          <a:p>
            <a:r>
              <a:rPr lang="pt-BR" dirty="0"/>
              <a:t>Durante a fase organizacional, a fraqueza institucional será determinada (ex. escassez de recursos, suporte técnico e escassez de consultorias, a falta de informação e conflitos entre atores)</a:t>
            </a:r>
            <a:endParaRPr lang="de-DE" dirty="0"/>
          </a:p>
          <a:p>
            <a:r>
              <a:rPr lang="pt-BR" dirty="0"/>
              <a:t>Os atores que são relacionados para a geração das ameaças-chave na área, deveriam ser consultados e incluídos no planejamento posterior e oficinas.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58773"/>
            <a:ext cx="3492164" cy="232810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31840" y="632088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2123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Como nós entendemos os atores relevantes e partes interessadas?</a:t>
            </a:r>
            <a:endParaRPr lang="en-GB" sz="36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Questões </a:t>
            </a:r>
            <a:r>
              <a:rPr lang="pt-BR" dirty="0" smtClean="0"/>
              <a:t>orientadoras</a:t>
            </a:r>
            <a:r>
              <a:rPr lang="en-US" dirty="0" smtClean="0"/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/>
          </a:p>
          <a:p>
            <a:pPr algn="just"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Quem é responsável pela a ocorrência do fator, ameaça ou estresse?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Quem tem um interesse na existência ou ocorrência do fator, ameaça ou estresse?</a:t>
            </a:r>
            <a:endParaRPr lang="de-DE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Quem tem um interesse na mitigação do fator, ameaça ou estresse? 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27040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914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Atividade sugerida</a:t>
            </a:r>
            <a:endParaRPr lang="de-DE" b="1" dirty="0"/>
          </a:p>
          <a:p>
            <a:pPr marL="0" indent="0">
              <a:buNone/>
            </a:pPr>
            <a:r>
              <a:rPr lang="pt-BR" u="sng" dirty="0"/>
              <a:t>Mudança de perspectiva empática da parte interessada</a:t>
            </a:r>
            <a:endParaRPr lang="de-DE" u="sng" dirty="0"/>
          </a:p>
          <a:p>
            <a:pPr marL="0" indent="0">
              <a:buNone/>
            </a:pPr>
            <a:r>
              <a:rPr lang="pt-BR" dirty="0"/>
              <a:t>Uma atividade onde os grupos mudam de papéis e consideram as necessidades, motivações, perspectivas e educação de outros atores </a:t>
            </a:r>
            <a:r>
              <a:rPr lang="pt-BR" dirty="0" smtClean="0"/>
              <a:t>relevantes.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Isso pode ajudar a remover pontos cegos e resultar em estratégias mais </a:t>
            </a:r>
            <a:r>
              <a:rPr lang="pt-BR" dirty="0" smtClean="0"/>
              <a:t>eficientes.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Um time (parte de um time de planejamento ou time extra) segue todos os passos para a construção de um modelo conceitual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Em vez de os tradicionais objetos de conservação, os elementos tais como rodovias, minas, meios de subsistência ou plantações são inseridos como objetos de conservação. 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O time passa pelo modelo com suas novas perspectivas adotadas, identificando a viabilidade reduzida desses objetos através das ameaças e fatores contribuintes. 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Veja também: Fase II, Passo 11. Desenvolva Cenários Futuros</a:t>
            </a:r>
            <a:endParaRPr lang="de-DE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7833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Considere a situação política e conflitos</a:t>
            </a:r>
            <a:endParaRPr lang="de-DE" dirty="0"/>
          </a:p>
          <a:p>
            <a:pPr marL="812800" indent="-363538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Tente </a:t>
            </a:r>
            <a:r>
              <a:rPr lang="pt-BR" dirty="0"/>
              <a:t>conseguir uma figura da realidade considerando as inter-relações entre por exemplo indústria, recursos de manejo e conservação </a:t>
            </a:r>
            <a:endParaRPr lang="de-DE" dirty="0"/>
          </a:p>
          <a:p>
            <a:pPr marL="812800" indent="-363538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Se </a:t>
            </a:r>
            <a:r>
              <a:rPr lang="pt-BR" dirty="0"/>
              <a:t>a permutabilidade entre atores é muito próxima, sua intenção de conservação poderia ser muito influenciada.</a:t>
            </a:r>
            <a:endParaRPr lang="de-DE" dirty="0"/>
          </a:p>
          <a:p>
            <a:pPr marL="812800" indent="-363538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Considere </a:t>
            </a:r>
            <a:r>
              <a:rPr lang="pt-BR" dirty="0"/>
              <a:t>a corrupção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37082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0" y="605584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6749534" y="4085816"/>
            <a:ext cx="1206842" cy="324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10808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Objetivos de aprendizado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15802"/>
              </p:ext>
            </p:extLst>
          </p:nvPr>
        </p:nvGraphicFramePr>
        <p:xfrm>
          <a:off x="683568" y="1600200"/>
          <a:ext cx="778720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1801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3" y="1700808"/>
            <a:ext cx="7704971" cy="4536504"/>
          </a:xfrm>
        </p:spPr>
        <p:txBody>
          <a:bodyPr>
            <a:normAutofit/>
          </a:bodyPr>
          <a:lstStyle/>
          <a:p>
            <a:r>
              <a:rPr lang="pt-BR" b="1" dirty="0"/>
              <a:t>O que </a:t>
            </a:r>
            <a:r>
              <a:rPr lang="pt-BR" dirty="0"/>
              <a:t>significa a compreensão dos atores relevantes e partes </a:t>
            </a:r>
            <a:r>
              <a:rPr lang="pt-BR" dirty="0" smtClean="0"/>
              <a:t>interessadas?</a:t>
            </a:r>
          </a:p>
          <a:p>
            <a:endParaRPr lang="pt-BR" dirty="0"/>
          </a:p>
          <a:p>
            <a:r>
              <a:rPr lang="pt-BR" b="1" dirty="0" smtClean="0"/>
              <a:t>Por </a:t>
            </a:r>
            <a:r>
              <a:rPr lang="pt-BR" b="1" dirty="0"/>
              <a:t>que </a:t>
            </a:r>
            <a:r>
              <a:rPr lang="pt-BR" dirty="0"/>
              <a:t>nós precisamos </a:t>
            </a:r>
            <a:r>
              <a:rPr lang="pt-BR" dirty="0" smtClean="0"/>
              <a:t>entender </a:t>
            </a:r>
            <a:r>
              <a:rPr lang="pt-BR" dirty="0"/>
              <a:t>os atores relevantes e partes interessadas?</a:t>
            </a:r>
            <a:endParaRPr lang="de-DE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Como </a:t>
            </a:r>
            <a:r>
              <a:rPr lang="pt-BR" dirty="0"/>
              <a:t>nós entendemos os atores relevantes e partes interessadas?</a:t>
            </a:r>
            <a:endParaRPr lang="de-DE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pt-BR" b="1" dirty="0"/>
              <a:t>Dicas Práticas </a:t>
            </a:r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628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3" cy="1074738"/>
          </a:xfrm>
        </p:spPr>
        <p:txBody>
          <a:bodyPr/>
          <a:lstStyle/>
          <a:p>
            <a:r>
              <a:rPr lang="pt-BR" sz="3200" dirty="0"/>
              <a:t>O que significa a compreensão dos atores relevantes e partes interessadas?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Os atores </a:t>
            </a:r>
            <a:r>
              <a:rPr lang="pt-BR" dirty="0"/>
              <a:t>são indivíduos ou organizações que são os pontos da fonte dos fatores que contribuem para a geração de ameaças e estresses</a:t>
            </a:r>
            <a:endParaRPr lang="de-DE" dirty="0"/>
          </a:p>
          <a:p>
            <a:r>
              <a:rPr lang="pt-BR" b="1" dirty="0"/>
              <a:t>A identificação dos atores </a:t>
            </a:r>
            <a:r>
              <a:rPr lang="pt-BR" dirty="0"/>
              <a:t>que são envolvidos na causa do fator contribuinte ou ameaça e suas razões para tanto, são significantes</a:t>
            </a:r>
            <a:endParaRPr lang="de-DE" dirty="0"/>
          </a:p>
          <a:p>
            <a:r>
              <a:rPr lang="pt-BR" dirty="0"/>
              <a:t>O mapeamento adequado dos atores mostra onde as fontes de problemas estão em relação a onde se encontram as fontes de fundos e influências. </a:t>
            </a:r>
            <a:endParaRPr lang="de-DE" dirty="0"/>
          </a:p>
          <a:p>
            <a:r>
              <a:rPr lang="pt-BR" dirty="0"/>
              <a:t>Áreas potenciais de sobreposição e conflitos podem ser identificados através do mapeamento dos atores</a:t>
            </a:r>
            <a:endParaRPr lang="de-DE" dirty="0"/>
          </a:p>
          <a:p>
            <a:pPr marL="68580" indent="0" algn="just">
              <a:buNone/>
            </a:pPr>
            <a:endParaRPr lang="en-US" dirty="0"/>
          </a:p>
          <a:p>
            <a:pPr marL="68580" indent="0" algn="just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6858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15101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chtungspfeil 2"/>
          <p:cNvSpPr/>
          <p:nvPr/>
        </p:nvSpPr>
        <p:spPr>
          <a:xfrm rot="5400000">
            <a:off x="1223628" y="1880827"/>
            <a:ext cx="1728192" cy="13681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Fazendeiros</a:t>
            </a:r>
            <a:endParaRPr lang="de-DE" sz="1400" dirty="0"/>
          </a:p>
        </p:txBody>
      </p:sp>
      <p:sp>
        <p:nvSpPr>
          <p:cNvPr id="7" name="Richtungspfeil 6"/>
          <p:cNvSpPr/>
          <p:nvPr/>
        </p:nvSpPr>
        <p:spPr>
          <a:xfrm rot="5400000">
            <a:off x="3635034" y="1880826"/>
            <a:ext cx="1728192" cy="13681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Proprietários de pequenas empresas</a:t>
            </a:r>
            <a:endParaRPr lang="de-DE" sz="1400" dirty="0"/>
          </a:p>
        </p:txBody>
      </p:sp>
      <p:sp>
        <p:nvSpPr>
          <p:cNvPr id="8" name="Richtungspfeil 7"/>
          <p:cNvSpPr/>
          <p:nvPr/>
        </p:nvSpPr>
        <p:spPr>
          <a:xfrm rot="16200000">
            <a:off x="1225564" y="4257091"/>
            <a:ext cx="1728192" cy="13681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Empresas internacionais</a:t>
            </a:r>
            <a:endParaRPr lang="de-DE" sz="1400" dirty="0"/>
          </a:p>
          <a:p>
            <a:pPr algn="ctr"/>
            <a:endParaRPr lang="en-US" sz="1400" dirty="0"/>
          </a:p>
        </p:txBody>
      </p:sp>
      <p:sp>
        <p:nvSpPr>
          <p:cNvPr id="9" name="Richtungspfeil 8"/>
          <p:cNvSpPr/>
          <p:nvPr/>
        </p:nvSpPr>
        <p:spPr>
          <a:xfrm rot="16200000">
            <a:off x="3635034" y="4257090"/>
            <a:ext cx="1728192" cy="13681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Governos</a:t>
            </a:r>
            <a:endParaRPr lang="de-DE" sz="1400" dirty="0"/>
          </a:p>
        </p:txBody>
      </p:sp>
      <p:cxnSp>
        <p:nvCxnSpPr>
          <p:cNvPr id="15" name="Gerade Verbindung 14"/>
          <p:cNvCxnSpPr>
            <a:stCxn id="3" idx="3"/>
            <a:endCxn id="20" idx="1"/>
          </p:cNvCxnSpPr>
          <p:nvPr/>
        </p:nvCxnSpPr>
        <p:spPr>
          <a:xfrm>
            <a:off x="2087724" y="3428999"/>
            <a:ext cx="12403" cy="33974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20" idx="1"/>
            <a:endCxn id="8" idx="3"/>
          </p:cNvCxnSpPr>
          <p:nvPr/>
        </p:nvCxnSpPr>
        <p:spPr>
          <a:xfrm flipH="1">
            <a:off x="2089660" y="3768746"/>
            <a:ext cx="10467" cy="30832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>
            <a:stCxn id="7" idx="3"/>
            <a:endCxn id="9" idx="3"/>
          </p:cNvCxnSpPr>
          <p:nvPr/>
        </p:nvCxnSpPr>
        <p:spPr>
          <a:xfrm>
            <a:off x="4499130" y="3428998"/>
            <a:ext cx="0" cy="64807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feil nach rechts 19"/>
          <p:cNvSpPr/>
          <p:nvPr/>
        </p:nvSpPr>
        <p:spPr>
          <a:xfrm>
            <a:off x="2100127" y="3660734"/>
            <a:ext cx="4270280" cy="21602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2559847" y="2764337"/>
            <a:ext cx="1982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Lenha</a:t>
            </a:r>
            <a:endParaRPr lang="de-DE" sz="1200" dirty="0"/>
          </a:p>
          <a:p>
            <a:r>
              <a:rPr lang="pt-BR" sz="1200" dirty="0"/>
              <a:t>Renda</a:t>
            </a:r>
            <a:endParaRPr lang="de-DE" sz="1200" dirty="0"/>
          </a:p>
          <a:p>
            <a:r>
              <a:rPr lang="pt-BR" sz="1200" dirty="0"/>
              <a:t>Fazendeiros de pequena escala</a:t>
            </a:r>
            <a:endParaRPr lang="de-DE" sz="1200" dirty="0"/>
          </a:p>
          <a:p>
            <a:r>
              <a:rPr lang="pt-BR" sz="1200" dirty="0"/>
              <a:t>Jogos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08370" y="3780000"/>
            <a:ext cx="170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Plantações </a:t>
            </a:r>
            <a:endParaRPr lang="de-DE" sz="1200" dirty="0"/>
          </a:p>
          <a:p>
            <a:r>
              <a:rPr lang="pt-BR" sz="1200" dirty="0"/>
              <a:t>Exportação de madeira em grande escala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4736365" y="3476035"/>
            <a:ext cx="172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Materiais de construção </a:t>
            </a:r>
            <a:endParaRPr lang="de-DE" sz="1200" dirty="0"/>
          </a:p>
        </p:txBody>
      </p:sp>
      <p:sp>
        <p:nvSpPr>
          <p:cNvPr id="26" name="Textfeld 25"/>
          <p:cNvSpPr txBox="1"/>
          <p:nvPr/>
        </p:nvSpPr>
        <p:spPr>
          <a:xfrm>
            <a:off x="4716016" y="3768746"/>
            <a:ext cx="1979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Esforços de manejo</a:t>
            </a:r>
            <a:endParaRPr lang="de-DE" sz="1200" dirty="0"/>
          </a:p>
          <a:p>
            <a:r>
              <a:rPr lang="pt-BR" sz="1200" dirty="0"/>
              <a:t>Esforços de conservação</a:t>
            </a:r>
            <a:endParaRPr lang="de-DE" sz="1200" dirty="0"/>
          </a:p>
          <a:p>
            <a:r>
              <a:rPr lang="pt-BR" sz="1200" dirty="0"/>
              <a:t>Construção de infraestrutura</a:t>
            </a:r>
            <a:endParaRPr lang="de-DE" sz="1200" dirty="0"/>
          </a:p>
        </p:txBody>
      </p:sp>
      <p:sp>
        <p:nvSpPr>
          <p:cNvPr id="27" name="Textfeld 26"/>
          <p:cNvSpPr txBox="1"/>
          <p:nvPr/>
        </p:nvSpPr>
        <p:spPr>
          <a:xfrm>
            <a:off x="1151112" y="587727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Embora diferentes atores </a:t>
            </a:r>
            <a:r>
              <a:rPr lang="pt-BR" dirty="0" smtClean="0"/>
              <a:t>possuem </a:t>
            </a:r>
            <a:r>
              <a:rPr lang="pt-BR" dirty="0"/>
              <a:t>motivações </a:t>
            </a:r>
            <a:r>
              <a:rPr lang="pt-BR" dirty="0" smtClean="0"/>
              <a:t>variadas, </a:t>
            </a:r>
            <a:r>
              <a:rPr lang="pt-BR" dirty="0"/>
              <a:t>eles podem liderar para as mesmas ameaças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84777" cy="1074738"/>
          </a:xfrm>
        </p:spPr>
        <p:txBody>
          <a:bodyPr/>
          <a:lstStyle/>
          <a:p>
            <a:r>
              <a:rPr lang="pt-BR" sz="3200" dirty="0"/>
              <a:t>O que significa a compreensão dos atores relevantes e partes interessadas?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67" y="2963050"/>
            <a:ext cx="2450849" cy="163390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486814" y="462199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2884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188141" y="312737"/>
            <a:ext cx="6966794" cy="1074738"/>
          </a:xfrm>
        </p:spPr>
        <p:txBody>
          <a:bodyPr/>
          <a:lstStyle/>
          <a:p>
            <a:r>
              <a:rPr lang="pt-BR" sz="3200" dirty="0"/>
              <a:t>Por que nós precisamos entender os atores relevantes e partes interessadas?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1359258"/>
          </a:xfrm>
        </p:spPr>
        <p:txBody>
          <a:bodyPr>
            <a:normAutofit fontScale="92500"/>
          </a:bodyPr>
          <a:lstStyle/>
          <a:p>
            <a:r>
              <a:rPr lang="pt-BR" dirty="0"/>
              <a:t>As perspectivas do ecossistema trabalham em grande escala e tentam considerar todos os fatores relevantes inerentes na área em conta.</a:t>
            </a:r>
            <a:endParaRPr lang="de-DE" dirty="0"/>
          </a:p>
          <a:p>
            <a:r>
              <a:rPr lang="pt-BR" dirty="0"/>
              <a:t>Isso inclui vários atores e indivíduos que </a:t>
            </a:r>
            <a:r>
              <a:rPr lang="pt-BR" dirty="0" smtClean="0"/>
              <a:t>possuem </a:t>
            </a:r>
            <a:r>
              <a:rPr lang="pt-BR" dirty="0"/>
              <a:t>uma influência nos fatores contribuintes, ameaças ou estresses na área.</a:t>
            </a: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 rot="2679997">
            <a:off x="3308612" y="3952547"/>
            <a:ext cx="509370" cy="27292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data:image/jpeg;base64,/9j/4AAQSkZJRgABAQAAAQABAAD/2wCEAAkGBxQSEhUUEBIVFRUVFBQVFRQUFBUVFBcUFxUWFhUVFRUYHCggGBolHBQUITEhJSkrLi4uGB8zODMsNygtLisBCgoKDg0OGxAQGywkHyQwLCw0LCwvNCwsLCwsLC8sLCwsLCwsLSwsLCwsLCwsLCwsLCwsLCwsLCwsLCwsLCwsLP/AABEIALEBHAMBIgACEQEDEQH/xAAcAAACAwEBAQEAAAAAAAAAAAADBAECBQAGBwj/xABEEAABAwIDBQQHBQcDAwUBAAABAAIRAyESMUEEBVFhcRMigZEGMlKhscHwFELR4fEVI2Jyc5KyM4LCFoPSQ1Ois9MH/8QAGgEAAwEBAQEAAAAAAAAAAAAAAQIDAAQFBv/EADERAAIBAwIEBAYBBAMAAAAAAAABAgMREgQxEyFBUSJhkfAFFHGBodGxFTKS8VLS4f/aAAwDAQACEQMRAD8A+ZwpwrW2XdYN3G0aZparsZaYPmvuozhJ2TPKchPCpwouBWDVdRBkBwqcKNhU4UcRcgIYrYEXCrBiOIMgOBdgRwxTgRxBmL4FYMR8C7AhiDIDgU4EcMU9mjYGYDAuwJjs1PZrWBmLYF2BM9mu7NaxsxbAuwJrs13ZrWNmKYFGBN9mo7JbEOYrgUYE2KPBcaPH8VrGzQpgUYU0WKpYtiNmLYVGFMFiqWLYhyAYVGFHwKpahiNkBwqC1GLVUtQcQ5AS1RhRS1RhSuI1wWFdCJhXYUuIbj1Fjz6ocY4SofUcc09stcsbAFyn907mdXdcRM3IOE9CoyrKDcprkiCWVlHcwGUiTABJOQFyV7TZv/5xWczEarBwsYmJgnRObq9CK7arHyzA10zJmByjNfRmEQG5ALytf8WcXFaeS8+p26fS5JuorHxHe/o5X2UxWZAPqvacTD0d+Kz+wX6H+ytdTLXQ5pkFrgDY6Lytf0RoB5LWYZBFjaDnY2W03x5SVqseflt79RauhlfwPl5nyvYd1VKxIpMLoziLdSehTW07grUiO0YQCM297wtqvqW5900tnbhZnNyRczz1Wm/ZGOFxPh5I1PjbU/DHw/kMdBePN8/wfFHbrfhLwJYBJd4xHXklMC+3V9ipsYRgHfnHwMiCSF869LNxsoODqR7j7BmZbAGuZBXZovika8sWrdjm1GmlSjle/c8uGKwpo4YrBi9S5w5i+BTgTIpqezQyBmL4FOBMdmp7NbIXMWwLsCa7Nd2aGRsxbs13ZprAuwrZAzFey4rsI4JnAowLZBzFiFQsTZYqmmtkFTFSxVLE0aaqWJsh1MVLFQsTRYqliNxlIULFBamSxVLEbjqYsWqpamSxULERlIXLVUtTBaqlqFh1IBhUYUaF2FCw2R9Q9GtxNpgOcGl+p08JXqBs7SB3YI1H4LwFH0vwQAyecx8lr7B6TOqSW0zA5iV8dqNNqZSzkejSr0UsYnrWVsNplI7w22LgrFrb5JGIiBzzWRtW9A62JJR0bvdhqalW5Hqtn39HNaVLeIqCy8Bs28GjOFqU/SBrBDAqz0a6LmThqu7PV1GtiQbpSnvhrD3isPeG8n1aUsOFw15arzD9pcDGInrmqUdA5rxEq+tUHyPpX7bouti11Xl/TXZWy1471M2kH1Sb5agwvMOqHQlX7ZxbhLjHCbLu0/w/gzU4s4a/xDiQcWhMsvZWDEfs1Ipr1sjzcwIYrBiOKauKaVyEcxcU1PZpgU1PZpchcxbAu7NNYFOBbI2YpgXYE3gXdmhmbiCeBRgTnZruzRzNxBIsVSxO9mo7NbMZVBEsVSxPGmqGmmUxlUEyxULE45ioWJsh1MUNNDcxNuaqFiZSHUhQsVCxNlioWJlIopihaqFicFKVAoSCeHvRzSKKYiWqMK0Ps2G7/AalANOdEFUT2HzCNanqe1YQMEg8QlQ1XDFzSgpbkVUcdgr9qe7NxVWMJMAST5qQxN7HX7MyAChZQXhQmeT8TAu2UtPfEcYv8Fpbq3S6s4BphpzJzjWBqlqtcvN1vbq2+nSaA1xBg3I1N1z1p1FDbmUpcNz5vkem2D0X2b7wc88HuMeQgLTdueiQQ6jTIIg/u25aAHMQvDu37Va6RUkdB0Vq3pNWdkR4LyJaTUzd8j0vndNBc0P7w9CO/wDuKgwHMPuW9CMx1Qdo9CajQSyo150EFsjrOaWo+kNYZmRzF/Naez77qPH7oOe7MgNJjxC6XLWQSvJP31ONPQ1G7J397Iwto3DXpiX0yBBNiDEcYSQp8l66hvmpUJYGkv0bhJcLXnl1WBtuyPpvLajCw5wRFuI5Lpo15yeNS1/I8/VUqcEpUm2vMSFNWDEzi7sYR/Nr0VcKvkzhlJdGBwKcKLhU4FshcgOFdhRsC7AtkDIDhXYEbCuwrXNkBwKMCPhXYVrhyF8Cg00xhUQtkHIXNNULE0qlqKkMpiZpqjqadNNVNNOpjqoIOpoZprQdTQnMTKZRVBIsVXMTbmIZYnUiimKFirhTTmqhajkOpCrhxXAxoivaqws+aKqRICI1qloR6FEuMBSc0iTuwTWowaNAmTsLhnA8Qo7CPyScRPYVqS6Am01cMRWtRQxK5k2BYxek3f6MB7Wl9XA8wS3CDhHA39ZZmykMMgknlA95/BNu26odT5381zVp1JcoO3mXoKjHnUV/I9HsHorTpnE49pFxIhv9uvitljgLwBplFhkF4ulvGqMnuaORM+9G2jery2MbieJA/BebU09ao/HK56lLWaalG0I29+p7A70osuXCdTqh7TvfZag75Y6MsTQYPKei8S41KphsunQCST0C2d1eixccW0dwA+pYuPMkGwU5aSlTWU5NMMdfVrSxpwuvPYw9q2Fxc91NncxGIvAJsLIL9lLXBtQFvG0mOML6GdzUoAa57WgRDXQsrePo3rQqmdGvv1735FdFP4hF8nyOOt8IkvFFX8v0uR5CowAwDPOI+KpC23ejdf8AhJn2j55ZIdT0e2gf+kT/ACkH5yutain/AMl6nmT0ldc8Hb6GTC7Cmdo2V9Mw9rmnOHAgwhhiqpp80cbhJOzQLCuwo4pKDTWzNhIBhXYUbs1PZo5mxkLYVBamCxQKc5LZhUXewuWI7tiIZjxNI1ANwi1tjc0gZyJEA/gmd37vpvBNWoWkH1WtkxxlJOsksr/i51UqMnJwcef1tYyMKhzF6CvsuyAHDUfi0k/LChUNzF7sLTDomXjCBwtndL81G13dfUstDUvZWb8ncwS1Dc1ey2H0WaDNZ4IB9VpsepzWntW5NlgEU2iCDmRMcb3UJfE6UXZXf0Oqn8IryV3ZfX/w+bFqG6mvo22bHszgCQxoE2ADcxxHBeJ2umGucGnEATB4jRdGn1qq7JoXUaKVC15JmWWKhYnXt5IDmrsU7nLsKuYqYUw4IcJ1IdM9HV2Wm/7jWnkkauwhpyI6GVRlI8U1TnUz1XmpuPU75NT6C5fNnDFzNj4EK9PZgciR1E+8J2nQGpCYZTAyKPF7EuHfcROwuBzBRBsxGYWh2RdqEb7M45lI63czodjNbTHsq4pDSy0PsbuCu3ZXeyl4qF4L7Gb2RXNYtZuzO9hXbsh9lDjIHyzZG5NvNF1/VIgwBPL3rS2vfRqOApgnhkLrPOxnguGyO09y5pxpylk9zsp1K1OGC2Nh2zG37/CdRp701s+1U6YiST7WZPivPDZYMmDyMozdmB9Z5HCJIHmZKhKknyb/AAdkNQ+kfybw3k05EDmSpdtTSP8AWEm3dI+awjstGIILyfvd4Rwi6mhuzZx990g34dB+KTg0139CnHqX2XqM71ove0AnHcxIMzp6qwto2R47zqZaOOEge9atV2B37p7sI6Z6556LtrGMCXk/7ifdAXRSm4WXQ4tTSjVu+vvqYJaVBbxW5u/AwyWgnSRYc+qjaXNxEsFzqAI5q/H52scPyDxycvsYgYpwclomkOCkUeifjIktIzNNLko7HktQ0hxVeyH1K3GD8qJU3ODpJPO+Y4JrtWCCaYdxbicApNEcCqdjwBSNqReGUFbf68xmht7gYp0WDFwFymK+z1XEOIa13EnLwAzVKG56xFhhB4uI8wMkpW2es2bOcBq0ktXO1By8LXv7nbCc4x8advx/BO016rCWvc09PckztFTR5HgFSpWPs+MyhGoeC6YUklsjmnqW3ybJrve71iSk3jkEx2vEJeo4q0FbkRnNPm3dgXRw96BUA4IzgguCuiVwLmjgh4W8CjOQ/FOmYeY/kEZkcFRpTFMribOssxg4IzKZ4LmFHa9I5MZJFqc/QRgup1OSO1wU3Ioo+Z1Mfxe9HDv4ioYQmGBqlKRWMAbSfaRW4uKu3CijCpuQ6h5giHcVEO4ploCmEuQ/D8xTAVUtPD3J5dC2YOEZ56LvBOuaFzYRzBwn3ESOSrPL3Jbb/SvZaTyxzySDBLW4g0zBBPEKj/S3ZZAxzMScLgGz7Uif0Km9VTW7XqHgvuMnoqlpRtl3pQqxgc0zJAgg2MGxTQc3QDyVY1U1dEnS8xEMKsKZ+gnxHLyVgBx9yPEMqPmZ+FygscdVpimDwXGgOSXijcB9zMZs7iYFymmbHUYPUBJ1zI6cESpQHHyMIZEZOP8AcVnNsMaSjzZznV4mXAfXilXueTd7veiucRqfNVNX6lZcuiGk79WJVdmk396o2g0Ztnlf5J11T6lDLjoqZysS4cL3BtJB7tFgBEeqcupSP2MOJ7zG9THlCfe53PwShcZ+ijFtbBlGL3/QtX2BoAh7SZg6AeOvks+pTi0LWrM9ppHgQlyxp0KtCq+ruRnRi3yVjMLRwQywcFqPoN6dSPmkqmGbSfBVjVuTlRaAMcjsegsbOSltZmLDjbi9mRPktKUVuwqLew4x6ZpvCzqu1MZIc6CBMa6ZccwnNmcHNDhkRI6FS4kJNxT5j4SSu0OMcmGOSzGI7GpWMhlrkVrku1qK0KbHQy1yK1yUaEQJGh0x1rwrioEmCVaSkcSikNY1WUvJUyULGyL1Oq8l6X717MYKVSo2oIdDGi4Jt3iORy4wvUmYXyP0k28dtUfUmC4FrXP7xaR3S25sIsB8782rqThT8PU0IqUgZYCAXTiBcMZecRmCAcZynMgXvB4CIAjAJAs6Whokn1bTcmDxk9EM0iTixOyOFuEFo/hcWngDnZH2uvTfhwEh2HvNeW9490iwHdAuLzIPSfFzcr3f4Om1jc9HW0xULzWLWBknCcL5JtAAOLI2NovyXu27XTa1jjUs+7C4ETNwMhGYzuvkrXOEgQI9TC/O0wYxAZH9BK0GbwL6DWF3da7EMokzN729y6KOt4Ucbf7JzpZO59XZxBnmEYOPFeE9HPScPeG1KhpsECOzgFxyEwbXkwRl5+5Y9rvVc09HA/BepS1EKq5ehPBotKguXOHNIHedHtDT7VuMZtn55KjnFbuxrMbcUJyz6e/dnc8MbVaSfLzy0Qa2/wCi0tglwdNxhGGDEODiD7kj1NGO8l6gwk+hpqe0IEA+4LGqektHu4cTg6SSGnuwY7065+SrtHpJRaJAe4SAS1swCPWImY0yQ+ao3tkjKElsabifoBQ7aX8R/a1YuzelVF5PdqNsT3mHQ5Wm5UN9I2E2pVS0kQ7CIII9YX6J3qqK3kgYzW1zbG3OHsjnhE+aUquH6CEnX31TDS4B5IMBuA4jaZHKxvxtqEHbt7sa2aXedYw4PaANZdhN7ZJ416O6kvUDze4xVcOaVfU4SOhWDvP0oh+FgbHtHEe9hkjIZHzzSTfSKo7HABOExaMJ0jih/UKMXbn9egFp6j2PVOrmIIJHMk/NKvF8l4un6TOdLRUdw69CcjY9VP7cqgnvOOX3p0CT+pRi/wCxlHpZPdoR2HfzrNc4kWjlp3QEYbyGIjGQWxMQbnpEqQ1nst/tH4Kww+y3wAXhTxk72LqpboM09opuOJ2EuNpk4hMQCMtB0WjS3iaLQ2lUgSbQDEn4LDhoMhrZ44RNuav23EI0Z1KM86b5+v8AJpzhOOMkelbvathxGrbk0FEp72rn1aoIOuH4w0rzZ2okATYCAMraK7Ntc0AAx4D46ru/quqvd4/TFfo5Hp6VuV/V/s9J+2qw9as0DjhPwwqp9JagmKwMfwN8Fht3xUH3h/aPwVxvp+pHki/i2ptZRj6L9CqhC/O/+TN7/qOv/wC54YGj5K9L0g2kiW4j/wBv8lhN327l7/kVD991fuuaPA/MqEviWrk+Vl9l/wBR1Tpro/8AJ/s9ON67YeA64R8FcbXtRzrAdL/JeOqb22k5VfJjD8kB29to1rO8A0fJc8qmrqbzX2v+iilbZL+f5PedvXIAO0GxmzQD5yqdi451qhuD62R4jgV4du+Kv3qtQ9CmGb8H3n1fE/moShqnvO5uJL2kek3yRSpufUdUecg57gYMa5d22Wq8HT2ovLi6nUcJlrASGm3eu0QLaQVtu33TIILnEEQQZuDosx4pQA02BJMk3EuIBveC4p6UJ8+JdvuaNS24rs1V4OBjQA2HHAcRAjIkTMjx46ojGikXOZ3S4h7cRbJBIlrxw1/RRuxsOLiQ2TBFoIjQGbSo33iAcZa4XAuJAdBcHAetlA5BUlFuePcspXdhvt2Pa4svUu5pFzMkx3otd1uBPjOz7a90HCSxzTDSA7LKRAi0WPFdu/Z3YsUhpaYdBsbAyGz0/FaIpuucYAOY1PG9496hOMYu24nEQXdYax4L6gDNZIJBH3Da46381su3pswBHaMAMzE69F5zsXSZeIiIAOVszF9fNVOzt1PuSKjCXOTf2/0SnUbfJno6m/qF/wB8L5xjv5BIftTY2kkOubEhtWT4xyWV9lpak/XioOyUfad7k8aFFdZe/sLkx9+9dj5+T0J+9tjJk45Ig+vlwzSLtioe07yCC7Y6Ptu8gqqnR7y9/YKb7s06W9tla4PY57XCIIadDN7XRdl37Qp1HVGvMvmQQ7DcybALDOyUtCVX7Cw5Yj0/RF0KL3v7+wyk+7PWf9U0jrT8WuHxCt+3aR0pe75heTG5ZyDh1gfFX/YcZvj3/AKD0umWzYbvueor72YWkNFJpiAe6Y5wgv3p3A0dn6sOJGdoJAa4QsJm6m+285cB+KKNmYPu+ZJ652ScGitg3l3AP3ZTc6TVdJEd1wHyzR6WwMbkSerjpH4K2LQQOn5IT6o46fCFbOT6hu+5UbDRaS4Nuc7u6qp2GifuT1c5Saoz0+oQalQT6qKcu7Ddmd2h4q3alcByRGsXQ2jFWVCVYVORVwxEDUjaABDzoFdr3I7QiNpJXNAFrn8rKBTJ1+SebQnmrihyS8UAhhIzCIKS0GUEQbMDp5JXWMZjaJ0RAHa36iVpt2QcfP8AFXbsx4eRI+KV1kAysAObfL8FQ7KDkY6hbX2cag+XzVfs7OiCrgPObZsTyO5B5ysytslZubH24By9x9mb7Su2hwd5Eq0dbith4ysfPe1ePaC2PRjZDtdU0nugdm94JFpEDx9ZeubshJkAE9BKO3Z38vGBb8EKmvTi0lZ9/aLQqQTu0fPzvFzSWuYJaSHZ5gwfgm9m3gHGMLh0v8Lr2X7MY7MMM8Ln3IlLd1JuTB5YR70Ja6m1/a7kni9kedZRJyJ8yifZamjnea9KGMGTG+et/wAF0nSB0HS/Jcz1T7CYnnG7BVOp8vyV27pqHUeMLcqvnXjy+s0B7xx8zf4X1Q+YmzYmcN0n71Ro6Cc+sK7d3M1c53kB8E12g0F9R8T8kJ9TkLzcHn9ea3Em+obIgbPTGTB438blcK0Dui06fgB0Q3P4dDxm36oZqA5G99OU6a2K1m9zF+1dNxrmfBUqO0kDx8fH80HEOhEmM5I6axxVC4XIz0jwiw8E6iElztJJ4eSG+ppN44ZiJ1UtcCSBfSOlrfRUVKlvA8ZyHmnSMDdGV51MmxGZt9WVHA2IEzY5/XFFqPbPO50EzpOt/gUHtAIvnqBkD87p1cJAccwNRYgdfkgE8Y/+KLVfEiBPkYFoIzM2H1CmlVt6mutvoJ1y5hFWhXDURlH6CI2meKzkKDDURjEYM6IjW9FNzMCbT5JinS5K7W9f1RW0/qeCnKQLHMpHjCMym7iFzGc/iiNLeZjkBy1Ki2zWIawozKXIqBUA+755eeiIK5gnDbjbLz4/FI2zWLt2YcCUVuyt4eZj5of2gjUdbD9P0UNq597LhAPLLIXSeLuGw0yk39JKvDeHnCRrRPeJuJzN7GPEqoc2AZGUnleQR4AJcfMw+cP8PRc97BqOFh+SULxJdizy0EmCLacPNdjgnKZjSxPzz8lsTDD6jZuT9a/BVNZgMAeMXkmIytqhVHDQTE3tcZ2vyHvQ3VRc4YF78bEzCZRMMu2iJEHrJ1PJCdtB9kcPePrwKHVOH1QfaFyTAm/MflwVBVByFjGTuJ14ZEdUVFGCVNodlIBygcbxfLjwyQKlSbYuXIgR+S6o7CPVyi5IDYJMW8flqgFzgJcAY7xjKDIgeJFuYVIpGLSZuffoPjp+NlQB1g4jvGfEC0fjzUGASQMydbQ0Z25Sc9RxCjG2XQQJJ0/uA6QfcnML9qC27rZDMieJjjl5eMuqCLRIzb52joQfmjMcIAAmYJJEgQMXrDW2ntDik3u6eWsEX1vl5c065mCdpJ1kTpAvEnpAHkh1u4YiSL2va+V+LfirOaYkTALi6/Uzh5W558Vz3Gm4McJ8AQALadI96b6BsAbUGImDAxDTMRAvnnC6k4yRERBacjn5DJFe8iO7Iy/hAiR494+YSteBnnh05ZifEp1zMdVaW5zwJItFnW8BpxXdsMu7J72eloPxNuK4mxmYMmwGhyv0jzzhDdTm+KCJiTIwxe5jWbc0y8wlqzobeBcYbg6E65AW93FDcTrF4PPMQePNE7PvNYQDImZmCWuvOUaHSwQdqZN4vhbaL3blfLJMghHCQWi0AiddQSD5meiCaZcZuOgxDK5lGZHqziMuJdqJNxGtigua3E44y3EQYDS6JaLTbp4IoyGWfXmrvz8Fy5Te4gU5Dqm6OnUrlylLYIenm360UMzHh8VC5RMXZ6x/2/NdW9XwHzXLluoGRXyd1+aI/wBQ/wAzFy5DojFW+o3p8mq7vWf/ACs/yepXLe/yEOc3eHxQdnzb/I3/ABC5cl6GKbXkPH41U6P9Rvj/AIvXLlpbeoGMU8mf03fApOvl/ud/9ZUrkkdx2Ts/4/8AJAq/ILlydbissf8AR8P+SWZlT/p/NcuTLZ/UKIr/AOk7/tf4U0LavWr/AMr/APJcuTx9/gz2QXavufyu/wASsap6/wDd/koXKtIDNgZj+mf8XJTePrf7f+LVy5JD+43QvtHqn+r/AMnJY/6h/qN+S5cnjsEVreq7p/8Aoh1f/L/ELlyujMPV0/pH4hDreqzp/wCK5chHoHoBp+uf5qf+bEnU06fMqFytAe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SEhUUEBIVFRUVFBQVFRQUFBUVFBcUFxUWFhUVFRUYHCggGBolHBQUITEhJSkrLi4uGB8zODMsNygtLisBCgoKDg0OGxAQGywkHyQwLCw0LCwvNCwsLCwsLC8sLCwsLCwsLSwsLCwsLCwsLCwsLCwsLCwsLCwsLCwsLCwsLP/AABEIALEBHAMBIgACEQEDEQH/xAAcAAACAwEBAQEAAAAAAAAAAAADBAECBQAGBwj/xABEEAABAwIDBQQHBQcDAwUBAAABAAIRAyESMUEEBVFhcRMigZEGMlKhscHwFELR4fEVI2Jyc5KyM4LCFoPSQ1Ois9MH/8QAGgEAAwEBAQEAAAAAAAAAAAAAAQIDAAQFBv/EADERAAIBAwIEBAYBBAMAAAAAAAABAgMREgQxEyFBUSJhkfAFFHGBodGxFTKS8VLS4f/aAAwDAQACEQMRAD8A+ZwpwrW2XdYN3G0aZparsZaYPmvuozhJ2TPKchPCpwouBWDVdRBkBwqcKNhU4UcRcgIYrYEXCrBiOIMgOBdgRwxTgRxBmL4FYMR8C7AhiDIDgU4EcMU9mjYGYDAuwJjs1PZrWBmLYF2BM9mu7NaxsxbAuwJrs13ZrWNmKYFGBN9mo7JbEOYrgUYE2KPBcaPH8VrGzQpgUYU0WKpYtiNmLYVGFMFiqWLYhyAYVGFHwKpahiNkBwqC1GLVUtQcQ5AS1RhRS1RhSuI1wWFdCJhXYUuIbj1Fjz6ocY4SofUcc09stcsbAFyn907mdXdcRM3IOE9CoyrKDcprkiCWVlHcwGUiTABJOQFyV7TZv/5xWczEarBwsYmJgnRObq9CK7arHyzA10zJmByjNfRmEQG5ALytf8WcXFaeS8+p26fS5JuorHxHe/o5X2UxWZAPqvacTD0d+Kz+wX6H+ytdTLXQ5pkFrgDY6Lytf0RoB5LWYZBFjaDnY2W03x5SVqseflt79RauhlfwPl5nyvYd1VKxIpMLoziLdSehTW07grUiO0YQCM297wtqvqW5900tnbhZnNyRczz1Wm/ZGOFxPh5I1PjbU/DHw/kMdBePN8/wfFHbrfhLwJYBJd4xHXklMC+3V9ipsYRgHfnHwMiCSF869LNxsoODqR7j7BmZbAGuZBXZovika8sWrdjm1GmlSjle/c8uGKwpo4YrBi9S5w5i+BTgTIpqezQyBmL4FOBMdmp7NbIXMWwLsCa7Nd2aGRsxbs13ZprAuwrZAzFey4rsI4JnAowLZBzFiFQsTZYqmmtkFTFSxVLE0aaqWJsh1MVLFQsTRYqliNxlIULFBamSxVLEbjqYsWqpamSxULERlIXLVUtTBaqlqFh1IBhUYUaF2FCw2R9Q9GtxNpgOcGl+p08JXqBs7SB3YI1H4LwFH0vwQAyecx8lr7B6TOqSW0zA5iV8dqNNqZSzkejSr0UsYnrWVsNplI7w22LgrFrb5JGIiBzzWRtW9A62JJR0bvdhqalW5Hqtn39HNaVLeIqCy8Bs28GjOFqU/SBrBDAqz0a6LmThqu7PV1GtiQbpSnvhrD3isPeG8n1aUsOFw15arzD9pcDGInrmqUdA5rxEq+tUHyPpX7bouti11Xl/TXZWy1471M2kH1Sb5agwvMOqHQlX7ZxbhLjHCbLu0/w/gzU4s4a/xDiQcWhMsvZWDEfs1Ipr1sjzcwIYrBiOKauKaVyEcxcU1PZpgU1PZpchcxbAu7NNYFOBbI2YpgXYE3gXdmhmbiCeBRgTnZruzRzNxBIsVSxO9mo7NbMZVBEsVSxPGmqGmmUxlUEyxULE45ioWJsh1MUNNDcxNuaqFiZSHUhQsVCxNlioWJlIopihaqFicFKVAoSCeHvRzSKKYiWqMK0Ps2G7/AalANOdEFUT2HzCNanqe1YQMEg8QlQ1XDFzSgpbkVUcdgr9qe7NxVWMJMAST5qQxN7HX7MyAChZQXhQmeT8TAu2UtPfEcYv8Fpbq3S6s4BphpzJzjWBqlqtcvN1vbq2+nSaA1xBg3I1N1z1p1FDbmUpcNz5vkem2D0X2b7wc88HuMeQgLTdueiQQ6jTIIg/u25aAHMQvDu37Va6RUkdB0Vq3pNWdkR4LyJaTUzd8j0vndNBc0P7w9CO/wDuKgwHMPuW9CMx1Qdo9CajQSyo150EFsjrOaWo+kNYZmRzF/Naez77qPH7oOe7MgNJjxC6XLWQSvJP31ONPQ1G7J397Iwto3DXpiX0yBBNiDEcYSQp8l66hvmpUJYGkv0bhJcLXnl1WBtuyPpvLajCw5wRFuI5Lpo15yeNS1/I8/VUqcEpUm2vMSFNWDEzi7sYR/Nr0VcKvkzhlJdGBwKcKLhU4FshcgOFdhRsC7AtkDIDhXYEbCuwrXNkBwKMCPhXYVrhyF8Cg00xhUQtkHIXNNULE0qlqKkMpiZpqjqadNNVNNOpjqoIOpoZprQdTQnMTKZRVBIsVXMTbmIZYnUiimKFirhTTmqhajkOpCrhxXAxoivaqws+aKqRICI1qloR6FEuMBSc0iTuwTWowaNAmTsLhnA8Qo7CPyScRPYVqS6Am01cMRWtRQxK5k2BYxek3f6MB7Wl9XA8wS3CDhHA39ZZmykMMgknlA95/BNu26odT5381zVp1JcoO3mXoKjHnUV/I9HsHorTpnE49pFxIhv9uvitljgLwBplFhkF4ulvGqMnuaORM+9G2jery2MbieJA/BebU09ao/HK56lLWaalG0I29+p7A70osuXCdTqh7TvfZag75Y6MsTQYPKei8S41KphsunQCST0C2d1eixccW0dwA+pYuPMkGwU5aSlTWU5NMMdfVrSxpwuvPYw9q2Fxc91NncxGIvAJsLIL9lLXBtQFvG0mOML6GdzUoAa57WgRDXQsrePo3rQqmdGvv1735FdFP4hF8nyOOt8IkvFFX8v0uR5CowAwDPOI+KpC23ejdf8AhJn2j55ZIdT0e2gf+kT/ACkH5yutain/AMl6nmT0ldc8Hb6GTC7Cmdo2V9Mw9rmnOHAgwhhiqpp80cbhJOzQLCuwo4pKDTWzNhIBhXYUbs1PZo5mxkLYVBamCxQKc5LZhUXewuWI7tiIZjxNI1ANwi1tjc0gZyJEA/gmd37vpvBNWoWkH1WtkxxlJOsksr/i51UqMnJwcef1tYyMKhzF6CvsuyAHDUfi0k/LChUNzF7sLTDomXjCBwtndL81G13dfUstDUvZWb8ncwS1Dc1ey2H0WaDNZ4IB9VpsepzWntW5NlgEU2iCDmRMcb3UJfE6UXZXf0Oqn8IryV3ZfX/w+bFqG6mvo22bHszgCQxoE2ADcxxHBeJ2umGucGnEATB4jRdGn1qq7JoXUaKVC15JmWWKhYnXt5IDmrsU7nLsKuYqYUw4IcJ1IdM9HV2Wm/7jWnkkauwhpyI6GVRlI8U1TnUz1XmpuPU75NT6C5fNnDFzNj4EK9PZgciR1E+8J2nQGpCYZTAyKPF7EuHfcROwuBzBRBsxGYWh2RdqEb7M45lI63czodjNbTHsq4pDSy0PsbuCu3ZXeyl4qF4L7Gb2RXNYtZuzO9hXbsh9lDjIHyzZG5NvNF1/VIgwBPL3rS2vfRqOApgnhkLrPOxnguGyO09y5pxpylk9zsp1K1OGC2Nh2zG37/CdRp701s+1U6YiST7WZPivPDZYMmDyMozdmB9Z5HCJIHmZKhKknyb/AAdkNQ+kfybw3k05EDmSpdtTSP8AWEm3dI+awjstGIILyfvd4Rwi6mhuzZx990g34dB+KTg0139CnHqX2XqM71ove0AnHcxIMzp6qwto2R47zqZaOOEge9atV2B37p7sI6Z6556LtrGMCXk/7ifdAXRSm4WXQ4tTSjVu+vvqYJaVBbxW5u/AwyWgnSRYc+qjaXNxEsFzqAI5q/H52scPyDxycvsYgYpwclomkOCkUeifjIktIzNNLko7HktQ0hxVeyH1K3GD8qJU3ODpJPO+Y4JrtWCCaYdxbicApNEcCqdjwBSNqReGUFbf68xmht7gYp0WDFwFymK+z1XEOIa13EnLwAzVKG56xFhhB4uI8wMkpW2es2bOcBq0ktXO1By8LXv7nbCc4x8advx/BO016rCWvc09PckztFTR5HgFSpWPs+MyhGoeC6YUklsjmnqW3ybJrve71iSk3jkEx2vEJeo4q0FbkRnNPm3dgXRw96BUA4IzgguCuiVwLmjgh4W8CjOQ/FOmYeY/kEZkcFRpTFMribOssxg4IzKZ4LmFHa9I5MZJFqc/QRgup1OSO1wU3Ioo+Z1Mfxe9HDv4ioYQmGBqlKRWMAbSfaRW4uKu3CijCpuQ6h5giHcVEO4ploCmEuQ/D8xTAVUtPD3J5dC2YOEZ56LvBOuaFzYRzBwn3ESOSrPL3Jbb/SvZaTyxzySDBLW4g0zBBPEKj/S3ZZAxzMScLgGz7Uif0Km9VTW7XqHgvuMnoqlpRtl3pQqxgc0zJAgg2MGxTQc3QDyVY1U1dEnS8xEMKsKZ+gnxHLyVgBx9yPEMqPmZ+FygscdVpimDwXGgOSXijcB9zMZs7iYFymmbHUYPUBJ1zI6cESpQHHyMIZEZOP8AcVnNsMaSjzZznV4mXAfXilXueTd7veiucRqfNVNX6lZcuiGk79WJVdmk396o2g0Ztnlf5J11T6lDLjoqZysS4cL3BtJB7tFgBEeqcupSP2MOJ7zG9THlCfe53PwShcZ+ijFtbBlGL3/QtX2BoAh7SZg6AeOvks+pTi0LWrM9ppHgQlyxp0KtCq+ruRnRi3yVjMLRwQywcFqPoN6dSPmkqmGbSfBVjVuTlRaAMcjsegsbOSltZmLDjbi9mRPktKUVuwqLew4x6ZpvCzqu1MZIc6CBMa6ZccwnNmcHNDhkRI6FS4kJNxT5j4SSu0OMcmGOSzGI7GpWMhlrkVrku1qK0KbHQy1yK1yUaEQJGh0x1rwrioEmCVaSkcSikNY1WUvJUyULGyL1Oq8l6X717MYKVSo2oIdDGi4Jt3iORy4wvUmYXyP0k28dtUfUmC4FrXP7xaR3S25sIsB8782rqThT8PU0IqUgZYCAXTiBcMZecRmCAcZynMgXvB4CIAjAJAs6Whokn1bTcmDxk9EM0iTixOyOFuEFo/hcWngDnZH2uvTfhwEh2HvNeW9490iwHdAuLzIPSfFzcr3f4Om1jc9HW0xULzWLWBknCcL5JtAAOLI2NovyXu27XTa1jjUs+7C4ETNwMhGYzuvkrXOEgQI9TC/O0wYxAZH9BK0GbwL6DWF3da7EMokzN729y6KOt4Ucbf7JzpZO59XZxBnmEYOPFeE9HPScPeG1KhpsECOzgFxyEwbXkwRl5+5Y9rvVc09HA/BepS1EKq5ehPBotKguXOHNIHedHtDT7VuMZtn55KjnFbuxrMbcUJyz6e/dnc8MbVaSfLzy0Qa2/wCi0tglwdNxhGGDEODiD7kj1NGO8l6gwk+hpqe0IEA+4LGqektHu4cTg6SSGnuwY7065+SrtHpJRaJAe4SAS1swCPWImY0yQ+ao3tkjKElsabifoBQ7aX8R/a1YuzelVF5PdqNsT3mHQ5Wm5UN9I2E2pVS0kQ7CIII9YX6J3qqK3kgYzW1zbG3OHsjnhE+aUquH6CEnX31TDS4B5IMBuA4jaZHKxvxtqEHbt7sa2aXedYw4PaANZdhN7ZJ416O6kvUDze4xVcOaVfU4SOhWDvP0oh+FgbHtHEe9hkjIZHzzSTfSKo7HABOExaMJ0jih/UKMXbn9egFp6j2PVOrmIIJHMk/NKvF8l4un6TOdLRUdw69CcjY9VP7cqgnvOOX3p0CT+pRi/wCxlHpZPdoR2HfzrNc4kWjlp3QEYbyGIjGQWxMQbnpEqQ1nst/tH4Kww+y3wAXhTxk72LqpboM09opuOJ2EuNpk4hMQCMtB0WjS3iaLQ2lUgSbQDEn4LDhoMhrZ44RNuav23EI0Z1KM86b5+v8AJpzhOOMkelbvathxGrbk0FEp72rn1aoIOuH4w0rzZ2okATYCAMraK7Ntc0AAx4D46ru/quqvd4/TFfo5Hp6VuV/V/s9J+2qw9as0DjhPwwqp9JagmKwMfwN8Fht3xUH3h/aPwVxvp+pHki/i2ptZRj6L9CqhC/O/+TN7/qOv/wC54YGj5K9L0g2kiW4j/wBv8lhN327l7/kVD991fuuaPA/MqEviWrk+Vl9l/wBR1Tpro/8AJ/s9ON67YeA64R8FcbXtRzrAdL/JeOqb22k5VfJjD8kB29to1rO8A0fJc8qmrqbzX2v+iilbZL+f5PedvXIAO0GxmzQD5yqdi451qhuD62R4jgV4du+Kv3qtQ9CmGb8H3n1fE/moShqnvO5uJL2kek3yRSpufUdUecg57gYMa5d22Wq8HT2ovLi6nUcJlrASGm3eu0QLaQVtu33TIILnEEQQZuDosx4pQA02BJMk3EuIBveC4p6UJ8+JdvuaNS24rs1V4OBjQA2HHAcRAjIkTMjx46ojGikXOZ3S4h7cRbJBIlrxw1/RRuxsOLiQ2TBFoIjQGbSo33iAcZa4XAuJAdBcHAetlA5BUlFuePcspXdhvt2Pa4svUu5pFzMkx3otd1uBPjOz7a90HCSxzTDSA7LKRAi0WPFdu/Z3YsUhpaYdBsbAyGz0/FaIpuucYAOY1PG9496hOMYu24nEQXdYax4L6gDNZIJBH3Da46381su3pswBHaMAMzE69F5zsXSZeIiIAOVszF9fNVOzt1PuSKjCXOTf2/0SnUbfJno6m/qF/wB8L5xjv5BIftTY2kkOubEhtWT4xyWV9lpak/XioOyUfad7k8aFFdZe/sLkx9+9dj5+T0J+9tjJk45Ig+vlwzSLtioe07yCC7Y6Ptu8gqqnR7y9/YKb7s06W9tla4PY57XCIIadDN7XRdl37Qp1HVGvMvmQQ7DcybALDOyUtCVX7Cw5Yj0/RF0KL3v7+wyk+7PWf9U0jrT8WuHxCt+3aR0pe75heTG5ZyDh1gfFX/YcZvj3/AKD0umWzYbvueor72YWkNFJpiAe6Y5wgv3p3A0dn6sOJGdoJAa4QsJm6m+285cB+KKNmYPu+ZJ652ScGitg3l3AP3ZTc6TVdJEd1wHyzR6WwMbkSerjpH4K2LQQOn5IT6o46fCFbOT6hu+5UbDRaS4Nuc7u6qp2GifuT1c5Saoz0+oQalQT6qKcu7Ddmd2h4q3alcByRGsXQ2jFWVCVYVORVwxEDUjaABDzoFdr3I7QiNpJXNAFrn8rKBTJ1+SebQnmrihyS8UAhhIzCIKS0GUEQbMDp5JXWMZjaJ0RAHa36iVpt2QcfP8AFXbsx4eRI+KV1kAysAObfL8FQ7KDkY6hbX2cag+XzVfs7OiCrgPObZsTyO5B5ysytslZubH24By9x9mb7Su2hwd5Eq0dbith4ysfPe1ePaC2PRjZDtdU0nugdm94JFpEDx9ZeubshJkAE9BKO3Z38vGBb8EKmvTi0lZ9/aLQqQTu0fPzvFzSWuYJaSHZ5gwfgm9m3gHGMLh0v8Lr2X7MY7MMM8Ln3IlLd1JuTB5YR70Ja6m1/a7kni9kedZRJyJ8yifZamjnea9KGMGTG+et/wAF0nSB0HS/Jcz1T7CYnnG7BVOp8vyV27pqHUeMLcqvnXjy+s0B7xx8zf4X1Q+YmzYmcN0n71Ro6Cc+sK7d3M1c53kB8E12g0F9R8T8kJ9TkLzcHn9ea3Em+obIgbPTGTB438blcK0Dui06fgB0Q3P4dDxm36oZqA5G99OU6a2K1m9zF+1dNxrmfBUqO0kDx8fH80HEOhEmM5I6axxVC4XIz0jwiw8E6iElztJJ4eSG+ppN44ZiJ1UtcCSBfSOlrfRUVKlvA8ZyHmnSMDdGV51MmxGZt9WVHA2IEzY5/XFFqPbPO50EzpOt/gUHtAIvnqBkD87p1cJAccwNRYgdfkgE8Y/+KLVfEiBPkYFoIzM2H1CmlVt6mutvoJ1y5hFWhXDURlH6CI2meKzkKDDURjEYM6IjW9FNzMCbT5JinS5K7W9f1RW0/qeCnKQLHMpHjCMym7iFzGc/iiNLeZjkBy1Ki2zWIawozKXIqBUA+755eeiIK5gnDbjbLz4/FI2zWLt2YcCUVuyt4eZj5of2gjUdbD9P0UNq597LhAPLLIXSeLuGw0yk39JKvDeHnCRrRPeJuJzN7GPEqoc2AZGUnleQR4AJcfMw+cP8PRc97BqOFh+SULxJdizy0EmCLacPNdjgnKZjSxPzz8lsTDD6jZuT9a/BVNZgMAeMXkmIytqhVHDQTE3tcZ2vyHvQ3VRc4YF78bEzCZRMMu2iJEHrJ1PJCdtB9kcPePrwKHVOH1QfaFyTAm/MflwVBVByFjGTuJ14ZEdUVFGCVNodlIBygcbxfLjwyQKlSbYuXIgR+S6o7CPVyi5IDYJMW8flqgFzgJcAY7xjKDIgeJFuYVIpGLSZuffoPjp+NlQB1g4jvGfEC0fjzUGASQMydbQ0Z25Sc9RxCjG2XQQJJ0/uA6QfcnML9qC27rZDMieJjjl5eMuqCLRIzb52joQfmjMcIAAmYJJEgQMXrDW2ntDik3u6eWsEX1vl5c065mCdpJ1kTpAvEnpAHkh1u4YiSL2va+V+LfirOaYkTALi6/Uzh5W558Vz3Gm4McJ8AQALadI96b6BsAbUGImDAxDTMRAvnnC6k4yRERBacjn5DJFe8iO7Iy/hAiR494+YSteBnnh05ZifEp1zMdVaW5zwJItFnW8BpxXdsMu7J72eloPxNuK4mxmYMmwGhyv0jzzhDdTm+KCJiTIwxe5jWbc0y8wlqzobeBcYbg6E65AW93FDcTrF4PPMQePNE7PvNYQDImZmCWuvOUaHSwQdqZN4vhbaL3blfLJMghHCQWi0AiddQSD5meiCaZcZuOgxDK5lGZHqziMuJdqJNxGtigua3E44y3EQYDS6JaLTbp4IoyGWfXmrvz8Fy5Te4gU5Dqm6OnUrlylLYIenm360UMzHh8VC5RMXZ6x/2/NdW9XwHzXLluoGRXyd1+aI/wBQ/wAzFy5DojFW+o3p8mq7vWf/ACs/yepXLe/yEOc3eHxQdnzb/I3/ABC5cl6GKbXkPH41U6P9Rvj/AIvXLlpbeoGMU8mf03fApOvl/ud/9ZUrkkdx2Ts/4/8AJAq/ILlydbissf8AR8P+SWZlT/p/NcuTLZ/UKIr/AOk7/tf4U0LavWr/AMr/APJcuTx9/gz2QXavufyu/wASsap6/wDd/koXKtIDNgZj+mf8XJTePrf7f+LVy5JD+43QvtHqn+r/AMnJY/6h/qN+S5cnjsEVreq7p/8Aoh1f/L/ELlyujMPV0/pH4hDreqzp/wCK5chHoHoBp+uf5qf+bEnU06fMqFytAeJ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xIVFhUXFhgVGBgYFhgaHBwXFxgXFxgXFRcdHCggGBolHBcXITEhJSkrLi4uGB8zODMsNygtLisBCgoKDg0OGhAQGywkHyQsLCwsNCwsLCwsLCwsLCwsLCwsLCwsLCwsLCwsLCwsLCwsLCwsLCwsLCwsLCwsLCwsLP/AABEIALcBEwMBIgACEQEDEQH/xAAcAAABBQEBAQAAAAAAAAAAAAAEAAECAwUGBwj/xABFEAABAgQDBQYDBQcBBgcAAAABAhEAAyExBBJBBSJRYXEGEzKBkaGxwfAHQlLR4RQjYnKCkvEVFzNDk7LSFlRjg6Kj4v/EABoBAAMBAQEBAAAAAAAAAAAAAAABAgMEBQb/xAAlEQACAgICAgIDAAMAAAAAAAAAAQIRAxIhMUFRBBMiMmEFFJH/2gAMAwEAAhEDEQA/APZsPMEE5RGDJn6gwdKxsVJNAaUKBkYkGLRNESBZEVJhu8EQVNEAFoh4GTMi9KngAlChQoAFChQoAEY5Da2BKFGlCSQRZuEdfFeIkJWMqg4/KNsGb65X4IyQ2RwSkxHLGptXAGWr+E+HpwPOAMsevCakrRxNU6ZVlhNFuWGyxdklbQ7RPLCaCxkGh2ibQmhWBECHaJNDtBYEGhmibQ7QWFlbQssWNCaCxlbQmizLCywWBURESIuKYbLBYFOWK1oeCFCMja/aCRh0utb6bteNz5QOajywSb6Jrw9YaOPmfaXLekkt/MIUR/uYvZp9cvR6zgcIVIOQnODbRoOl4GaEkry05wXsySZQZTV1gnHyO8TlBaPOy5rlXg3hClZjIn84ITiYgNkKAJe0Zy5jFoyaT6LtmuMTEF4mMzvjEe9jNxKs1E4mDMPiIwEzIvlToVAdMhTxKMjDYuNOVOBhAWQoUKACK1gVJaM6ZtYJJBFuEHz0AjejF2jJBJynnxjfDGMnyZ5G10UbVxhmgMlgNXjLywQsQylUA4R6MEoqkcknbtg7QssW5YskSCpQSLkt+sW5UrJSKZchSvCknoHi47OmfgV6R1MqQEpCQKD6c84ZUefL50r4R1L46rlnHlDXhZYN2uppgB1BbqKt6OfKBWjrw5lkhsYZIaSog0Josywssa2QVZYdosyw4TBsBWEw+WLQmHaFsMpywssW5Ysl4dSiAAa2hbUFApEc7tztfhsMA6wsksyCCdXNOHOMf7WcTOk92gFSUqCgS7DNwdrsDrqaR5XPxacqUtmLlSieJHhFXYe5Ecub5Wr1ibwxXyzsNsfaNNmZ0IQAhVEgAlTczxPIRyuJxf7QzrUCLuXFrAafVIyzNUC6d3g1PeHmYtSgAovzF/jHBOcpu2zpikug1PcihTUcifnCjMCj+IDzhRNMdn2d3Qtpwi8SqULRkkqFS7RdLxZTpTnHS8cjNTQWorH5tGLipJJqnzjak45CtWPOCGEZ249odp9HKfs7RJGHflHSKkIOggc4RL2MPcdGQvAqAdnEU90Y6KRKY3i5aAxoIVoDnZaTBuHWREZigCWvwigT1PGiwtkPKkbslbiLIFwasyb+lIIQltSesYtUy07KsYQEuS31aMVEhanUATpG3ipGcM7RKRLypA4RrDJpHjszlDZnMzZRDvRrvCl4fMHBDcgo+4BEbG18DnBIbR+bEXjDw+0DLUUrDJdt4hxo4TSlvlzMvy5RrUIfHTux1ywPvJ8zl/6miWz9pyJSipcxLtQJdV9d0Ef5i6dikqDpIIIoQC3xjMmzRWjeUck/8hka1pG0fjQTs1J3atH/AA5M1f8ASw9TAU3tFPPhw6B/Mv8AKM5eK4n3MUzMZyHoTHG80mb6IbaWMxEwpKkSXSrMmq6Go48CR5wMvbGITeRLV/KtvjEV4t/luwNOnfTfOLh8jJD9WTLFGXaDZPamU4E5C5J4qDp/uH5RuyVpWApJCkmxBcesccpQNCHHqPMRTIxCsIrvJTmXeZK0KdVI4KHCO7D/AJCV1k6OfJ8VV+J3WWJBMNhZyZiErQXSoBQPEGoi3LHq7WcJAJhwmLEoeNFezAlJUpYDByTQAC5J4REsij2VGDl0ZvdaxRtntEMJh1zFLCQlLigJ5BI4k0ivtDtvDYbCqxAnCYgEJBQyhmLhILHUhuWrXj577UdrJ2MmOtW6DuppuijigrZ4xnng17NoY5J+grth2nXjil1TJndvlUoiyiHGUUKnIszBg2sB4js5ikYYYgyUpQkgEhQVMLqopSASUpctp53jFE0AEZa8X87NEsDPXLVnQpSVUYgkNwp8o4275OhI2dibLlTJE+fiJ2QS6JkobvVqI8TKI/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/OKDKrWkaIxJ4CB1hy8OMn5HLXwTwc9KaQamak2IjNyQ4RESgnyOORrg0wYeM8BQq8TTijqHjNw9Gv2LyGERy23MGyiCSHsoM7VoeMdGjFDWkU7QlImoyuH0PAxjlxuSNIZEeZY6dOlFw6gxoFZgxP3gwYi/m2lcdXbSWaGitcu9a9qvGh23kqCQhRypKiFsWo3vr6iOalzpcohJlkA2CUuw5gaxwNX2juxRT8mivtKGcJWx/8ATmfNPvAZ7US9S3UGnqK9TE8ZiZMtIUtgk2LNbKPjm8o53FkTPAlZYO+QjT4PExjZu8cV5OolbZQtylQIZ6F69f8AGsXJxPPX5PHleKUxdJKTxBIPqI0tjdp1JUETajRX/cPnGksEqtHK5JOj0UTf1/X1i1K6fXrGbInggGv6dfr8iZc4W8veMUxNHU9gVH9nmS9JU5aE/wApCZgH/wAzG5tPHS5EszZqsqAwJqbkAUHMxjdlVow+FEycoIE+aqYkqIDpYISa6FKArzjlPta2uRNlISxRkzZgosx5AsRY1BtH0GKbjhTfo8ycdsjFtb7Uly1L7hCGFEKLk8y1rP0pHHbW7Z4nES5kszpndzFJJQVqVUaBRqHOjtHPz5illiAT5DRg35RZKlKGYlQFK82q3WgjlnJzds6IxUVSKsQCAApQuwDg+d6RmTJZBi7FLLkCvMfLWKBmPE8f8xKQy/CydSH0FdS4BDRYoFCqFmJIetQ9OfCKpYUl6EOPoiILVUtZmaEAThcfNSQUKUkhWcFIsoDxAixaHxm1Zs1+8nzZiiXOZa1B3ermsBCapIIBZwx51f5CHlMLh4YECtucKCcssXBJ4hQbydMKKpAfYOH2xhzROJlKI07xL/GNAGPkaTNIVmzvzcmNfZ/bLF4cvJnljRrj+2JU0B9PT8ShHjWlP8ygPjFOD2lJm/7uahf8qgfPpzj5hxPaCfOmd5Om51kZSSx3eDEM0bPZ3tjNwqiwSU3AIolT/dYhqZgWu7QbDPo3JWwicePYT7airMFYVIUCGZZII1DECvnEv9sqysNhE5KXmF+ekDmhJHrcyWIq7uOMwX2oYZQWqYhcsJAYeJSnNcoFKBrmDZ/2lbOSnN37lnCQhbnkzUPVopTREsZ1KZQMI4cRwX+1jCKWEpQsOPEsMAWNKOTVqxhdoftKmkLlSylJ3B3iQQQQAVtXj6ANV4e/9DRej1g4eI9wY5vYvbzCzJRC8QgzZaHmDw5ikOTLJYKdnpxgnBdu8DMLDEAWqoKSKkhsxDXHuIezFpFmyqUYh3cFInoJICkkihAILE2fhFeNxCJaFLWQEpDk/WsPcl4vRT3cP3cPs/EpmpzJdnarcAdCRrBeQQ9xfWzzX7Q9jjKqZmX3i1pCSVFglqpSHa4LPYqjzif2aSN5ObMOKjU6ampOses/anNyS5Cm3cywepAI9kqjzHBYlc0mYyQCdxJDgJFjehJq/Bo4c8nvwet8XGvr5MHbi5iVS0mYS1Ks1moWci94jitklaQSSD4nS/Brw3aAzVTVKVICgKhlJygk3FeUFbL2goySiad9Ni908DzFvLrEO1FNGyUZTaZzGLlFJZ30r+kZs2UXd41tpYh1GM9XvHTG6OLLFbUdv2UWidLzZd5KspcvwLjg7j3jY2hicqciVZVKpm0Dh/I+f67P2VfZ+peGTPnryS5p7xKU+IoslzZIID6ljpC7RbKyYhSpkhEqQFBpOYlS0SyAVipqy87jm9S8Zw+NtNt9GUstIyMaZqk7879omhMoJlrSjKmpbuwgmoSANHCqiMbtVjMQsypU8JFM0vLLLZFCgCg73s1NdI3No7GllZMqTPQkJK2IOfKUAJ3kpZD1OZRrYsTQDZ22JciYsz8Ok1AQtaSSmYAHzgKKiMpTR91xePQ1SWtnPd8nObRnIzE5R3oCUFqJdI8ScpYlwOApasZffOSo6Vb60tHQ9o9m4UZ5kueJqs5pLIKWO8PEc1lAa+Ei7mOcnKSMzMHaz0DbwA6/CMMipmkeQMTg5LFza3Ai/pCSsGpCjQMxbTX60hyoM+vw5wPMmWo3HnEDLs1gVP8AVhFRKYryw0OgLVqFOkV54c6a6QZh8AFFBKglJUBvKALE1PIDja1YaVgwIL5Qo1cRsVWZWRCinMcuViGBYMSXMPFfXL0K0dRiOxmIAoZRNWyrCbclhMZ03s/iU3w6j/KAvz3CY0kds8Qm6VDgwUPeoggduB96WEnSxI8ykRwpzR0aQfTOWOGWk78op5qQoN5kQRs/DKnrKJZdTEkOkJAGpJtHWYftegiigDS4SOOuav6w2I2rJmhii9ylgT5pU/DiIHN+hrCvZh4XswtRUrOhEsXXmCkk65QKn2gqd2cKU586RXdDGoNiTo/CsaGJ25K7uRhJGHd1oQVl3YrGZyb0cWg7aeHmHHYeVmQQVKLBQoEy1qdVKEECDZmyw4zlNobJnSkhRIJuUpJcezH19Y55Uwu7HjbSO423hCucErnZEp8WUVBJepIsKcbQldl5CwVpxhrUOgFuNMweLjlSXJlkw8/icnInrDEuH61HSL++zVd/W8dOjscWGXGoPWSr5LPCJf8AguY5bEyjyKSPhCeSLM/qn6OWQpSaKHR4ulqFN6r1/SN1fY3EDwzsMpP86n6eFveBp3ZHEg7vdn/3B7cLwKaF9cvRm4jEqFnqQb+j84KRt2cPFMWXVmckneAKc1fvAE15xFXZzFggdyTzzyyPPeiaNj4lmMggcAqX/wB1YHIWr9BWztuTZRS0ybuHMkictLMCCAAWIZg3AR2K/tMxiwMndpDM7EmutTU+UcHhtnTMxCpKlAClD7tB6AtP/CKegIg2lVIpRs0to7ZxOIypxE5a0AuxoLEOwAcsSHPGBZRUmiZgCBQHK9qOToKWECTZy+caWFxqQllhlc+GmkZyvtnZ8frUytsKWRWahrtkb5u8YezkFcwh9Ap9AAan0eN3amIlKd/IU/OObn48AkIDX+iY0hyqLyVFpsGxiQ5IsVECPUexn2WYfEokTF45JJQFTsOhIzgmvd587pDMDumoUxqG8vwZzzJYZwkuRxY5j8Gjq5WLFDkmJ1djeLcnHwcc+XaPetvyMOpMvDbuYAiVJSspGZCHQFBJACAALgiojhD+3JUVYgGalCFHIqW5yqKVKzLLkJSwB6U0jnx2pSZS0zJinKSc5zJVmYAb7FVABXRhHLbR7b4lcpUnvyQqilEJzEaJztUc6HnBDK5PqjJxryd/jvtDkCVPVLATNLJ7ta1KqwYhKd3LRJvVjxjzBM9OImtiZxS7JC2dKQKDdH3QKMOEYg3qu0IvoY3lNyfJmopGvjzJCU914gFZlVCSxIBFXSSBbmIyjElr0+vyiglojsYyzFKokTCaKAZAGvCK4sMRMADzKEdBBa9oApYyw7VIUQ5FiR8teUD4oV8h8IqzQ0wZu4XbCkoSkS0sABWVLPmTlr1hRbL7WLAA7uSlgAyZKGpTVzDRW8hao1UrGoizuxw0e/6wEJrs1fnwq0TVPLvlSWGj+ekea4sVF6cMhQfKD5Aww2WgnwJHk3witU5NggWtmb4XiSMRlAYe7uOhg/PwHI6Oz5Wsd1MEpSd53UahmatCPnFE7YGMVNziaFLSpgsqUC/KltPWDMLj1pWlWW3FRtrS1o6g4hDJUCHNvrpFKc49nd8eCnGn2cftLZGMSc2UG6lZFOxFHqxPFqxmYefMExLLUgkseb0qOMd1tfbqJaaG8cNglCdOUtSkJSje3lZXNWY6kM/pGmNuS6KzpR8nQHD4n/zDcgCn5xHuMSLTh6//AJhVAsCer86F2aLAVkeEXsQHfmxaOduS9f8ADj+2fsgg4ofgPUn/ALYdWLxlt0dCR8qxYJkwDwEDo3oIgcSv+L0H5QJv0ivtn7IDE4qu7mf+Me1IqVLxCqCS55FH5xr7NkTJpoWSLqUgFzwTWprG7LySxlSK2e5J14UjXFjnLmkkCyzZwmNlT5ZZUo9ArMR1yqIF9Yz5pnKLd2sqYltWBY01tHfzZOYl3s9mued7W5RXNwqUqRMYbpIJ/hVc+RboOkdaxRG8kjnOzuzGV3+JyolJAIC1XUSySQaNehvSL/21OIE5KnzCYsPqN85TxFG+EaG3cGFTpM1YK5aJqQpGm+MiVDoqOKwWMbEzyLKM0t0UVD5+sLLD8eC8GSp8+SvH4ealHeFYqopCXOYjQtwMAd0QS+l46VOGE7Ia5b8rcWprGdtBI7wqUMst3bVTU3U3NrmkZwk3wa5caX5WBSM4Yyyc+mV36BuUbk7GT5clDrKlPvOXvUAl6kN7xbgcfL7oKCcqlOFfeJY+EFtWH6sXuTI7wELFCQWBZgLMeN/eNtbXJzOXPBk/6/OAvTpEP9fWfEH6pf4wdM2IpLlFdKt8CzGMzE7OmJqUGmrfGsZJxuguRf8A6ujWTL/5afjlh/8AUpBoZCPcfCMpaDwMRmAxVIWxtIXhVeKW3Rcz8zE/2bBgOe9oCWzBjycAERk4PDAuo2BYdbn4j1ic/BgilINf6Gy9BWIwmFWlRllSVvRJOYW0YZvMvGGoMY0cFgjmg3bGGBlFZ8SGrxBUEsfV4skwc0QJhzDNAIvxvjPl8Ioi/GkZ1NxiiBAKFDQ8AHV90PxJHUHTnDJw4aqgC5D6UOtIqXML5q/2Fm9fziZxS3ICObsOjlmjkuQtmEfs7By2UX3TfWoDDlClZeKmH3qMONT84z/2tRBYMRS99KVD9esEIWomoYsbOTWmn5wOMvI+TR7oEXZvJ/LjA+LSspZClamwIygOSD0DwFIBKgQoqoyjUenGH2hNIlzSBZIS/wDMQk+bEjpAovZKyoylF9gWLQV3U7XdNYq2XgTMmpl1CTVR4IHiPpTzEPs7FZhlVca8vzjqcFhBIllf35nkQnQcteHsx6I3dG06a2K1CWkhlkEApA1KXoDxIL+p4xJMpahmDsdF5jroBGbiJwSpLs5UBTQPW9mt8o0RgJhJUJzyswCXVlqaALDXr0LxObG5O0czK5RNjOS3AHKzcfkDB2Cw/eOVFZQDR6uQWOWpGXn+rTw2yEJCZilSwkl2AdRY/wATgPQvo/EwcrFhTBLB6UowFKcGt/ktOPDbuQUaGHIloCUgB3ZnYJcluXWKpEzMX55RYsKWBrAs2eSeIdhratxVtI0MBKt0J0pUmxrHXRQYiSK9NU/mYZnH6klvRj+kTmNYto1geuphyHv1evzYefSGgMafhfClXgC3Tu/eTZJNLXH6Rxytkd0tSQ7qSUp5vZudDqdOMegzJWYWFWeg8iWHka8I5LaaVz5uRK8ksOMwBzrfV2OVDC7sRe7BTVqioS1lZlTMWJSBLznMwG6xatQD+P4V1tnjZqlOpSSlNCHcqWSWFbtWp4cY6zCbGloJyyszUKlFyTqCbBgzsRVRputB5wpUXKUuKub+TimlxqK0iYwSQTm5u2c7s3ZSqKWyWAZLWGm7pqXVUtxMbuHw2WgBfUnzd+Jv6Ke4goJUNRxcD3Hs39FYrnzimj+lf82trlFS8UQWiQDQ/DQaexH9IgWbs8jwVHB3Plx/UXhpZJIKj0A+VKs3qkWeD0UYercOA6Mf7E1iMmOM1yMxJmHSQaA8mgRey0qDhm5fAxv7QkO6kgOmp0Bs7dD8ox8bO3SpOgJYchbzjglGWOVWaKS8lE7Y+RCAng586/BvSM6bJLA5b2inFbenqQpi4ckkpAZ2ZKQXoHu2orGRN2hMmHeWS1Ro3p8Y7I2S6OlwsoDrAW2ZimKQNwgEn+pwB/bDYKSZM9CZygoLbMxKvFZxQvaNjtRhshQMihqkbuXKAGZtal3pSlDA2FHFKlnhEZQdQ6j4xqrw5MUqw5/xBsLUAm+I9YgYOVhOUVnDM9IdioFhReZPKFDFRpzJRAy5kEMLt7lr8nif7CpgVKAGlRfygYSDUv5v8oSUKAZyR5iM6fgdB8uWlI3im7GhfqOI94kvFIRRIL3oPcB6QLLw6swcn+Wh6c2iBmpfwC/3RRweERVi5DztBbJJBAO6HZq8AQ3GCsPIK5c+VuqBlnKEu+ZJBDi12jJGZR3UkG2rdWDb0E7LWULSoqISAp6PRnNCL0EOEaaBRAOz2Eec6gcqKr0rYJ6vpyjd2jialSkLUpnCVbqQGqpWoGjkC1NBAs3tMUv3ZBfViDQUzHX9PXDx+0FzHegJzEDU6E6lrB3aOgC6TiStZUak+VBUMNBS0dUAvJlH3qVNm1P1pHKbKD5+GRXuw+BP6XGtOx6+6SQo5lJCf6vCfNwR6gWhpgbGyZKFByBmWpZB45VFPwb30jQTLy2H6fQr098Uju5EuW+8gOoA6OSQWqDUh7RPCbQWoKDvkVl5sGIflz5DnDA1ZNSDyuwJvW1f8RuYFVPr5iMDDVsHZrsaAaxv7OT+7uz+VP7uUAwtr8PMD1o0MotXldvm3rvaxFZZviefo441geavj5eT6lqsFJoo6QwKsZOcEVseL1cXDlwAsODcJgfDy8iTQZjvZedGf+opuLKghSHU5NKEm/4Wd3GiDpYiKjNdSQ5YgqZ9AGpzGdqKf93aACeEQEpSAxpf8RNSeNSp6E/7ww6z1v8ArWzE5hWlVqrDLFFPaytKVd3/AK/ENE1h1K0VSlfNyrL/APYKHhABWpX11rQaKLg6F1JqWgGYKj3b3YeVm0S4giaWJfm5Hm/SuehDORZooSanT06v0DU0ZKWIeEBNAqDb3ZuF3ZufgFnhFRUWFKhzdgON3Zhx8Bs8V4pTMBTi+nV7swvohVaxclOVHP56O+oOW7eFVawAUYieQktoSOPV+PDqnV65yk8AGIzeodjDzsQTLNTdvgKcdB1biWqSp5cupcoHt9D5UEc/yY3CwRXiE048Ry84qRhkhyEioYsGcOCxa4cD0grMLfXpAeYgkVjji34K6I4nABZSquYUdy9LVd3HGLMTNmEDMpS2GUFRJLCtz1iGbkaQ4mvrGilItAapfOkDqlK4lo0JgBJq1NIoKSDViI0Ug7Ay44w2b8oPVKezt1ik4YVc25fKKUhUwPuxxH9x/KFFxkp4/GFD2FQgsZsqQSeJ+qQlIWS1hwceVNYHCwKip14RL9tJ5Uu/yAAaHTskn+xvUrZuJa2jQTuMcqCogVNWHNoFwqhmdQzU1D+ggpGMLLSAkJu1rcoTbFdEkd4sAMABc6Nz+tYvEtk7xb2/zAatqKOtXehf14xHKVHMs3+g0Sk3/Bq2SxUmWACAXL2bS7hoCVId2SWPKNKXsvKlS1OC+utofDKUh84YFm3gAX04PFKdL2HBm7HOVakKpmDB6VBeDhNQgso/7palhOpJYpA4VN+XIQto4iWsghIBBO85zf3A71eIipEnvCVlDtc/pratI1jPjkVBWzVGYmYpRdSnJpyt84FwGIIU+pdCjzGvViPp41ZQCZdAwNGoK1NB7xzU+SVTgPxqA9SBFiO+wPgsBr90Pr9eUdFhl5UgcvpxQ+xjncMnKpg7Hr0LgVjZTNegHhLEcr9LcRDGgvPprqBx8mLF9Qa+cDpL1Ol2rQVJLNoEmo+8Ygk8w3k38JuU08rGK8PMuTYUAP8AcQHcWBRQ6QwEouojK5BdYerMsmlFEPnSP0rVhZhVMmE3SQm/4QXejAlXe3HCsXT5+VBUo0G91KagAF01Ukf8yAtly2SmtSOepd2uN5y9RWFQGg/nqBWtmYO7HcFCRU0il6a/nY1YNXcuB4zCmTacHsKU5tYtmulqoiC1Wa9GvS2UH7wYqRxG7DAZKhY6W8quPJAsbrtA61FJvYkDyLeVk+SS4rDZmci1xZjqlzYu0u4F4Bx20csxCCAQoEOXdxQDhVuLb0IAqT4nOmlB5HRrA6UVEtpT8qKXIDeevRiTQkEqaK0rr7vWrippUG4cfjLwJtSYSpKb/e5E8QRQ1eulDdoYgDEzMsovxPsnXiw9AS9YLIySJdaAN+enH3zO1oy9rTf+GA+nmTUN1I97vTYxSCJaUtWtTm/i49LViJq4sadAveu7gDhzgeeCa6xXOxBQ2YX4V+jElzmJ0bS8cCQ7smhy0JuYgRUx9bdYuKKUf64xVDTJs8Nk0igrNIkJ3EUgpoZIAaGGMwi9ed/WLEKeoh1nyPGKTXkqyl08B7worWkPVn6QoqgsY4fDFIAWorcPuqtq9GEBYyShJuAH1c05sPlFMvFrUWBYchYchqYOm7MSpYyqKEGxXVRLOXs0V+r5ZjYAheiM2vn0F4Jw+HBc0WWs6iXOoAo/KJIwy0LPdEkAEZiyQbPUm0SkY2WghwklmNyHrYinpDbfgLCkyEAMAlKjVjUsm7qsl4X7QiX4CVFRcnKD/aDQC8ZcrFKzEpUoOfuivsIhNdJOcKCtQXBhaN9sKNJW0cyixWVdAr0SAwiqXMUWS6ilR1cCnxaK9mIXmEwUCTeofkn8R5erRq4naiBmBBQzlIZi/A8eJHExL/F1FBdA8rAjI5TvgEkEuDW9NGhlYlEshKFKCjcqAyjnS0BztoqUf3ailwAWDPoYZOGmLBIDhN2GnEiGot/sPsnicYTMJSrOKPcA0rBWz5CVTpSmLg5iKEUchra6QKnBKAqCAau2nGNjZeACCpfeBW6wABCgS1Skgt0raNItKkmBt4QZmPMnlWmgbhB0lVL1pwvY69bERnYVTINnblRTZrl+txeCyuobV9a1rTU+97RsILzubXDagtp/EzK52iMlwLVqSz3JJNRzCbjWKGKiwq9LUoXADOLKGgtEpmLSVZRVRq1z91gDRVP3XvAALtua0tgfEQkW8IZ1On+WVcaxfhAAGslrfwty/haqdUl4ytt4kKmAVZIAqbZgCwYZh+7KPMQYqYQgm5NQzVL8r7xZwx37QwL5kzMVDRzwqzuohq1MwuPSIGe4Aer+5vlHHMo+E0ywMlTBqNW1ix5XfKrgd6KZizUPehOhNr67ylHeA8MJgH53qmmtDaxuKsP3YqI5btScpQQbFx0FBalQkHS8aHflNlXs+ljRV28NAeMYu0UEglRJerkV5aeUSM1cNtIJ8VRd+ovfi1utzFK8TmdYFSbf9L82PxfQRg4FeZkE6+3TUxtLSEgCzAFqO7hiT66BoaEV4HenOdCNeLVqeRjb2jOS1CA1aZdSo6eUZGwk75P8abci5sOY1jWxxctySKhTVHOFLpgjF71RLKDjjwhKlkmlIunYYOqpBGhFOUMoLSAzvr+kcV+h0BkFJ0i0Lo5qPq8NiWUKaF4GIy0Kkl9Qp/KNFygCisPT4esIKPB4B70cW94JC35/XCG4lWEoVZqRILrUMOMDeLj6xZLNLiIaHY+aFESmFABX3iJaGSo1uQlve59Yrlz5jE5t0VrrrpWHhReq7MgPGYszG0DVDln5DSIYbCFZYczChRpL8Y8D8GtKV3YypZNQOLqYF6vUDWnnFveJffLkNdOag62hQowq2IrRtwWAYAmrcdWekZc494rMR7k+jm0KFG0YKL4GkHYbZbhKswAJZmrr5af4jZk4FCFEpJrQcQlqknWFCjlyzldCbK9rzRKyDMQSM1nLG1fpoJDJlLW3iUHPEgBnqeJFjeHhRt8eKVMEX7MJMt2LO7vZII5jiR5QYpXpT3cfADSGhR1jLM7VIcgH2BAq4NlPcxYjDgnO9AAB94JCjzYuXl/2woUIZzucrmhWhVmZyWdTpFa/hF7Rqoru/wBXozKL3ug6GkKFDEDqTrcWHQBwH6JFC97wIqaxLm264cfiD8bBZ1vDQoTAGxigkMSxIr01qKHxHTQRk7UWwPpp7NaFChDAMCtlA82jZxs644uPcgfGFCgQjQ2FIoCUu5B0/EOL8YIn3FGLJ/DWnKFCgn+rAHKimhFK/KIpb3EKFHnlIFnpbQNX/MBOl7XtChRtHoTHmy8ocDX6EQUt7BunX3hQo0jyh+BpS9Po9YIBhQoJASzc4UKFE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QUExIVFhUXFhgVGBgYFhgaHBwXFxgXFxgXFRcdHCggGBolHBcXITEhJSkrLi4uGB8zODMsNygtLisBCgoKDg0OGhAQGywkHyQsLCwsNCwsLCwsLCwsLCwsLCwsLCwsLCwsLCwsLCwsLCwsLCwsLCwsLCwsLCwsLCwsLP/AABEIALcBEwMBIgACEQEDEQH/xAAcAAABBQEBAQAAAAAAAAAAAAAEAAECAwUGBwj/xABFEAABAgQDBQYDBQcBBgcAAAABAhEAAyExBBJBBSJRYXEGEzKBkaGxwfAHQlLR4RQjYnKCkvEVFzNDk7LSFlRjg6Kj4v/EABoBAAMBAQEBAAAAAAAAAAAAAAABAgMEBQb/xAAlEQACAgICAgIDAAMAAAAAAAAAAQIRAxIhMUFRBBMiMmEFFJH/2gAMAwEAAhEDEQA/APZsPMEE5RGDJn6gwdKxsVJNAaUKBkYkGLRNESBZEVJhu8EQVNEAFoh4GTMi9KngAlChQoAFChQoAEY5Da2BKFGlCSQRZuEdfFeIkJWMqg4/KNsGb65X4IyQ2RwSkxHLGptXAGWr+E+HpwPOAMsevCakrRxNU6ZVlhNFuWGyxdklbQ7RPLCaCxkGh2ibQmhWBECHaJNDtBYEGhmibQ7QWFlbQssWNCaCxlbQmizLCywWBURESIuKYbLBYFOWK1oeCFCMja/aCRh0utb6bteNz5QOajywSb6Jrw9YaOPmfaXLekkt/MIUR/uYvZp9cvR6zgcIVIOQnODbRoOl4GaEkry05wXsySZQZTV1gnHyO8TlBaPOy5rlXg3hClZjIn84ITiYgNkKAJe0Zy5jFoyaT6LtmuMTEF4mMzvjEe9jNxKs1E4mDMPiIwEzIvlToVAdMhTxKMjDYuNOVOBhAWQoUKACK1gVJaM6ZtYJJBFuEHz0AjejF2jJBJynnxjfDGMnyZ5G10UbVxhmgMlgNXjLywQsQylUA4R6MEoqkcknbtg7QssW5YskSCpQSLkt+sW5UrJSKZchSvCknoHi47OmfgV6R1MqQEpCQKD6c84ZUefL50r4R1L46rlnHlDXhZYN2uppgB1BbqKt6OfKBWjrw5lkhsYZIaSog0Josywssa2QVZYdosyw4TBsBWEw+WLQmHaFsMpywssW5Ysl4dSiAAa2hbUFApEc7tztfhsMA6wsksyCCdXNOHOMf7WcTOk92gFSUqCgS7DNwdrsDrqaR5XPxacqUtmLlSieJHhFXYe5Ecub5Wr1ibwxXyzsNsfaNNmZ0IQAhVEgAlTczxPIRyuJxf7QzrUCLuXFrAafVIyzNUC6d3g1PeHmYtSgAovzF/jHBOcpu2zpikug1PcihTUcifnCjMCj+IDzhRNMdn2d3Qtpwi8SqULRkkqFS7RdLxZTpTnHS8cjNTQWorH5tGLipJJqnzjak45CtWPOCGEZ249odp9HKfs7RJGHflHSKkIOggc4RL2MPcdGQvAqAdnEU90Y6KRKY3i5aAxoIVoDnZaTBuHWREZigCWvwigT1PGiwtkPKkbslbiLIFwasyb+lIIQltSesYtUy07KsYQEuS31aMVEhanUATpG3ipGcM7RKRLypA4RrDJpHjszlDZnMzZRDvRrvCl4fMHBDcgo+4BEbG18DnBIbR+bEXjDw+0DLUUrDJdt4hxo4TSlvlzMvy5RrUIfHTux1ywPvJ8zl/6miWz9pyJSipcxLtQJdV9d0Ef5i6dikqDpIIIoQC3xjMmzRWjeUck/8hka1pG0fjQTs1J3atH/AA5M1f8ASw9TAU3tFPPhw6B/Mv8AKM5eK4n3MUzMZyHoTHG80mb6IbaWMxEwpKkSXSrMmq6Go48CR5wMvbGITeRLV/KtvjEV4t/luwNOnfTfOLh8jJD9WTLFGXaDZPamU4E5C5J4qDp/uH5RuyVpWApJCkmxBcesccpQNCHHqPMRTIxCsIrvJTmXeZK0KdVI4KHCO7D/AJCV1k6OfJ8VV+J3WWJBMNhZyZiErQXSoBQPEGoi3LHq7WcJAJhwmLEoeNFezAlJUpYDByTQAC5J4REsij2VGDl0ZvdaxRtntEMJh1zFLCQlLigJ5BI4k0ivtDtvDYbCqxAnCYgEJBQyhmLhILHUhuWrXj577UdrJ2MmOtW6DuppuijigrZ4xnng17NoY5J+grth2nXjil1TJndvlUoiyiHGUUKnIszBg2sB4js5ikYYYgyUpQkgEhQVMLqopSASUpctp53jFE0AEZa8X87NEsDPXLVnQpSVUYgkNwp8o4275OhI2dibLlTJE+fiJ2QS6JkobvVqI8TKI/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/OKDKrWkaIxJ4CB1hy8OMn5HLXwTwc9KaQamak2IjNyQ4RESgnyOORrg0wYeM8BQq8TTijqHjNw9Gv2LyGERy23MGyiCSHsoM7VoeMdGjFDWkU7QlImoyuH0PAxjlxuSNIZEeZY6dOlFw6gxoFZgxP3gwYi/m2lcdXbSWaGitcu9a9qvGh23kqCQhRypKiFsWo3vr6iOalzpcohJlkA2CUuw5gaxwNX2juxRT8mivtKGcJWx/8ATmfNPvAZ7US9S3UGnqK9TE8ZiZMtIUtgk2LNbKPjm8o53FkTPAlZYO+QjT4PExjZu8cV5OolbZQtylQIZ6F69f8AGsXJxPPX5PHleKUxdJKTxBIPqI0tjdp1JUETajRX/cPnGksEqtHK5JOj0UTf1/X1i1K6fXrGbInggGv6dfr8iZc4W8veMUxNHU9gVH9nmS9JU5aE/wApCZgH/wAzG5tPHS5EszZqsqAwJqbkAUHMxjdlVow+FEycoIE+aqYkqIDpYISa6FKArzjlPta2uRNlISxRkzZgosx5AsRY1BtH0GKbjhTfo8ycdsjFtb7Uly1L7hCGFEKLk8y1rP0pHHbW7Z4nES5kszpndzFJJQVqVUaBRqHOjtHPz5illiAT5DRg35RZKlKGYlQFK82q3WgjlnJzds6IxUVSKsQCAApQuwDg+d6RmTJZBi7FLLkCvMfLWKBmPE8f8xKQy/CydSH0FdS4BDRYoFCqFmJIetQ9OfCKpYUl6EOPoiILVUtZmaEAThcfNSQUKUkhWcFIsoDxAixaHxm1Zs1+8nzZiiXOZa1B3ermsBCapIIBZwx51f5CHlMLh4YECtucKCcssXBJ4hQbydMKKpAfYOH2xhzROJlKI07xL/GNAGPkaTNIVmzvzcmNfZ/bLF4cvJnljRrj+2JU0B9PT8ShHjWlP8ygPjFOD2lJm/7uahf8qgfPpzj5hxPaCfOmd5Om51kZSSx3eDEM0bPZ3tjNwqiwSU3AIolT/dYhqZgWu7QbDPo3JWwicePYT7airMFYVIUCGZZII1DECvnEv9sqysNhE5KXmF+ekDmhJHrcyWIq7uOMwX2oYZQWqYhcsJAYeJSnNcoFKBrmDZ/2lbOSnN37lnCQhbnkzUPVopTREsZ1KZQMI4cRwX+1jCKWEpQsOPEsMAWNKOTVqxhdoftKmkLlSylJ3B3iQQQQAVtXj6ANV4e/9DRej1g4eI9wY5vYvbzCzJRC8QgzZaHmDw5ikOTLJYKdnpxgnBdu8DMLDEAWqoKSKkhsxDXHuIezFpFmyqUYh3cFInoJICkkihAILE2fhFeNxCJaFLWQEpDk/WsPcl4vRT3cP3cPs/EpmpzJdnarcAdCRrBeQQ9xfWzzX7Q9jjKqZmX3i1pCSVFglqpSHa4LPYqjzif2aSN5ObMOKjU6ampOses/anNyS5Cm3cywepAI9kqjzHBYlc0mYyQCdxJDgJFjehJq/Bo4c8nvwet8XGvr5MHbi5iVS0mYS1Ks1moWci94jitklaQSSD4nS/Brw3aAzVTVKVICgKhlJygk3FeUFbL2goySiad9Ni908DzFvLrEO1FNGyUZTaZzGLlFJZ30r+kZs2UXd41tpYh1GM9XvHTG6OLLFbUdv2UWidLzZd5KspcvwLjg7j3jY2hicqciVZVKpm0Dh/I+f67P2VfZ+peGTPnryS5p7xKU+IoslzZIID6ljpC7RbKyYhSpkhEqQFBpOYlS0SyAVipqy87jm9S8Zw+NtNt9GUstIyMaZqk7879omhMoJlrSjKmpbuwgmoSANHCqiMbtVjMQsypU8JFM0vLLLZFCgCg73s1NdI3No7GllZMqTPQkJK2IOfKUAJ3kpZD1OZRrYsTQDZ22JciYsz8Ok1AQtaSSmYAHzgKKiMpTR91xePQ1SWtnPd8nObRnIzE5R3oCUFqJdI8ScpYlwOApasZffOSo6Vb60tHQ9o9m4UZ5kueJqs5pLIKWO8PEc1lAa+Ei7mOcnKSMzMHaz0DbwA6/CMMipmkeQMTg5LFza3Ai/pCSsGpCjQMxbTX60hyoM+vw5wPMmWo3HnEDLs1gVP8AVhFRKYryw0OgLVqFOkV54c6a6QZh8AFFBKglJUBvKALE1PIDja1YaVgwIL5Qo1cRsVWZWRCinMcuViGBYMSXMPFfXL0K0dRiOxmIAoZRNWyrCbclhMZ03s/iU3w6j/KAvz3CY0kds8Qm6VDgwUPeoggduB96WEnSxI8ykRwpzR0aQfTOWOGWk78op5qQoN5kQRs/DKnrKJZdTEkOkJAGpJtHWYftegiigDS4SOOuav6w2I2rJmhii9ylgT5pU/DiIHN+hrCvZh4XswtRUrOhEsXXmCkk65QKn2gqd2cKU586RXdDGoNiTo/CsaGJ25K7uRhJGHd1oQVl3YrGZyb0cWg7aeHmHHYeVmQQVKLBQoEy1qdVKEECDZmyw4zlNobJnSkhRIJuUpJcezH19Y55Uwu7HjbSO423hCucErnZEp8WUVBJepIsKcbQldl5CwVpxhrUOgFuNMweLjlSXJlkw8/icnInrDEuH61HSL++zVd/W8dOjscWGXGoPWSr5LPCJf8AguY5bEyjyKSPhCeSLM/qn6OWQpSaKHR4ulqFN6r1/SN1fY3EDwzsMpP86n6eFveBp3ZHEg7vdn/3B7cLwKaF9cvRm4jEqFnqQb+j84KRt2cPFMWXVmckneAKc1fvAE15xFXZzFggdyTzzyyPPeiaNj4lmMggcAqX/wB1YHIWr9BWztuTZRS0ybuHMkictLMCCAAWIZg3AR2K/tMxiwMndpDM7EmutTU+UcHhtnTMxCpKlAClD7tB6AtP/CKegIg2lVIpRs0to7ZxOIypxE5a0AuxoLEOwAcsSHPGBZRUmiZgCBQHK9qOToKWECTZy+caWFxqQllhlc+GmkZyvtnZ8frUytsKWRWahrtkb5u8YezkFcwh9Ap9AAan0eN3amIlKd/IU/OObn48AkIDX+iY0hyqLyVFpsGxiQ5IsVECPUexn2WYfEokTF45JJQFTsOhIzgmvd587pDMDumoUxqG8vwZzzJYZwkuRxY5j8Gjq5WLFDkmJ1djeLcnHwcc+XaPetvyMOpMvDbuYAiVJSspGZCHQFBJACAALgiojhD+3JUVYgGalCFHIqW5yqKVKzLLkJSwB6U0jnx2pSZS0zJinKSc5zJVmYAb7FVABXRhHLbR7b4lcpUnvyQqilEJzEaJztUc6HnBDK5PqjJxryd/jvtDkCVPVLATNLJ7ta1KqwYhKd3LRJvVjxjzBM9OImtiZxS7JC2dKQKDdH3QKMOEYg3qu0IvoY3lNyfJmopGvjzJCU914gFZlVCSxIBFXSSBbmIyjElr0+vyiglojsYyzFKokTCaKAZAGvCK4sMRMADzKEdBBa9oApYyw7VIUQ5FiR8teUD4oV8h8IqzQ0wZu4XbCkoSkS0sABWVLPmTlr1hRbL7WLAA7uSlgAyZKGpTVzDRW8hao1UrGoizuxw0e/6wEJrs1fnwq0TVPLvlSWGj+ekea4sVF6cMhQfKD5Aww2WgnwJHk3witU5NggWtmb4XiSMRlAYe7uOhg/PwHI6Oz5Wsd1MEpSd53UahmatCPnFE7YGMVNziaFLSpgsqUC/KltPWDMLj1pWlWW3FRtrS1o6g4hDJUCHNvrpFKc49nd8eCnGn2cftLZGMSc2UG6lZFOxFHqxPFqxmYefMExLLUgkseb0qOMd1tfbqJaaG8cNglCdOUtSkJSje3lZXNWY6kM/pGmNuS6KzpR8nQHD4n/zDcgCn5xHuMSLTh6//AJhVAsCer86F2aLAVkeEXsQHfmxaOduS9f8ADj+2fsgg4ofgPUn/ALYdWLxlt0dCR8qxYJkwDwEDo3oIgcSv+L0H5QJv0ivtn7IDE4qu7mf+Me1IqVLxCqCS55FH5xr7NkTJpoWSLqUgFzwTWprG7LySxlSK2e5J14UjXFjnLmkkCyzZwmNlT5ZZUo9ArMR1yqIF9Yz5pnKLd2sqYltWBY01tHfzZOYl3s9mued7W5RXNwqUqRMYbpIJ/hVc+RboOkdaxRG8kjnOzuzGV3+JyolJAIC1XUSySQaNehvSL/21OIE5KnzCYsPqN85TxFG+EaG3cGFTpM1YK5aJqQpGm+MiVDoqOKwWMbEzyLKM0t0UVD5+sLLD8eC8GSp8+SvH4ealHeFYqopCXOYjQtwMAd0QS+l46VOGE7Ia5b8rcWprGdtBI7wqUMst3bVTU3U3NrmkZwk3wa5caX5WBSM4Yyyc+mV36BuUbk7GT5clDrKlPvOXvUAl6kN7xbgcfL7oKCcqlOFfeJY+EFtWH6sXuTI7wELFCQWBZgLMeN/eNtbXJzOXPBk/6/OAvTpEP9fWfEH6pf4wdM2IpLlFdKt8CzGMzE7OmJqUGmrfGsZJxuguRf8A6ujWTL/5afjlh/8AUpBoZCPcfCMpaDwMRmAxVIWxtIXhVeKW3Rcz8zE/2bBgOe9oCWzBjycAERk4PDAuo2BYdbn4j1ic/BgilINf6Gy9BWIwmFWlRllSVvRJOYW0YZvMvGGoMY0cFgjmg3bGGBlFZ8SGrxBUEsfV4skwc0QJhzDNAIvxvjPl8Ioi/GkZ1NxiiBAKFDQ8AHV90PxJHUHTnDJw4aqgC5D6UOtIqXML5q/2Fm9fziZxS3ICObsOjlmjkuQtmEfs7By2UX3TfWoDDlClZeKmH3qMONT84z/2tRBYMRS99KVD9esEIWomoYsbOTWmn5wOMvI+TR7oEXZvJ/LjA+LSspZClamwIygOSD0DwFIBKgQoqoyjUenGH2hNIlzSBZIS/wDMQk+bEjpAovZKyoylF9gWLQV3U7XdNYq2XgTMmpl1CTVR4IHiPpTzEPs7FZhlVca8vzjqcFhBIllf35nkQnQcteHsx6I3dG06a2K1CWkhlkEApA1KXoDxIL+p4xJMpahmDsdF5jroBGbiJwSpLs5UBTQPW9mt8o0RgJhJUJzyswCXVlqaALDXr0LxObG5O0czK5RNjOS3AHKzcfkDB2Cw/eOVFZQDR6uQWOWpGXn+rTw2yEJCZilSwkl2AdRY/wATgPQvo/EwcrFhTBLB6UowFKcGt/ktOPDbuQUaGHIloCUgB3ZnYJcluXWKpEzMX55RYsKWBrAs2eSeIdhratxVtI0MBKt0J0pUmxrHXRQYiSK9NU/mYZnH6klvRj+kTmNYto1geuphyHv1evzYefSGgMafhfClXgC3Tu/eTZJNLXH6Rxytkd0tSQ7qSUp5vZudDqdOMegzJWYWFWeg8iWHka8I5LaaVz5uRK8ksOMwBzrfV2OVDC7sRe7BTVqioS1lZlTMWJSBLznMwG6xatQD+P4V1tnjZqlOpSSlNCHcqWSWFbtWp4cY6zCbGloJyyszUKlFyTqCbBgzsRVRputB5wpUXKUuKub+TimlxqK0iYwSQTm5u2c7s3ZSqKWyWAZLWGm7pqXVUtxMbuHw2WgBfUnzd+Jv6Ke4goJUNRxcD3Hs39FYrnzimj+lf82trlFS8UQWiQDQ/DQaexH9IgWbs8jwVHB3Plx/UXhpZJIKj0A+VKs3qkWeD0UYercOA6Mf7E1iMmOM1yMxJmHSQaA8mgRey0qDhm5fAxv7QkO6kgOmp0Bs7dD8ox8bO3SpOgJYchbzjglGWOVWaKS8lE7Y+RCAng586/BvSM6bJLA5b2inFbenqQpi4ckkpAZ2ZKQXoHu2orGRN2hMmHeWS1Ro3p8Y7I2S6OlwsoDrAW2ZimKQNwgEn+pwB/bDYKSZM9CZygoLbMxKvFZxQvaNjtRhshQMihqkbuXKAGZtal3pSlDA2FHFKlnhEZQdQ6j4xqrw5MUqw5/xBsLUAm+I9YgYOVhOUVnDM9IdioFhReZPKFDFRpzJRAy5kEMLt7lr8nif7CpgVKAGlRfygYSDUv5v8oSUKAZyR5iM6fgdB8uWlI3im7GhfqOI94kvFIRRIL3oPcB6QLLw6swcn+Wh6c2iBmpfwC/3RRweERVi5DztBbJJBAO6HZq8AQ3GCsPIK5c+VuqBlnKEu+ZJBDi12jJGZR3UkG2rdWDb0E7LWULSoqISAp6PRnNCL0EOEaaBRAOz2Eec6gcqKr0rYJ6vpyjd2jialSkLUpnCVbqQGqpWoGjkC1NBAs3tMUv3ZBfViDQUzHX9PXDx+0FzHegJzEDU6E6lrB3aOgC6TiStZUak+VBUMNBS0dUAvJlH3qVNm1P1pHKbKD5+GRXuw+BP6XGtOx6+6SQo5lJCf6vCfNwR6gWhpgbGyZKFByBmWpZB45VFPwb30jQTLy2H6fQr098Uju5EuW+8gOoA6OSQWqDUh7RPCbQWoKDvkVl5sGIflz5DnDA1ZNSDyuwJvW1f8RuYFVPr5iMDDVsHZrsaAaxv7OT+7uz+VP7uUAwtr8PMD1o0MotXldvm3rvaxFZZviefo441geavj5eT6lqsFJoo6QwKsZOcEVseL1cXDlwAsODcJgfDy8iTQZjvZedGf+opuLKghSHU5NKEm/4Wd3GiDpYiKjNdSQ5YgqZ9AGpzGdqKf93aACeEQEpSAxpf8RNSeNSp6E/7ww6z1v8ArWzE5hWlVqrDLFFPaytKVd3/AK/ENE1h1K0VSlfNyrL/APYKHhABWpX11rQaKLg6F1JqWgGYKj3b3YeVm0S4giaWJfm5Hm/SuehDORZooSanT06v0DU0ZKWIeEBNAqDb3ZuF3ZufgFnhFRUWFKhzdgON3Zhx8Bs8V4pTMBTi+nV7swvohVaxclOVHP56O+oOW7eFVawAUYieQktoSOPV+PDqnV65yk8AGIzeodjDzsQTLNTdvgKcdB1biWqSp5cupcoHt9D5UEc/yY3CwRXiE048Ry84qRhkhyEioYsGcOCxa4cD0grMLfXpAeYgkVjji34K6I4nABZSquYUdy9LVd3HGLMTNmEDMpS2GUFRJLCtz1iGbkaQ4mvrGilItAapfOkDqlK4lo0JgBJq1NIoKSDViI0Ug7Ay44w2b8oPVKezt1ik4YVc25fKKUhUwPuxxH9x/KFFxkp4/GFD2FQgsZsqQSeJ+qQlIWS1hwceVNYHCwKip14RL9tJ5Uu/yAAaHTskn+xvUrZuJa2jQTuMcqCogVNWHNoFwqhmdQzU1D+ggpGMLLSAkJu1rcoTbFdEkd4sAMABc6Nz+tYvEtk7xb2/zAatqKOtXehf14xHKVHMs3+g0Sk3/Bq2SxUmWACAXL2bS7hoCVId2SWPKNKXsvKlS1OC+utofDKUh84YFm3gAX04PFKdL2HBm7HOVakKpmDB6VBeDhNQgso/7palhOpJYpA4VN+XIQto4iWsghIBBO85zf3A71eIipEnvCVlDtc/pratI1jPjkVBWzVGYmYpRdSnJpyt84FwGIIU+pdCjzGvViPp41ZQCZdAwNGoK1NB7xzU+SVTgPxqA9SBFiO+wPgsBr90Pr9eUdFhl5UgcvpxQ+xjncMnKpg7Hr0LgVjZTNegHhLEcr9LcRDGgvPprqBx8mLF9Qa+cDpL1Ol2rQVJLNoEmo+8Ygk8w3k38JuU08rGK8PMuTYUAP8AcQHcWBRQ6QwEouojK5BdYerMsmlFEPnSP0rVhZhVMmE3SQm/4QXejAlXe3HCsXT5+VBUo0G91KagAF01Ukf8yAtly2SmtSOepd2uN5y9RWFQGg/nqBWtmYO7HcFCRU0il6a/nY1YNXcuB4zCmTacHsKU5tYtmulqoiC1Wa9GvS2UH7wYqRxG7DAZKhY6W8quPJAsbrtA61FJvYkDyLeVk+SS4rDZmci1xZjqlzYu0u4F4Bx20csxCCAQoEOXdxQDhVuLb0IAqT4nOmlB5HRrA6UVEtpT8qKXIDeevRiTQkEqaK0rr7vWrippUG4cfjLwJtSYSpKb/e5E8QRQ1eulDdoYgDEzMsovxPsnXiw9AS9YLIySJdaAN+enH3zO1oy9rTf+GA+nmTUN1I97vTYxSCJaUtWtTm/i49LViJq4sadAveu7gDhzgeeCa6xXOxBQ2YX4V+jElzmJ0bS8cCQ7smhy0JuYgRUx9bdYuKKUf64xVDTJs8Nk0igrNIkJ3EUgpoZIAaGGMwi9ed/WLEKeoh1nyPGKTXkqyl08B7worWkPVn6QoqgsY4fDFIAWorcPuqtq9GEBYyShJuAH1c05sPlFMvFrUWBYchYchqYOm7MSpYyqKEGxXVRLOXs0V+r5ZjYAheiM2vn0F4Jw+HBc0WWs6iXOoAo/KJIwy0LPdEkAEZiyQbPUm0SkY2WghwklmNyHrYinpDbfgLCkyEAMAlKjVjUsm7qsl4X7QiX4CVFRcnKD/aDQC8ZcrFKzEpUoOfuivsIhNdJOcKCtQXBhaN9sKNJW0cyixWVdAr0SAwiqXMUWS6ilR1cCnxaK9mIXmEwUCTeofkn8R5erRq4naiBmBBQzlIZi/A8eJHExL/F1FBdA8rAjI5TvgEkEuDW9NGhlYlEshKFKCjcqAyjnS0BztoqUf3ailwAWDPoYZOGmLBIDhN2GnEiGot/sPsnicYTMJSrOKPcA0rBWz5CVTpSmLg5iKEUchra6QKnBKAqCAau2nGNjZeACCpfeBW6wABCgS1Skgt0raNItKkmBt4QZmPMnlWmgbhB0lVL1pwvY69bERnYVTINnblRTZrl+txeCyuobV9a1rTU+97RsILzubXDagtp/EzK52iMlwLVqSz3JJNRzCbjWKGKiwq9LUoXADOLKGgtEpmLSVZRVRq1z91gDRVP3XvAALtua0tgfEQkW8IZ1On+WVcaxfhAAGslrfwty/haqdUl4ytt4kKmAVZIAqbZgCwYZh+7KPMQYqYQgm5NQzVL8r7xZwx37QwL5kzMVDRzwqzuohq1MwuPSIGe4Aer+5vlHHMo+E0ywMlTBqNW1ix5XfKrgd6KZizUPehOhNr67ylHeA8MJgH53qmmtDaxuKsP3YqI5btScpQQbFx0FBalQkHS8aHflNlXs+ljRV28NAeMYu0UEglRJerkV5aeUSM1cNtIJ8VRd+ovfi1utzFK8TmdYFSbf9L82PxfQRg4FeZkE6+3TUxtLSEgCzAFqO7hiT66BoaEV4HenOdCNeLVqeRjb2jOS1CA1aZdSo6eUZGwk75P8abci5sOY1jWxxctySKhTVHOFLpgjF71RLKDjjwhKlkmlIunYYOqpBGhFOUMoLSAzvr+kcV+h0BkFJ0i0Lo5qPq8NiWUKaF4GIy0Kkl9Qp/KNFygCisPT4esIKPB4B70cW94JC35/XCG4lWEoVZqRILrUMOMDeLj6xZLNLiIaHY+aFESmFABX3iJaGSo1uQlve59Yrlz5jE5t0VrrrpWHhReq7MgPGYszG0DVDln5DSIYbCFZYczChRpL8Y8D8GtKV3YypZNQOLqYF6vUDWnnFveJffLkNdOag62hQowq2IrRtwWAYAmrcdWekZc494rMR7k+jm0KFG0YKL4GkHYbZbhKswAJZmrr5af4jZk4FCFEpJrQcQlqknWFCjlyzldCbK9rzRKyDMQSM1nLG1fpoJDJlLW3iUHPEgBnqeJFjeHhRt8eKVMEX7MJMt2LO7vZII5jiR5QYpXpT3cfADSGhR1jLM7VIcgH2BAq4NlPcxYjDgnO9AAB94JCjzYuXl/2woUIZzucrmhWhVmZyWdTpFa/hF7Rqoru/wBXozKL3ug6GkKFDEDqTrcWHQBwH6JFC97wIqaxLm264cfiD8bBZ1vDQoTAGxigkMSxIr01qKHxHTQRk7UWwPpp7NaFChDAMCtlA82jZxs644uPcgfGFCgQjQ2FIoCUu5B0/EOL8YIn3FGLJ/DWnKFCgn+rAHKimhFK/KIpb3EKFHnlIFnpbQNX/MBOl7XtChRtHoTHmy8ocDX6EQUt7BunX3hQo0jyh+BpS9Po9YIBhQoJASzc4UKFE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xQTEhQUExIVFhUXFhgVGBgYFhgaHBwXFxgXFxgXFRcdHCggGBolHBcXITEhJSkrLi4uGB8zODMsNygtLisBCgoKDg0OGhAQGywkHyQsLCwsNCwsLCwsLCwsLCwsLCwsLCwsLCwsLCwsLCwsLCwsLCwsLCwsLCwsLCwsLCwsLP/AABEIALcBEwMBIgACEQEDEQH/xAAcAAABBQEBAQAAAAAAAAAAAAAEAAECAwUGBwj/xABFEAABAgQDBQYDBQcBBgcAAAABAhEAAyExBBJBBSJRYXEGEzKBkaGxwfAHQlLR4RQjYnKCkvEVFzNDk7LSFlRjg6Kj4v/EABoBAAMBAQEBAAAAAAAAAAAAAAABAgMEBQb/xAAlEQACAgICAgIDAAMAAAAAAAAAAQIRAxIhMUFRBBMiMmEFFJH/2gAMAwEAAhEDEQA/APZsPMEE5RGDJn6gwdKxsVJNAaUKBkYkGLRNESBZEVJhu8EQVNEAFoh4GTMi9KngAlChQoAFChQoAEY5Da2BKFGlCSQRZuEdfFeIkJWMqg4/KNsGb65X4IyQ2RwSkxHLGptXAGWr+E+HpwPOAMsevCakrRxNU6ZVlhNFuWGyxdklbQ7RPLCaCxkGh2ibQmhWBECHaJNDtBYEGhmibQ7QWFlbQssWNCaCxlbQmizLCywWBURESIuKYbLBYFOWK1oeCFCMja/aCRh0utb6bteNz5QOajywSb6Jrw9YaOPmfaXLekkt/MIUR/uYvZp9cvR6zgcIVIOQnODbRoOl4GaEkry05wXsySZQZTV1gnHyO8TlBaPOy5rlXg3hClZjIn84ITiYgNkKAJe0Zy5jFoyaT6LtmuMTEF4mMzvjEe9jNxKs1E4mDMPiIwEzIvlToVAdMhTxKMjDYuNOVOBhAWQoUKACK1gVJaM6ZtYJJBFuEHz0AjejF2jJBJynnxjfDGMnyZ5G10UbVxhmgMlgNXjLywQsQylUA4R6MEoqkcknbtg7QssW5YskSCpQSLkt+sW5UrJSKZchSvCknoHi47OmfgV6R1MqQEpCQKD6c84ZUefL50r4R1L46rlnHlDXhZYN2uppgB1BbqKt6OfKBWjrw5lkhsYZIaSog0Josywssa2QVZYdosyw4TBsBWEw+WLQmHaFsMpywssW5Ysl4dSiAAa2hbUFApEc7tztfhsMA6wsksyCCdXNOHOMf7WcTOk92gFSUqCgS7DNwdrsDrqaR5XPxacqUtmLlSieJHhFXYe5Ecub5Wr1ibwxXyzsNsfaNNmZ0IQAhVEgAlTczxPIRyuJxf7QzrUCLuXFrAafVIyzNUC6d3g1PeHmYtSgAovzF/jHBOcpu2zpikug1PcihTUcifnCjMCj+IDzhRNMdn2d3Qtpwi8SqULRkkqFS7RdLxZTpTnHS8cjNTQWorH5tGLipJJqnzjak45CtWPOCGEZ249odp9HKfs7RJGHflHSKkIOggc4RL2MPcdGQvAqAdnEU90Y6KRKY3i5aAxoIVoDnZaTBuHWREZigCWvwigT1PGiwtkPKkbslbiLIFwasyb+lIIQltSesYtUy07KsYQEuS31aMVEhanUATpG3ipGcM7RKRLypA4RrDJpHjszlDZnMzZRDvRrvCl4fMHBDcgo+4BEbG18DnBIbR+bEXjDw+0DLUUrDJdt4hxo4TSlvlzMvy5RrUIfHTux1ywPvJ8zl/6miWz9pyJSipcxLtQJdV9d0Ef5i6dikqDpIIIoQC3xjMmzRWjeUck/8hka1pG0fjQTs1J3atH/AA5M1f8ASw9TAU3tFPPhw6B/Mv8AKM5eK4n3MUzMZyHoTHG80mb6IbaWMxEwpKkSXSrMmq6Go48CR5wMvbGITeRLV/KtvjEV4t/luwNOnfTfOLh8jJD9WTLFGXaDZPamU4E5C5J4qDp/uH5RuyVpWApJCkmxBcesccpQNCHHqPMRTIxCsIrvJTmXeZK0KdVI4KHCO7D/AJCV1k6OfJ8VV+J3WWJBMNhZyZiErQXSoBQPEGoi3LHq7WcJAJhwmLEoeNFezAlJUpYDByTQAC5J4REsij2VGDl0ZvdaxRtntEMJh1zFLCQlLigJ5BI4k0ivtDtvDYbCqxAnCYgEJBQyhmLhILHUhuWrXj577UdrJ2MmOtW6DuppuijigrZ4xnng17NoY5J+grth2nXjil1TJndvlUoiyiHGUUKnIszBg2sB4js5ikYYYgyUpQkgEhQVMLqopSASUpctp53jFE0AEZa8X87NEsDPXLVnQpSVUYgkNwp8o4275OhI2dibLlTJE+fiJ2QS6JkobvVqI8TKI/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/OKDKrWkaIxJ4CB1hy8OMn5HLXwTwc9KaQamak2IjNyQ4RESgnyOORrg0wYeM8BQq8TTijqHjNw9Gv2LyGERy23MGyiCSHsoM7VoeMdGjFDWkU7QlImoyuH0PAxjlxuSNIZEeZY6dOlFw6gxoFZgxP3gwYi/m2lcdXbSWaGitcu9a9qvGh23kqCQhRypKiFsWo3vr6iOalzpcohJlkA2CUuw5gaxwNX2juxRT8mivtKGcJWx/8ATmfNPvAZ7US9S3UGnqK9TE8ZiZMtIUtgk2LNbKPjm8o53FkTPAlZYO+QjT4PExjZu8cV5OolbZQtylQIZ6F69f8AGsXJxPPX5PHleKUxdJKTxBIPqI0tjdp1JUETajRX/cPnGksEqtHK5JOj0UTf1/X1i1K6fXrGbInggGv6dfr8iZc4W8veMUxNHU9gVH9nmS9JU5aE/wApCZgH/wAzG5tPHS5EszZqsqAwJqbkAUHMxjdlVow+FEycoIE+aqYkqIDpYISa6FKArzjlPta2uRNlISxRkzZgosx5AsRY1BtH0GKbjhTfo8ycdsjFtb7Uly1L7hCGFEKLk8y1rP0pHHbW7Z4nES5kszpndzFJJQVqVUaBRqHOjtHPz5illiAT5DRg35RZKlKGYlQFK82q3WgjlnJzds6IxUVSKsQCAApQuwDg+d6RmTJZBi7FLLkCvMfLWKBmPE8f8xKQy/CydSH0FdS4BDRYoFCqFmJIetQ9OfCKpYUl6EOPoiILVUtZmaEAThcfNSQUKUkhWcFIsoDxAixaHxm1Zs1+8nzZiiXOZa1B3ermsBCapIIBZwx51f5CHlMLh4YECtucKCcssXBJ4hQbydMKKpAfYOH2xhzROJlKI07xL/GNAGPkaTNIVmzvzcmNfZ/bLF4cvJnljRrj+2JU0B9PT8ShHjWlP8ygPjFOD2lJm/7uahf8qgfPpzj5hxPaCfOmd5Om51kZSSx3eDEM0bPZ3tjNwqiwSU3AIolT/dYhqZgWu7QbDPo3JWwicePYT7airMFYVIUCGZZII1DECvnEv9sqysNhE5KXmF+ekDmhJHrcyWIq7uOMwX2oYZQWqYhcsJAYeJSnNcoFKBrmDZ/2lbOSnN37lnCQhbnkzUPVopTREsZ1KZQMI4cRwX+1jCKWEpQsOPEsMAWNKOTVqxhdoftKmkLlSylJ3B3iQQQQAVtXj6ANV4e/9DRej1g4eI9wY5vYvbzCzJRC8QgzZaHmDw5ikOTLJYKdnpxgnBdu8DMLDEAWqoKSKkhsxDXHuIezFpFmyqUYh3cFInoJICkkihAILE2fhFeNxCJaFLWQEpDk/WsPcl4vRT3cP3cPs/EpmpzJdnarcAdCRrBeQQ9xfWzzX7Q9jjKqZmX3i1pCSVFglqpSHa4LPYqjzif2aSN5ObMOKjU6ampOses/anNyS5Cm3cywepAI9kqjzHBYlc0mYyQCdxJDgJFjehJq/Bo4c8nvwet8XGvr5MHbi5iVS0mYS1Ks1moWci94jitklaQSSD4nS/Brw3aAzVTVKVICgKhlJygk3FeUFbL2goySiad9Ni908DzFvLrEO1FNGyUZTaZzGLlFJZ30r+kZs2UXd41tpYh1GM9XvHTG6OLLFbUdv2UWidLzZd5KspcvwLjg7j3jY2hicqciVZVKpm0Dh/I+f67P2VfZ+peGTPnryS5p7xKU+IoslzZIID6ljpC7RbKyYhSpkhEqQFBpOYlS0SyAVipqy87jm9S8Zw+NtNt9GUstIyMaZqk7879omhMoJlrSjKmpbuwgmoSANHCqiMbtVjMQsypU8JFM0vLLLZFCgCg73s1NdI3No7GllZMqTPQkJK2IOfKUAJ3kpZD1OZRrYsTQDZ22JciYsz8Ok1AQtaSSmYAHzgKKiMpTR91xePQ1SWtnPd8nObRnIzE5R3oCUFqJdI8ScpYlwOApasZffOSo6Vb60tHQ9o9m4UZ5kueJqs5pLIKWO8PEc1lAa+Ei7mOcnKSMzMHaz0DbwA6/CMMipmkeQMTg5LFza3Ai/pCSsGpCjQMxbTX60hyoM+vw5wPMmWo3HnEDLs1gVP8AVhFRKYryw0OgLVqFOkV54c6a6QZh8AFFBKglJUBvKALE1PIDja1YaVgwIL5Qo1cRsVWZWRCinMcuViGBYMSXMPFfXL0K0dRiOxmIAoZRNWyrCbclhMZ03s/iU3w6j/KAvz3CY0kds8Qm6VDgwUPeoggduB96WEnSxI8ykRwpzR0aQfTOWOGWk78op5qQoN5kQRs/DKnrKJZdTEkOkJAGpJtHWYftegiigDS4SOOuav6w2I2rJmhii9ylgT5pU/DiIHN+hrCvZh4XswtRUrOhEsXXmCkk65QKn2gqd2cKU586RXdDGoNiTo/CsaGJ25K7uRhJGHd1oQVl3YrGZyb0cWg7aeHmHHYeVmQQVKLBQoEy1qdVKEECDZmyw4zlNobJnSkhRIJuUpJcezH19Y55Uwu7HjbSO423hCucErnZEp8WUVBJepIsKcbQldl5CwVpxhrUOgFuNMweLjlSXJlkw8/icnInrDEuH61HSL++zVd/W8dOjscWGXGoPWSr5LPCJf8AguY5bEyjyKSPhCeSLM/qn6OWQpSaKHR4ulqFN6r1/SN1fY3EDwzsMpP86n6eFveBp3ZHEg7vdn/3B7cLwKaF9cvRm4jEqFnqQb+j84KRt2cPFMWXVmckneAKc1fvAE15xFXZzFggdyTzzyyPPeiaNj4lmMggcAqX/wB1YHIWr9BWztuTZRS0ybuHMkictLMCCAAWIZg3AR2K/tMxiwMndpDM7EmutTU+UcHhtnTMxCpKlAClD7tB6AtP/CKegIg2lVIpRs0to7ZxOIypxE5a0AuxoLEOwAcsSHPGBZRUmiZgCBQHK9qOToKWECTZy+caWFxqQllhlc+GmkZyvtnZ8frUytsKWRWahrtkb5u8YezkFcwh9Ap9AAan0eN3amIlKd/IU/OObn48AkIDX+iY0hyqLyVFpsGxiQ5IsVECPUexn2WYfEokTF45JJQFTsOhIzgmvd587pDMDumoUxqG8vwZzzJYZwkuRxY5j8Gjq5WLFDkmJ1djeLcnHwcc+XaPetvyMOpMvDbuYAiVJSspGZCHQFBJACAALgiojhD+3JUVYgGalCFHIqW5yqKVKzLLkJSwB6U0jnx2pSZS0zJinKSc5zJVmYAb7FVABXRhHLbR7b4lcpUnvyQqilEJzEaJztUc6HnBDK5PqjJxryd/jvtDkCVPVLATNLJ7ta1KqwYhKd3LRJvVjxjzBM9OImtiZxS7JC2dKQKDdH3QKMOEYg3qu0IvoY3lNyfJmopGvjzJCU914gFZlVCSxIBFXSSBbmIyjElr0+vyiglojsYyzFKokTCaKAZAGvCK4sMRMADzKEdBBa9oApYyw7VIUQ5FiR8teUD4oV8h8IqzQ0wZu4XbCkoSkS0sABWVLPmTlr1hRbL7WLAA7uSlgAyZKGpTVzDRW8hao1UrGoizuxw0e/6wEJrs1fnwq0TVPLvlSWGj+ekea4sVF6cMhQfKD5Aww2WgnwJHk3witU5NggWtmb4XiSMRlAYe7uOhg/PwHI6Oz5Wsd1MEpSd53UahmatCPnFE7YGMVNziaFLSpgsqUC/KltPWDMLj1pWlWW3FRtrS1o6g4hDJUCHNvrpFKc49nd8eCnGn2cftLZGMSc2UG6lZFOxFHqxPFqxmYefMExLLUgkseb0qOMd1tfbqJaaG8cNglCdOUtSkJSje3lZXNWY6kM/pGmNuS6KzpR8nQHD4n/zDcgCn5xHuMSLTh6//AJhVAsCer86F2aLAVkeEXsQHfmxaOduS9f8ADj+2fsgg4ofgPUn/ALYdWLxlt0dCR8qxYJkwDwEDo3oIgcSv+L0H5QJv0ivtn7IDE4qu7mf+Me1IqVLxCqCS55FH5xr7NkTJpoWSLqUgFzwTWprG7LySxlSK2e5J14UjXFjnLmkkCyzZwmNlT5ZZUo9ArMR1yqIF9Yz5pnKLd2sqYltWBY01tHfzZOYl3s9mued7W5RXNwqUqRMYbpIJ/hVc+RboOkdaxRG8kjnOzuzGV3+JyolJAIC1XUSySQaNehvSL/21OIE5KnzCYsPqN85TxFG+EaG3cGFTpM1YK5aJqQpGm+MiVDoqOKwWMbEzyLKM0t0UVD5+sLLD8eC8GSp8+SvH4ealHeFYqopCXOYjQtwMAd0QS+l46VOGE7Ia5b8rcWprGdtBI7wqUMst3bVTU3U3NrmkZwk3wa5caX5WBSM4Yyyc+mV36BuUbk7GT5clDrKlPvOXvUAl6kN7xbgcfL7oKCcqlOFfeJY+EFtWH6sXuTI7wELFCQWBZgLMeN/eNtbXJzOXPBk/6/OAvTpEP9fWfEH6pf4wdM2IpLlFdKt8CzGMzE7OmJqUGmrfGsZJxuguRf8A6ujWTL/5afjlh/8AUpBoZCPcfCMpaDwMRmAxVIWxtIXhVeKW3Rcz8zE/2bBgOe9oCWzBjycAERk4PDAuo2BYdbn4j1ic/BgilINf6Gy9BWIwmFWlRllSVvRJOYW0YZvMvGGoMY0cFgjmg3bGGBlFZ8SGrxBUEsfV4skwc0QJhzDNAIvxvjPl8Ioi/GkZ1NxiiBAKFDQ8AHV90PxJHUHTnDJw4aqgC5D6UOtIqXML5q/2Fm9fziZxS3ICObsOjlmjkuQtmEfs7By2UX3TfWoDDlClZeKmH3qMONT84z/2tRBYMRS99KVD9esEIWomoYsbOTWmn5wOMvI+TR7oEXZvJ/LjA+LSspZClamwIygOSD0DwFIBKgQoqoyjUenGH2hNIlzSBZIS/wDMQk+bEjpAovZKyoylF9gWLQV3U7XdNYq2XgTMmpl1CTVR4IHiPpTzEPs7FZhlVca8vzjqcFhBIllf35nkQnQcteHsx6I3dG06a2K1CWkhlkEApA1KXoDxIL+p4xJMpahmDsdF5jroBGbiJwSpLs5UBTQPW9mt8o0RgJhJUJzyswCXVlqaALDXr0LxObG5O0czK5RNjOS3AHKzcfkDB2Cw/eOVFZQDR6uQWOWpGXn+rTw2yEJCZilSwkl2AdRY/wATgPQvo/EwcrFhTBLB6UowFKcGt/ktOPDbuQUaGHIloCUgB3ZnYJcluXWKpEzMX55RYsKWBrAs2eSeIdhratxVtI0MBKt0J0pUmxrHXRQYiSK9NU/mYZnH6klvRj+kTmNYto1geuphyHv1evzYefSGgMafhfClXgC3Tu/eTZJNLXH6Rxytkd0tSQ7qSUp5vZudDqdOMegzJWYWFWeg8iWHka8I5LaaVz5uRK8ksOMwBzrfV2OVDC7sRe7BTVqioS1lZlTMWJSBLznMwG6xatQD+P4V1tnjZqlOpSSlNCHcqWSWFbtWp4cY6zCbGloJyyszUKlFyTqCbBgzsRVRputB5wpUXKUuKub+TimlxqK0iYwSQTm5u2c7s3ZSqKWyWAZLWGm7pqXVUtxMbuHw2WgBfUnzd+Jv6Ke4goJUNRxcD3Hs39FYrnzimj+lf82trlFS8UQWiQDQ/DQaexH9IgWbs8jwVHB3Plx/UXhpZJIKj0A+VKs3qkWeD0UYercOA6Mf7E1iMmOM1yMxJmHSQaA8mgRey0qDhm5fAxv7QkO6kgOmp0Bs7dD8ox8bO3SpOgJYchbzjglGWOVWaKS8lE7Y+RCAng586/BvSM6bJLA5b2inFbenqQpi4ckkpAZ2ZKQXoHu2orGRN2hMmHeWS1Ro3p8Y7I2S6OlwsoDrAW2ZimKQNwgEn+pwB/bDYKSZM9CZygoLbMxKvFZxQvaNjtRhshQMihqkbuXKAGZtal3pSlDA2FHFKlnhEZQdQ6j4xqrw5MUqw5/xBsLUAm+I9YgYOVhOUVnDM9IdioFhReZPKFDFRpzJRAy5kEMLt7lr8nif7CpgVKAGlRfygYSDUv5v8oSUKAZyR5iM6fgdB8uWlI3im7GhfqOI94kvFIRRIL3oPcB6QLLw6swcn+Wh6c2iBmpfwC/3RRweERVi5DztBbJJBAO6HZq8AQ3GCsPIK5c+VuqBlnKEu+ZJBDi12jJGZR3UkG2rdWDb0E7LWULSoqISAp6PRnNCL0EOEaaBRAOz2Eec6gcqKr0rYJ6vpyjd2jialSkLUpnCVbqQGqpWoGjkC1NBAs3tMUv3ZBfViDQUzHX9PXDx+0FzHegJzEDU6E6lrB3aOgC6TiStZUak+VBUMNBS0dUAvJlH3qVNm1P1pHKbKD5+GRXuw+BP6XGtOx6+6SQo5lJCf6vCfNwR6gWhpgbGyZKFByBmWpZB45VFPwb30jQTLy2H6fQr098Uju5EuW+8gOoA6OSQWqDUh7RPCbQWoKDvkVl5sGIflz5DnDA1ZNSDyuwJvW1f8RuYFVPr5iMDDVsHZrsaAaxv7OT+7uz+VP7uUAwtr8PMD1o0MotXldvm3rvaxFZZviefo441geavj5eT6lqsFJoo6QwKsZOcEVseL1cXDlwAsODcJgfDy8iTQZjvZedGf+opuLKghSHU5NKEm/4Wd3GiDpYiKjNdSQ5YgqZ9AGpzGdqKf93aACeEQEpSAxpf8RNSeNSp6E/7ww6z1v8ArWzE5hWlVqrDLFFPaytKVd3/AK/ENE1h1K0VSlfNyrL/APYKHhABWpX11rQaKLg6F1JqWgGYKj3b3YeVm0S4giaWJfm5Hm/SuehDORZooSanT06v0DU0ZKWIeEBNAqDb3ZuF3ZufgFnhFRUWFKhzdgON3Zhx8Bs8V4pTMBTi+nV7swvohVaxclOVHP56O+oOW7eFVawAUYieQktoSOPV+PDqnV65yk8AGIzeodjDzsQTLNTdvgKcdB1biWqSp5cupcoHt9D5UEc/yY3CwRXiE048Ry84qRhkhyEioYsGcOCxa4cD0grMLfXpAeYgkVjji34K6I4nABZSquYUdy9LVd3HGLMTNmEDMpS2GUFRJLCtz1iGbkaQ4mvrGilItAapfOkDqlK4lo0JgBJq1NIoKSDViI0Ug7Ay44w2b8oPVKezt1ik4YVc25fKKUhUwPuxxH9x/KFFxkp4/GFD2FQgsZsqQSeJ+qQlIWS1hwceVNYHCwKip14RL9tJ5Uu/yAAaHTskn+xvUrZuJa2jQTuMcqCogVNWHNoFwqhmdQzU1D+ggpGMLLSAkJu1rcoTbFdEkd4sAMABc6Nz+tYvEtk7xb2/zAatqKOtXehf14xHKVHMs3+g0Sk3/Bq2SxUmWACAXL2bS7hoCVId2SWPKNKXsvKlS1OC+utofDKUh84YFm3gAX04PFKdL2HBm7HOVakKpmDB6VBeDhNQgso/7palhOpJYpA4VN+XIQto4iWsghIBBO85zf3A71eIipEnvCVlDtc/pratI1jPjkVBWzVGYmYpRdSnJpyt84FwGIIU+pdCjzGvViPp41ZQCZdAwNGoK1NB7xzU+SVTgPxqA9SBFiO+wPgsBr90Pr9eUdFhl5UgcvpxQ+xjncMnKpg7Hr0LgVjZTNegHhLEcr9LcRDGgvPprqBx8mLF9Qa+cDpL1Ol2rQVJLNoEmo+8Ygk8w3k38JuU08rGK8PMuTYUAP8AcQHcWBRQ6QwEouojK5BdYerMsmlFEPnSP0rVhZhVMmE3SQm/4QXejAlXe3HCsXT5+VBUo0G91KagAF01Ukf8yAtly2SmtSOepd2uN5y9RWFQGg/nqBWtmYO7HcFCRU0il6a/nY1YNXcuB4zCmTacHsKU5tYtmulqoiC1Wa9GvS2UH7wYqRxG7DAZKhY6W8quPJAsbrtA61FJvYkDyLeVk+SS4rDZmci1xZjqlzYu0u4F4Bx20csxCCAQoEOXdxQDhVuLb0IAqT4nOmlB5HRrA6UVEtpT8qKXIDeevRiTQkEqaK0rr7vWrippUG4cfjLwJtSYSpKb/e5E8QRQ1eulDdoYgDEzMsovxPsnXiw9AS9YLIySJdaAN+enH3zO1oy9rTf+GA+nmTUN1I97vTYxSCJaUtWtTm/i49LViJq4sadAveu7gDhzgeeCa6xXOxBQ2YX4V+jElzmJ0bS8cCQ7smhy0JuYgRUx9bdYuKKUf64xVDTJs8Nk0igrNIkJ3EUgpoZIAaGGMwi9ed/WLEKeoh1nyPGKTXkqyl08B7worWkPVn6QoqgsY4fDFIAWorcPuqtq9GEBYyShJuAH1c05sPlFMvFrUWBYchYchqYOm7MSpYyqKEGxXVRLOXs0V+r5ZjYAheiM2vn0F4Jw+HBc0WWs6iXOoAo/KJIwy0LPdEkAEZiyQbPUm0SkY2WghwklmNyHrYinpDbfgLCkyEAMAlKjVjUsm7qsl4X7QiX4CVFRcnKD/aDQC8ZcrFKzEpUoOfuivsIhNdJOcKCtQXBhaN9sKNJW0cyixWVdAr0SAwiqXMUWS6ilR1cCnxaK9mIXmEwUCTeofkn8R5erRq4naiBmBBQzlIZi/A8eJHExL/F1FBdA8rAjI5TvgEkEuDW9NGhlYlEshKFKCjcqAyjnS0BztoqUf3ailwAWDPoYZOGmLBIDhN2GnEiGot/sPsnicYTMJSrOKPcA0rBWz5CVTpSmLg5iKEUchra6QKnBKAqCAau2nGNjZeACCpfeBW6wABCgS1Skgt0raNItKkmBt4QZmPMnlWmgbhB0lVL1pwvY69bERnYVTINnblRTZrl+txeCyuobV9a1rTU+97RsILzubXDagtp/EzK52iMlwLVqSz3JJNRzCbjWKGKiwq9LUoXADOLKGgtEpmLSVZRVRq1z91gDRVP3XvAALtua0tgfEQkW8IZ1On+WVcaxfhAAGslrfwty/haqdUl4ytt4kKmAVZIAqbZgCwYZh+7KPMQYqYQgm5NQzVL8r7xZwx37QwL5kzMVDRzwqzuohq1MwuPSIGe4Aer+5vlHHMo+E0ywMlTBqNW1ix5XfKrgd6KZizUPehOhNr67ylHeA8MJgH53qmmtDaxuKsP3YqI5btScpQQbFx0FBalQkHS8aHflNlXs+ljRV28NAeMYu0UEglRJerkV5aeUSM1cNtIJ8VRd+ovfi1utzFK8TmdYFSbf9L82PxfQRg4FeZkE6+3TUxtLSEgCzAFqO7hiT66BoaEV4HenOdCNeLVqeRjb2jOS1CA1aZdSo6eUZGwk75P8abci5sOY1jWxxctySKhTVHOFLpgjF71RLKDjjwhKlkmlIunYYOqpBGhFOUMoLSAzvr+kcV+h0BkFJ0i0Lo5qPq8NiWUKaF4GIy0Kkl9Qp/KNFygCisPT4esIKPB4B70cW94JC35/XCG4lWEoVZqRILrUMOMDeLj6xZLNLiIaHY+aFESmFABX3iJaGSo1uQlve59Yrlz5jE5t0VrrrpWHhReq7MgPGYszG0DVDln5DSIYbCFZYczChRpL8Y8D8GtKV3YypZNQOLqYF6vUDWnnFveJffLkNdOag62hQowq2IrRtwWAYAmrcdWekZc494rMR7k+jm0KFG0YKL4GkHYbZbhKswAJZmrr5af4jZk4FCFEpJrQcQlqknWFCjlyzldCbK9rzRKyDMQSM1nLG1fpoJDJlLW3iUHPEgBnqeJFjeHhRt8eKVMEX7MJMt2LO7vZII5jiR5QYpXpT3cfADSGhR1jLM7VIcgH2BAq4NlPcxYjDgnO9AAB94JCjzYuXl/2woUIZzucrmhWhVmZyWdTpFa/hF7Rqoru/wBXozKL3ug6GkKFDEDqTrcWHQBwH6JFC97wIqaxLm264cfiD8bBZ1vDQoTAGxigkMSxIr01qKHxHTQRk7UWwPpp7NaFChDAMCtlA82jZxs644uPcgfGFCgQjQ2FIoCUu5B0/EOL8YIn3FGLJ/DWnKFCgn+rAHKimhFK/KIpb3EKFHnlIFnpbQNX/MBOl7XtChRtHoTHmy8ocDX6EQUt7BunX3hQo0jyh+BpS9Po9YIBhQoJASzc4UKFEA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xQTEhQUExIVFhUXFhgVGBgYFhgaHBwXFxgXFxgXFRcdHCggGBolHBcXITEhJSkrLi4uGB8zODMsNygtLisBCgoKDg0OGhAQGywkHyQsLCwsNCwsLCwsLCwsLCwsLCwsLCwsLCwsLCwsLCwsLCwsLCwsLCwsLCwsLCwsLCwsLP/AABEIALcBEwMBIgACEQEDEQH/xAAcAAABBQEBAQAAAAAAAAAAAAAEAAECAwUGBwj/xABFEAABAgQDBQYDBQcBBgcAAAABAhEAAyExBBJBBSJRYXEGEzKBkaGxwfAHQlLR4RQjYnKCkvEVFzNDk7LSFlRjg6Kj4v/EABoBAAMBAQEBAAAAAAAAAAAAAAABAgMEBQb/xAAlEQACAgICAgIDAAMAAAAAAAAAAQIRAxIhMUFRBBMiMmEFFJH/2gAMAwEAAhEDEQA/APZsPMEE5RGDJn6gwdKxsVJNAaUKBkYkGLRNESBZEVJhu8EQVNEAFoh4GTMi9KngAlChQoAFChQoAEY5Da2BKFGlCSQRZuEdfFeIkJWMqg4/KNsGb65X4IyQ2RwSkxHLGptXAGWr+E+HpwPOAMsevCakrRxNU6ZVlhNFuWGyxdklbQ7RPLCaCxkGh2ibQmhWBECHaJNDtBYEGhmibQ7QWFlbQssWNCaCxlbQmizLCywWBURESIuKYbLBYFOWK1oeCFCMja/aCRh0utb6bteNz5QOajywSb6Jrw9YaOPmfaXLekkt/MIUR/uYvZp9cvR6zgcIVIOQnODbRoOl4GaEkry05wXsySZQZTV1gnHyO8TlBaPOy5rlXg3hClZjIn84ITiYgNkKAJe0Zy5jFoyaT6LtmuMTEF4mMzvjEe9jNxKs1E4mDMPiIwEzIvlToVAdMhTxKMjDYuNOVOBhAWQoUKACK1gVJaM6ZtYJJBFuEHz0AjejF2jJBJynnxjfDGMnyZ5G10UbVxhmgMlgNXjLywQsQylUA4R6MEoqkcknbtg7QssW5YskSCpQSLkt+sW5UrJSKZchSvCknoHi47OmfgV6R1MqQEpCQKD6c84ZUefL50r4R1L46rlnHlDXhZYN2uppgB1BbqKt6OfKBWjrw5lkhsYZIaSog0Josywssa2QVZYdosyw4TBsBWEw+WLQmHaFsMpywssW5Ysl4dSiAAa2hbUFApEc7tztfhsMA6wsksyCCdXNOHOMf7WcTOk92gFSUqCgS7DNwdrsDrqaR5XPxacqUtmLlSieJHhFXYe5Ecub5Wr1ibwxXyzsNsfaNNmZ0IQAhVEgAlTczxPIRyuJxf7QzrUCLuXFrAafVIyzNUC6d3g1PeHmYtSgAovzF/jHBOcpu2zpikug1PcihTUcifnCjMCj+IDzhRNMdn2d3Qtpwi8SqULRkkqFS7RdLxZTpTnHS8cjNTQWorH5tGLipJJqnzjak45CtWPOCGEZ249odp9HKfs7RJGHflHSKkIOggc4RL2MPcdGQvAqAdnEU90Y6KRKY3i5aAxoIVoDnZaTBuHWREZigCWvwigT1PGiwtkPKkbslbiLIFwasyb+lIIQltSesYtUy07KsYQEuS31aMVEhanUATpG3ipGcM7RKRLypA4RrDJpHjszlDZnMzZRDvRrvCl4fMHBDcgo+4BEbG18DnBIbR+bEXjDw+0DLUUrDJdt4hxo4TSlvlzMvy5RrUIfHTux1ywPvJ8zl/6miWz9pyJSipcxLtQJdV9d0Ef5i6dikqDpIIIoQC3xjMmzRWjeUck/8hka1pG0fjQTs1J3atH/AA5M1f8ASw9TAU3tFPPhw6B/Mv8AKM5eK4n3MUzMZyHoTHG80mb6IbaWMxEwpKkSXSrMmq6Go48CR5wMvbGITeRLV/KtvjEV4t/luwNOnfTfOLh8jJD9WTLFGXaDZPamU4E5C5J4qDp/uH5RuyVpWApJCkmxBcesccpQNCHHqPMRTIxCsIrvJTmXeZK0KdVI4KHCO7D/AJCV1k6OfJ8VV+J3WWJBMNhZyZiErQXSoBQPEGoi3LHq7WcJAJhwmLEoeNFezAlJUpYDByTQAC5J4REsij2VGDl0ZvdaxRtntEMJh1zFLCQlLigJ5BI4k0ivtDtvDYbCqxAnCYgEJBQyhmLhILHUhuWrXj577UdrJ2MmOtW6DuppuijigrZ4xnng17NoY5J+grth2nXjil1TJndvlUoiyiHGUUKnIszBg2sB4js5ikYYYgyUpQkgEhQVMLqopSASUpctp53jFE0AEZa8X87NEsDPXLVnQpSVUYgkNwp8o4275OhI2dibLlTJE+fiJ2QS6JkobvVqI8TKI/dpLOzk2peCNn4HZ6ZS5uIxEyYrwypKEhBLg78xdWynQXKbsYh2L7JL2hObNuAnOQxX4VHcSSMxcAatmEdFtvsEqQsjErKMNKlnIoS5mXNTdJCaWUSo3JF6whnnX7YoUAAHSHjdGxpJr3hS9WC5VtPGsKtxEKDgR9UYparMwgaerMA9xSNqK1yEnSN45EvBlLG35MPJE0qULExqHBJ5xScGWf2jT7YsxeOSAASNYdKlCxMX91DiTFbInkYYhfGLUrURyetIj3USQSLRDrwUpPyVrwyne/OKDKrWkaIxJ4CB1hy8OMn5HLXwTwc9KaQamak2IjNyQ4RESgnyOORrg0wYeM8BQq8TTijqHjNw9Gv2LyGERy23MGyiCSHsoM7VoeMdGjFDWkU7QlImoyuH0PAxjlxuSNIZEeZY6dOlFw6gxoFZgxP3gwYi/m2lcdXbSWaGitcu9a9qvGh23kqCQhRypKiFsWo3vr6iOalzpcohJlkA2CUuw5gaxwNX2juxRT8mivtKGcJWx/8ATmfNPvAZ7US9S3UGnqK9TE8ZiZMtIUtgk2LNbKPjm8o53FkTPAlZYO+QjT4PExjZu8cV5OolbZQtylQIZ6F69f8AGsXJxPPX5PHleKUxdJKTxBIPqI0tjdp1JUETajRX/cPnGksEqtHK5JOj0UTf1/X1i1K6fXrGbInggGv6dfr8iZc4W8veMUxNHU9gVH9nmS9JU5aE/wApCZgH/wAzG5tPHS5EszZqsqAwJqbkAUHMxjdlVow+FEycoIE+aqYkqIDpYISa6FKArzjlPta2uRNlISxRkzZgosx5AsRY1BtH0GKbjhTfo8ycdsjFtb7Uly1L7hCGFEKLk8y1rP0pHHbW7Z4nES5kszpndzFJJQVqVUaBRqHOjtHPz5illiAT5DRg35RZKlKGYlQFK82q3WgjlnJzds6IxUVSKsQCAApQuwDg+d6RmTJZBi7FLLkCvMfLWKBmPE8f8xKQy/CydSH0FdS4BDRYoFCqFmJIetQ9OfCKpYUl6EOPoiILVUtZmaEAThcfNSQUKUkhWcFIsoDxAixaHxm1Zs1+8nzZiiXOZa1B3ermsBCapIIBZwx51f5CHlMLh4YECtucKCcssXBJ4hQbydMKKpAfYOH2xhzROJlKI07xL/GNAGPkaTNIVmzvzcmNfZ/bLF4cvJnljRrj+2JU0B9PT8ShHjWlP8ygPjFOD2lJm/7uahf8qgfPpzj5hxPaCfOmd5Om51kZSSx3eDEM0bPZ3tjNwqiwSU3AIolT/dYhqZgWu7QbDPo3JWwicePYT7airMFYVIUCGZZII1DECvnEv9sqysNhE5KXmF+ekDmhJHrcyWIq7uOMwX2oYZQWqYhcsJAYeJSnNcoFKBrmDZ/2lbOSnN37lnCQhbnkzUPVopTREsZ1KZQMI4cRwX+1jCKWEpQsOPEsMAWNKOTVqxhdoftKmkLlSylJ3B3iQQQQAVtXj6ANV4e/9DRej1g4eI9wY5vYvbzCzJRC8QgzZaHmDw5ikOTLJYKdnpxgnBdu8DMLDEAWqoKSKkhsxDXHuIezFpFmyqUYh3cFInoJICkkihAILE2fhFeNxCJaFLWQEpDk/WsPcl4vRT3cP3cPs/EpmpzJdnarcAdCRrBeQQ9xfWzzX7Q9jjKqZmX3i1pCSVFglqpSHa4LPYqjzif2aSN5ObMOKjU6ampOses/anNyS5Cm3cywepAI9kqjzHBYlc0mYyQCdxJDgJFjehJq/Bo4c8nvwet8XGvr5MHbi5iVS0mYS1Ks1moWci94jitklaQSSD4nS/Brw3aAzVTVKVICgKhlJygk3FeUFbL2goySiad9Ni908DzFvLrEO1FNGyUZTaZzGLlFJZ30r+kZs2UXd41tpYh1GM9XvHTG6OLLFbUdv2UWidLzZd5KspcvwLjg7j3jY2hicqciVZVKpm0Dh/I+f67P2VfZ+peGTPnryS5p7xKU+IoslzZIID6ljpC7RbKyYhSpkhEqQFBpOYlS0SyAVipqy87jm9S8Zw+NtNt9GUstIyMaZqk7879omhMoJlrSjKmpbuwgmoSANHCqiMbtVjMQsypU8JFM0vLLLZFCgCg73s1NdI3No7GllZMqTPQkJK2IOfKUAJ3kpZD1OZRrYsTQDZ22JciYsz8Ok1AQtaSSmYAHzgKKiMpTR91xePQ1SWtnPd8nObRnIzE5R3oCUFqJdI8ScpYlwOApasZffOSo6Vb60tHQ9o9m4UZ5kueJqs5pLIKWO8PEc1lAa+Ei7mOcnKSMzMHaz0DbwA6/CMMipmkeQMTg5LFza3Ai/pCSsGpCjQMxbTX60hyoM+vw5wPMmWo3HnEDLs1gVP8AVhFRKYryw0OgLVqFOkV54c6a6QZh8AFFBKglJUBvKALE1PIDja1YaVgwIL5Qo1cRsVWZWRCinMcuViGBYMSXMPFfXL0K0dRiOxmIAoZRNWyrCbclhMZ03s/iU3w6j/KAvz3CY0kds8Qm6VDgwUPeoggduB96WEnSxI8ykRwpzR0aQfTOWOGWk78op5qQoN5kQRs/DKnrKJZdTEkOkJAGpJtHWYftegiigDS4SOOuav6w2I2rJmhii9ylgT5pU/DiIHN+hrCvZh4XswtRUrOhEsXXmCkk65QKn2gqd2cKU586RXdDGoNiTo/CsaGJ25K7uRhJGHd1oQVl3YrGZyb0cWg7aeHmHHYeVmQQVKLBQoEy1qdVKEECDZmyw4zlNobJnSkhRIJuUpJcezH19Y55Uwu7HjbSO423hCucErnZEp8WUVBJepIsKcbQldl5CwVpxhrUOgFuNMweLjlSXJlkw8/icnInrDEuH61HSL++zVd/W8dOjscWGXGoPWSr5LPCJf8AguY5bEyjyKSPhCeSLM/qn6OWQpSaKHR4ulqFN6r1/SN1fY3EDwzsMpP86n6eFveBp3ZHEg7vdn/3B7cLwKaF9cvRm4jEqFnqQb+j84KRt2cPFMWXVmckneAKc1fvAE15xFXZzFggdyTzzyyPPeiaNj4lmMggcAqX/wB1YHIWr9BWztuTZRS0ybuHMkictLMCCAAWIZg3AR2K/tMxiwMndpDM7EmutTU+UcHhtnTMxCpKlAClD7tB6AtP/CKegIg2lVIpRs0to7ZxOIypxE5a0AuxoLEOwAcsSHPGBZRUmiZgCBQHK9qOToKWECTZy+caWFxqQllhlc+GmkZyvtnZ8frUytsKWRWahrtkb5u8YezkFcwh9Ap9AAan0eN3amIlKd/IU/OObn48AkIDX+iY0hyqLyVFpsGxiQ5IsVECPUexn2WYfEokTF45JJQFTsOhIzgmvd587pDMDumoUxqG8vwZzzJYZwkuRxY5j8Gjq5WLFDkmJ1djeLcnHwcc+XaPetvyMOpMvDbuYAiVJSspGZCHQFBJACAALgiojhD+3JUVYgGalCFHIqW5yqKVKzLLkJSwB6U0jnx2pSZS0zJinKSc5zJVmYAb7FVABXRhHLbR7b4lcpUnvyQqilEJzEaJztUc6HnBDK5PqjJxryd/jvtDkCVPVLATNLJ7ta1KqwYhKd3LRJvVjxjzBM9OImtiZxS7JC2dKQKDdH3QKMOEYg3qu0IvoY3lNyfJmopGvjzJCU914gFZlVCSxIBFXSSBbmIyjElr0+vyiglojsYyzFKokTCaKAZAGvCK4sMRMADzKEdBBa9oApYyw7VIUQ5FiR8teUD4oV8h8IqzQ0wZu4XbCkoSkS0sABWVLPmTlr1hRbL7WLAA7uSlgAyZKGpTVzDRW8hao1UrGoizuxw0e/6wEJrs1fnwq0TVPLvlSWGj+ekea4sVF6cMhQfKD5Aww2WgnwJHk3witU5NggWtmb4XiSMRlAYe7uOhg/PwHI6Oz5Wsd1MEpSd53UahmatCPnFE7YGMVNziaFLSpgsqUC/KltPWDMLj1pWlWW3FRtrS1o6g4hDJUCHNvrpFKc49nd8eCnGn2cftLZGMSc2UG6lZFOxFHqxPFqxmYefMExLLUgkseb0qOMd1tfbqJaaG8cNglCdOUtSkJSje3lZXNWY6kM/pGmNuS6KzpR8nQHD4n/zDcgCn5xHuMSLTh6//AJhVAsCer86F2aLAVkeEXsQHfmxaOduS9f8ADj+2fsgg4ofgPUn/ALYdWLxlt0dCR8qxYJkwDwEDo3oIgcSv+L0H5QJv0ivtn7IDE4qu7mf+Me1IqVLxCqCS55FH5xr7NkTJpoWSLqUgFzwTWprG7LySxlSK2e5J14UjXFjnLmkkCyzZwmNlT5ZZUo9ArMR1yqIF9Yz5pnKLd2sqYltWBY01tHfzZOYl3s9mued7W5RXNwqUqRMYbpIJ/hVc+RboOkdaxRG8kjnOzuzGV3+JyolJAIC1XUSySQaNehvSL/21OIE5KnzCYsPqN85TxFG+EaG3cGFTpM1YK5aJqQpGm+MiVDoqOKwWMbEzyLKM0t0UVD5+sLLD8eC8GSp8+SvH4ealHeFYqopCXOYjQtwMAd0QS+l46VOGE7Ia5b8rcWprGdtBI7wqUMst3bVTU3U3NrmkZwk3wa5caX5WBSM4Yyyc+mV36BuUbk7GT5clDrKlPvOXvUAl6kN7xbgcfL7oKCcqlOFfeJY+EFtWH6sXuTI7wELFCQWBZgLMeN/eNtbXJzOXPBk/6/OAvTpEP9fWfEH6pf4wdM2IpLlFdKt8CzGMzE7OmJqUGmrfGsZJxuguRf8A6ujWTL/5afjlh/8AUpBoZCPcfCMpaDwMRmAxVIWxtIXhVeKW3Rcz8zE/2bBgOe9oCWzBjycAERk4PDAuo2BYdbn4j1ic/BgilINf6Gy9BWIwmFWlRllSVvRJOYW0YZvMvGGoMY0cFgjmg3bGGBlFZ8SGrxBUEsfV4skwc0QJhzDNAIvxvjPl8Ioi/GkZ1NxiiBAKFDQ8AHV90PxJHUHTnDJw4aqgC5D6UOtIqXML5q/2Fm9fziZxS3ICObsOjlmjkuQtmEfs7By2UX3TfWoDDlClZeKmH3qMONT84z/2tRBYMRS99KVD9esEIWomoYsbOTWmn5wOMvI+TR7oEXZvJ/LjA+LSspZClamwIygOSD0DwFIBKgQoqoyjUenGH2hNIlzSBZIS/wDMQk+bEjpAovZKyoylF9gWLQV3U7XdNYq2XgTMmpl1CTVR4IHiPpTzEPs7FZhlVca8vzjqcFhBIllf35nkQnQcteHsx6I3dG06a2K1CWkhlkEApA1KXoDxIL+p4xJMpahmDsdF5jroBGbiJwSpLs5UBTQPW9mt8o0RgJhJUJzyswCXVlqaALDXr0LxObG5O0czK5RNjOS3AHKzcfkDB2Cw/eOVFZQDR6uQWOWpGXn+rTw2yEJCZilSwkl2AdRY/wATgPQvo/EwcrFhTBLB6UowFKcGt/ktOPDbuQUaGHIloCUgB3ZnYJcluXWKpEzMX55RYsKWBrAs2eSeIdhratxVtI0MBKt0J0pUmxrHXRQYiSK9NU/mYZnH6klvRj+kTmNYto1geuphyHv1evzYefSGgMafhfClXgC3Tu/eTZJNLXH6Rxytkd0tSQ7qSUp5vZudDqdOMegzJWYWFWeg8iWHka8I5LaaVz5uRK8ksOMwBzrfV2OVDC7sRe7BTVqioS1lZlTMWJSBLznMwG6xatQD+P4V1tnjZqlOpSSlNCHcqWSWFbtWp4cY6zCbGloJyyszUKlFyTqCbBgzsRVRputB5wpUXKUuKub+TimlxqK0iYwSQTm5u2c7s3ZSqKWyWAZLWGm7pqXVUtxMbuHw2WgBfUnzd+Jv6Ke4goJUNRxcD3Hs39FYrnzimj+lf82trlFS8UQWiQDQ/DQaexH9IgWbs8jwVHB3Plx/UXhpZJIKj0A+VKs3qkWeD0UYercOA6Mf7E1iMmOM1yMxJmHSQaA8mgRey0qDhm5fAxv7QkO6kgOmp0Bs7dD8ox8bO3SpOgJYchbzjglGWOVWaKS8lE7Y+RCAng586/BvSM6bJLA5b2inFbenqQpi4ckkpAZ2ZKQXoHu2orGRN2hMmHeWS1Ro3p8Y7I2S6OlwsoDrAW2ZimKQNwgEn+pwB/bDYKSZM9CZygoLbMxKvFZxQvaNjtRhshQMihqkbuXKAGZtal3pSlDA2FHFKlnhEZQdQ6j4xqrw5MUqw5/xBsLUAm+I9YgYOVhOUVnDM9IdioFhReZPKFDFRpzJRAy5kEMLt7lr8nif7CpgVKAGlRfygYSDUv5v8oSUKAZyR5iM6fgdB8uWlI3im7GhfqOI94kvFIRRIL3oPcB6QLLw6swcn+Wh6c2iBmpfwC/3RRweERVi5DztBbJJBAO6HZq8AQ3GCsPIK5c+VuqBlnKEu+ZJBDi12jJGZR3UkG2rdWDb0E7LWULSoqISAp6PRnNCL0EOEaaBRAOz2Eec6gcqKr0rYJ6vpyjd2jialSkLUpnCVbqQGqpWoGjkC1NBAs3tMUv3ZBfViDQUzHX9PXDx+0FzHegJzEDU6E6lrB3aOgC6TiStZUak+VBUMNBS0dUAvJlH3qVNm1P1pHKbKD5+GRXuw+BP6XGtOx6+6SQo5lJCf6vCfNwR6gWhpgbGyZKFByBmWpZB45VFPwb30jQTLy2H6fQr098Uju5EuW+8gOoA6OSQWqDUh7RPCbQWoKDvkVl5sGIflz5DnDA1ZNSDyuwJvW1f8RuYFVPr5iMDDVsHZrsaAaxv7OT+7uz+VP7uUAwtr8PMD1o0MotXldvm3rvaxFZZviefo441geavj5eT6lqsFJoo6QwKsZOcEVseL1cXDlwAsODcJgfDy8iTQZjvZedGf+opuLKghSHU5NKEm/4Wd3GiDpYiKjNdSQ5YgqZ9AGpzGdqKf93aACeEQEpSAxpf8RNSeNSp6E/7ww6z1v8ArWzE5hWlVqrDLFFPaytKVd3/AK/ENE1h1K0VSlfNyrL/APYKHhABWpX11rQaKLg6F1JqWgGYKj3b3YeVm0S4giaWJfm5Hm/SuehDORZooSanT06v0DU0ZKWIeEBNAqDb3ZuF3ZufgFnhFRUWFKhzdgON3Zhx8Bs8V4pTMBTi+nV7swvohVaxclOVHP56O+oOW7eFVawAUYieQktoSOPV+PDqnV65yk8AGIzeodjDzsQTLNTdvgKcdB1biWqSp5cupcoHt9D5UEc/yY3CwRXiE048Ry84qRhkhyEioYsGcOCxa4cD0grMLfXpAeYgkVjji34K6I4nABZSquYUdy9LVd3HGLMTNmEDMpS2GUFRJLCtz1iGbkaQ4mvrGilItAapfOkDqlK4lo0JgBJq1NIoKSDViI0Ug7Ay44w2b8oPVKezt1ik4YVc25fKKUhUwPuxxH9x/KFFxkp4/GFD2FQgsZsqQSeJ+qQlIWS1hwceVNYHCwKip14RL9tJ5Uu/yAAaHTskn+xvUrZuJa2jQTuMcqCogVNWHNoFwqhmdQzU1D+ggpGMLLSAkJu1rcoTbFdEkd4sAMABc6Nz+tYvEtk7xb2/zAatqKOtXehf14xHKVHMs3+g0Sk3/Bq2SxUmWACAXL2bS7hoCVId2SWPKNKXsvKlS1OC+utofDKUh84YFm3gAX04PFKdL2HBm7HOVakKpmDB6VBeDhNQgso/7palhOpJYpA4VN+XIQto4iWsghIBBO85zf3A71eIipEnvCVlDtc/pratI1jPjkVBWzVGYmYpRdSnJpyt84FwGIIU+pdCjzGvViPp41ZQCZdAwNGoK1NB7xzU+SVTgPxqA9SBFiO+wPgsBr90Pr9eUdFhl5UgcvpxQ+xjncMnKpg7Hr0LgVjZTNegHhLEcr9LcRDGgvPprqBx8mLF9Qa+cDpL1Ol2rQVJLNoEmo+8Ygk8w3k38JuU08rGK8PMuTYUAP8AcQHcWBRQ6QwEouojK5BdYerMsmlFEPnSP0rVhZhVMmE3SQm/4QXejAlXe3HCsXT5+VBUo0G91KagAF01Ukf8yAtly2SmtSOepd2uN5y9RWFQGg/nqBWtmYO7HcFCRU0il6a/nY1YNXcuB4zCmTacHsKU5tYtmulqoiC1Wa9GvS2UH7wYqRxG7DAZKhY6W8quPJAsbrtA61FJvYkDyLeVk+SS4rDZmci1xZjqlzYu0u4F4Bx20csxCCAQoEOXdxQDhVuLb0IAqT4nOmlB5HRrA6UVEtpT8qKXIDeevRiTQkEqaK0rr7vWrippUG4cfjLwJtSYSpKb/e5E8QRQ1eulDdoYgDEzMsovxPsnXiw9AS9YLIySJdaAN+enH3zO1oy9rTf+GA+nmTUN1I97vTYxSCJaUtWtTm/i49LViJq4sadAveu7gDhzgeeCa6xXOxBQ2YX4V+jElzmJ0bS8cCQ7smhy0JuYgRUx9bdYuKKUf64xVDTJs8Nk0igrNIkJ3EUgpoZIAaGGMwi9ed/WLEKeoh1nyPGKTXkqyl08B7worWkPVn6QoqgsY4fDFIAWorcPuqtq9GEBYyShJuAH1c05sPlFMvFrUWBYchYchqYOm7MSpYyqKEGxXVRLOXs0V+r5ZjYAheiM2vn0F4Jw+HBc0WWs6iXOoAo/KJIwy0LPdEkAEZiyQbPUm0SkY2WghwklmNyHrYinpDbfgLCkyEAMAlKjVjUsm7qsl4X7QiX4CVFRcnKD/aDQC8ZcrFKzEpUoOfuivsIhNdJOcKCtQXBhaN9sKNJW0cyixWVdAr0SAwiqXMUWS6ilR1cCnxaK9mIXmEwUCTeofkn8R5erRq4naiBmBBQzlIZi/A8eJHExL/F1FBdA8rAjI5TvgEkEuDW9NGhlYlEshKFKCjcqAyjnS0BztoqUf3ailwAWDPoYZOGmLBIDhN2GnEiGot/sPsnicYTMJSrOKPcA0rBWz5CVTpSmLg5iKEUchra6QKnBKAqCAau2nGNjZeACCpfeBW6wABCgS1Skgt0raNItKkmBt4QZmPMnlWmgbhB0lVL1pwvY69bERnYVTINnblRTZrl+txeCyuobV9a1rTU+97RsILzubXDagtp/EzK52iMlwLVqSz3JJNRzCbjWKGKiwq9LUoXADOLKGgtEpmLSVZRVRq1z91gDRVP3XvAALtua0tgfEQkW8IZ1On+WVcaxfhAAGslrfwty/haqdUl4ytt4kKmAVZIAqbZgCwYZh+7KPMQYqYQgm5NQzVL8r7xZwx37QwL5kzMVDRzwqzuohq1MwuPSIGe4Aer+5vlHHMo+E0ywMlTBqNW1ix5XfKrgd6KZizUPehOhNr67ylHeA8MJgH53qmmtDaxuKsP3YqI5btScpQQbFx0FBalQkHS8aHflNlXs+ljRV28NAeMYu0UEglRJerkV5aeUSM1cNtIJ8VRd+ovfi1utzFK8TmdYFSbf9L82PxfQRg4FeZkE6+3TUxtLSEgCzAFqO7hiT66BoaEV4HenOdCNeLVqeRjb2jOS1CA1aZdSo6eUZGwk75P8abci5sOY1jWxxctySKhTVHOFLpgjF71RLKDjjwhKlkmlIunYYOqpBGhFOUMoLSAzvr+kcV+h0BkFJ0i0Lo5qPq8NiWUKaF4GIy0Kkl9Qp/KNFygCisPT4esIKPB4B70cW94JC35/XCG4lWEoVZqRILrUMOMDeLj6xZLNLiIaHY+aFESmFABX3iJaGSo1uQlve59Yrlz5jE5t0VrrrpWHhReq7MgPGYszG0DVDln5DSIYbCFZYczChRpL8Y8D8GtKV3YypZNQOLqYF6vUDWnnFveJffLkNdOag62hQowq2IrRtwWAYAmrcdWekZc494rMR7k+jm0KFG0YKL4GkHYbZbhKswAJZmrr5af4jZk4FCFEpJrQcQlqknWFCjlyzldCbK9rzRKyDMQSM1nLG1fpoJDJlLW3iUHPEgBnqeJFjeHhRt8eKVMEX7MJMt2LO7vZII5jiR5QYpXpT3cfADSGhR1jLM7VIcgH2BAq4NlPcxYjDgnO9AAB94JCjzYuXl/2woUIZzucrmhWhVmZyWdTpFa/hF7Rqoru/wBXozKL3ug6GkKFDEDqTrcWHQBwH6JFC97wIqaxLm264cfiD8bBZ1vDQoTAGxigkMSxIr01qKHxHTQRk7UWwPpp7NaFChDAMCtlA82jZxs644uPcgfGFCgQjQ2FIoCUu5B0/EOL8YIn3FGLJ/DWnKFCgn+rAHKimhFK/KIpb3EKFHnlIFnpbQNX/MBOl7XtChRtHoTHmy8ocDX6EQUt7BunX3hQo0jyh+BpS9Po9YIBhQoJASzc4UKFEA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data:image/jpeg;base64,/9j/4AAQSkZJRgABAQAAAQABAAD/2wCEAAkGBxQTEhUUExQWFhUXGRgbGBgYFxgdGRgYGhgYGBYYGBgdHSggGBwlHBcUIjEhJSkrLi4uFyAzODMsNygtLisBCgoKDg0OGxAQGzQkICQsNCwsNCwsLCwsNCw0LDQsLCwsLCwsLCwsLCwsLCwsLCwsLCwsLCwsLCwsLCwsLCwsLP/AABEIALgBEgMBIgACEQEDEQH/xAAcAAACAwEBAQEAAAAAAAAAAAAABQMEBgcCAQj/xABAEAACAQIEAwYDBgUDAgcBAAABAhEAAwQSITEFQVEGImFxgZETMqEHQrHB4fAUUmLR8SNyghWiJDNDY5Kjshb/xAAZAQADAQEBAAAAAAAAAAAAAAAAAQIDBAX/xAAvEQACAgICAQEGBgIDAQAAAAAAAQIRAyESMUEEEyJRcZHwBRQyYYGxocFCcvEz/9oADAMBAAIRAxEAPwDt+Yda+mivmWgDJ8a+z3CXyWRTYuH71vQT4psfSKxN+zjeGP8A6kmyCAt1To0jbLMqfOPWuxR41UuGWYusqogCJmRLac9Mo96Gr7GnRhuFdrEvl1vW2cERmDbaGBlmOpnfWvj8Z+IpsWFgBipNsZVBHzZbcyekkx+Ad4rshZY5rSizcYfcGnmw2nyjfnXKb197L3yrPcs27hHxkVsoZjqCxjWT9R4E5PmtPaN4KLVrsbcfco6BM9wKSo+JOTnHdywNZ5GdNZ3SX8Tl7zqvhBmTGu0+OlS43tI162lssrKuo0gnSADJgnYCPek/FVbKQSsKImSASxmImem+41rKfFs1jHyy5h+Kq4vd490aALpM6R1Jg/XbSV6446hSSfmUabDxnyPkDUPBiEtuWykZgIEkyTBMbDRoip+G4II5LTps5P3s0ZQggA/egk6UNJFKTZe4Xwws/eQgyoJk6kQ1wyDGVTA8YI1gw5S+nxYYRIEHUsfMk5RzA1G5iapWsSxJdlJVVOrlxMRBmdNZ2iNd9qp38YHkZhmOUyZMNEqCDygHURHSsm3JmiVIfYBGYmTA/mIIK+JndthAnWeUV8uYdQ5YMQwkMMsBwSIg5o00Oh5cqRDibKozNqpOWCCh0AVBGmhk5YGgFWlxfxI+YZswQiJAXKTHUAnX1pcaKs1HD7+SGOwCwDqFZ9VJmRB036ifHR8F4rcYi2qaAaFQCZnvaEiPMmBpvWFvX2SxbtkywEHQhW1BCzI1ggD/AGRpWv7G2kKlnZs7hSVGYqIElhA159Todq1w3yoxzVxujW4LcGYbmGhiN+fOeo8KaI+sHf6GqGHsjLEFjpJLTrAP81WLbmNSBHU+Y1JjpXWcL2WqKgGKXmy+9Sq4OxB8qBHqiiigAooooAKKKKACiiigAooooAKKKKACiiigAooooAKKKKACl/EsV8K3dfKzkDMFUEsdhoBryphUd23PsR70AZ3F9pgELJYv54+9aKweSktA3IE7Vh73Cr1vCm3fyW7ea4bhGsNeBPw/64UgSNjI1ia6FjuJKVkjMqnkRBbaJnUE6RBmTWT4nhL1+8R8IEyCQHByrtlk7ajUKevhA9GkDndzByrM1y2rLGhGUkyY0VSASvsDVDiKQEZf5YkayBIGvpB8h1rXdosA9oGTdUHLKymQsBlzFBHLN3hvPKNczjLZFhUJGhk7yCRsPMRXLNpM64JtWKuH4o5+9947HcjnA56etN+N2lEWgdGZi0DLMqmh1kmQDpSfD37ayxUljoGJGUHfRSJkRrr94aVocJw97nfgBiDqxgqWATlMCFB9uk1LdOxpaolTDsLbuT3mCiCNdmKqfNoMeW1Z18CssHuZe4Afl5CCx1gCQdjWh4pea0FVMxVBGY8y0kuQN5MekVnuKYpg4ZDCE5pHykSNIEEakCPyqYN2OSRHhLsOVtmFJAYQNdNZEnTT0O1NeFkNcVtQ47qjcAxLgHkI6wO9udqQ/F7yiACQCf6p0AeOXj4+zLh2NlkUTmkiJEgsqgE6E6NNVJMSaGt4vee2kgOzhRO5LEFTP9RQkn2iur8Iw/w7YA1RTDzGrGCYO33gw6HTnXJuEm4zMyqSiQ5y6qi6BSY0U6eEHSun9k+Pi5mSQGYjeYJ0Vp6SZM9TtWuKo9mWXa0eeM9thh+5AzKO/cbYAzlgczAB9awmO7fXzeUTmz2y4E6E5XYRBjUrGlU/tZtEXgpU6iRG8ggT0aC0EDbNNIsDwzKLDPJdNh/TnLx/3n3rX2nFWzJQ5OomnH2n98xadl5EPv6FdPc0x4f9q6gy1u8o5mFYDzMyKyVvhWXQzoYkbV8xXCyBMiBz/YrP82k9m/5OTWmdv7Ndu8LioC3VzdNm/wDida1KOCJBBHUV+T7xZDmGuUg5ho666MrjWQY3mut/ZH2hxeIuG24L21EteiBEaK3LPMeMTXQqmrick4uLpnV6KKKkkKKKKACiiigAooooAKKKKACiiigAooooAKKKKAClXaC6wQKpIDMA7DdU+95EgECmtU2tFsp01YEzvlGqgeuWfWgEUOF8KCgMFAYxod00iAeR61BgsFle4Wd1BcgHMQDInUnXn1p9mj+1YH7SeM/Ct5GDoWIZShMws94sDEfLprymhulZcU5Oi3xLCi8+hV1TQCAVByk96dhBI+b7xjesR2v4XZGVLN34pSZW33oZyAdiSsSScx8Nxr0Ds92fsnDpdZM11hOZ+8ZBMaN4+R15U2PDREXIJnSFgSO8IE76flScU+ylPi9H57bhD3GUFQAI00ktPeYxO8Ak+G9NuMY34KtkjuyBAjWJjaBChREaaVvuNdkkdmuW2AuMxm3rBUMA2x7oYIdf6iOtco7U3Ltu+UuKykgMFI3Zplh1M5hPPXnXLLHJOn0dMckWrIMRje+GEETDCfmjukTz0Bjz51DirxDEAGApInwzb7S35kVSxDmMuhiQfGIBPLnPpULYgqDOpYd7rEjY8iYBJ8qcYClkPt0loI3K+s6wfpXtbhDEqN9fQhgfaZ9ahupCqRMFdDETLaGPbaRVrDWi2oGhI56QQJHl18jV9GVtnafsWwX+jeuMp75CyYykKAzQOhNz6ezDtB2Oh/i4QBSNWtjZi33k17pGUkjYzy2Oa7PdtVwTrhxDWktoS3MgqO/1GaA+2zCumcF4zYxSlrLhpOo5jYbdIFaKmqZlck7OK9qOJXG+CLgIFtnORlhhcYKOeohTt515waZ3B5R9YhvrI8gK2P2tYFPhpiGKq2YoZIBOggxu0RB30YVz/h94g6aDYVzZk4r+j0PTuMqa/kdYrgKyHzQTpOYz5ATpUPGOGvkWDoZ1jxr4/ELa6XmIJGhBiOeh2B2r4mLOXvXnKEwMyjUnQKzdZ6QdKxTtWzqpbSG32edmEu4iMQguIEYlXGjQViRtuRp9K7JhMJbtKEtIltRsqKFUegEVhfs0sMzPcMwgya8yf0A9xXQK7sLbgeV6r/6UFFFFaHOFFFFABRRRQAUUUUAFFFFABRRRQAUUUUAFFFeL7QrEbgE/SgD60EEelfSKyvYjFM7Xyx3aY6GtNdcgqBAmdxOsSOY5Bvam1Qou0eiI251ke3PZu3irRdy2dGUIcxAAJUMMo01/IeunxN8qrEgggGCASPpr03FR3rHxYQrFsEEgwSxBDDTkJA318OdBSdE2Hw621toJhAFWTJ0WBJ5mJr3iLcjl6ipDXy4dKQiqliBlWQDuTBP738Kz3avgS37AlFY21lSYBzEEAlm2UTJB6eArVlZn2rLfaHhc2EY/FuW1UGQilg2ojMo3AjyHOlOTUWws4B2o4P8Aw1z4Yu27sD5rZJXrlJI3HUf4V5MyMwAzLk8e78rac/u/WtVae2MJfJVWvK1sEOJHw+8Dlg75soJ2iI3NZ0Yp17yWwnWAASDrBgARoOXKueLbjaLjNNW2QEZwrnTu5dZ5SFj0pxgTbtoCzCNJJj8OXlSbFPcbdjodQNBJgjQb71Qu2yMp+aeXXWI+lP2fNVYnP4D25N1iSAFOuaZb3EljOvPenvD0xWDZL9p0ZMshlOVmy6QUcSpOu+mkzyqkuCtfFa4CRbIWE1EwBJjeJ5H8hTNsUioAqgFZyQPknU6eJOvnXXi9NKtmPNryUe3fG2xN3/UY517pGwEqGYDyJilOB4kVhXBHQ19x2GFyY0bXczB/ttSpWjQjSYI6dY8a636ZZ8Sg+4l487xT5LpnSeGYwXEBVhPRuvMVatYIuwGS2WOghRPmCRoaxXC7ZBImJ1meXI1JiOK37OKym5CPla2xMLkYdxix5bgzsZ6V4uPDOUnFPo9bLnhCCk1tn6Q7OcM/h8OlvTNu0fzHfzjQelM6512N7aHOcNisyXQQCH0IPQeHMcjOldBW8CMwMjwrqi10jzJ3dskrw10AwSJpFi+Oli6opGUSWP8AakeN4jcuXUeYUASBzpuSRk5G8orL4jtYA6oF15zWgweKFxZgjrpRdlKSZYooopjCiiigAooooAKKKKACiiigAqtxEsLbZRJ6VOpr6RT6YGa7O4Y27hbKf9T5ugitNFKExbs5UBYB3HIztTcmqmTE8uoIPlFZvs72nS4fhXYS6pI3BViDBg8j4c+taS4BBzbQZnaOc1l37E2CZVrigz3QRG+kGJisJ87XEbNVUeIjLrtpPrpSngvcTK1xy41g5jlT7umumm/mJ0qa7xuxlM3rQkhQc6wSZ030OjaHpV38Qss47EugGS2bhO+oAA8ef0pDje02QnPZhVHeLOFVRoTMjXWNN6tv2vwYb4a3g7jYKrsDA5MFK/WuT9uO1hunKF2Y5iTuT9wKdNBpM8zzNZSyL/ixOS+JF23xFi/ike0qi2bedsiBQpJ3fQF2gLAGmZxzk1h8USxaAVBJA5kDYaTqY/SnV+3de2XIUodASwBYaGCCdwdPEjSkmO4g1pVthMumrMCzuW1+Y7DkAsbcyZrOM3LRn5KV26UQyJ1Az6xpqAeWbapeHkA5m1IjKOQ5yfHWtbhcT8LAIckMV1kfeYnUz4zvWQwqT9TXV6dW7GhqMSx1gexP519XFwROx0nx6eFeBVe86x3tjoSNv0NegnSJZ7xrshlIO0g7RyI6fvpSx3+KSVGW5syz80cx1qX4hKspPeWY8Ry/D6VBjMDJLDxNQ3K+USkl0zRcIsvfsMiFA6rlObMGWTBBIB0KgwT/AHqTtHZJNuw+T/RQDMsk9+Dkbw2I00zHXWs3w7Huk5LjoxA7yuwmOTRvp+FW7d13uM9x2LnUtPe0QiZ8lHtWvpsKt5u1v60GTI3FQ+6Oz8C4BhsZgbVs3yMQirkubtbECLe/eXqpO5MRpXy1xHE8NuraxJkMTlua5HAjbod9Dr6a1hOzGCxgtXL1gfEFl8txUn4gUqGV8n3lIJGkmVOnOtZY7WLjsObF7KemYE6jYyDKkdRqK8mbfL39M6VSXu7RqLHDjcZrgfRtQ08v5SKXXLTMrhGGdSfalnCreKw1s5Fa5aT5iO+wBnePmXxA0jUCrvCbNq9e+KjQHEOpMRPNTzHgf0oTvTMpY/KPXD7bW7oa5Bkc/wAq3fCOJrcUaEHbbSfOk/GeFqtpc7iVMDxBp1wHCi3aAG0k1pVExVDGiivN24FBY7AEnyGpoLKXEeKpa0Orfyj8zyqpguKXrx7ltQvUkx5Tz9KzL32u3NpZ2/Hl6VusJYCIqDkP8mraoS2SW5jvRPONq9UUVAwry4kbxXqvLNpQBVzN1oqT+HT9mitOSIpkluo8TiFXQsATtNfUek/G8bbt99xM+GvpSrY70Q8JxSC7dOZQsxvu1aNGkTXOuD8QXOc6k22aVkazW7wmLDCVHd5USViiye/azKy6wQRpuJEaUu4Xjny5LqOGXTNEhxsGEaiY51ee/SsYwLiAp+8RHh3Hyj/su+9Q4sqxuhjYH6f3rK9tMLh1U3Htot0/IYTM7aaxqWA3OnrWqF4TXN/tCw9xsWXUSqYcN4ABmDR6x71GRa6BijtPjksYW1cw9oWrzmWFu7muMkysypMNo0TGux0rmfHO0BvnMygtpJIAmP5goAn0rUcd46LarbCr8S20H5SGQgnvMNcwlQIOgG1Y8paLZ1tsO8BDNmiQZI0125zXPScutGXfY17Oql5CWJ+IIRVnRVJJZlHIkdPGqnGGCYtgogOyAdAWCAkDbTN9K+YIfBhwe8NieZ8aX8Su52e6D3gyHrBAiB6hfarSXL9hJbGvaLird22fX/cNP7+9UsEsID1qhxG9nbNtm+hjX8KY4D/yxNdvp+hpUi0p/f6VUcrqDudxG/61bBqtiBOhHkR+YrqboEK1eDruMyn0Gn78KZ2z3R/aeVLro7+vOCfMaT7fjTPDbe/00/Koh5Q2K79nK2mxkc9Cdqu4FJNsjclhtpos6jpDn2qxj8GWXMu8THivP2/CjBqBlI0i4s+GoLe4Wuv00HKE68f+Gc3TRsfsv7QnC44K2lq8Ftvrs2dktt6MQPJjXT+1v2fWcUxu2j8DEHUuo7rn/wBxREn+oa9Z2rg+IGW48Ed5CVIIPMEHTnmmv0t2Y4suKwtm+p+dFJ8GjvA+RmvNypM3g6ORrxPGcMvfCxAKz8rAyjjqrc/IwfCrWGsC6xfDXAmfVkmFJ8f5Z6/5ro/a7ggxNqCobaQdiJmuYcU7M3sLiLn8IGdEAYpMuAd8v84Gum/nXLKDW10bKSffY+wnH0uOLOIzI6RIM6ekwdeY06GukcPC/DXKQR1FcawfFbOJTJdXUHQiBdttOuQkdd0bQxsN6ccE7RXsKUtMRctSAt3WDJMLcU622HTwkFhRGYSgdVpT2nxOTDt1YhR66n6A1Be7VWFQNM6kHoCOprN8c7V4W/lBvLbCzvqCTzkdI+taqcU9sn2cmtIY9kMJmuG4fuiB5n9K2FJ+yyAYdWGufvSOYO30qzjuIhEZgCSBpppPnVy2yFpFu9fVdzFU7PFlZnA2UTP5VheM8fa6UJGUrynfWmXCVyo7z82q+AP41HmhWzWnFyoI5iagt4kFG150qbEhLZJaNBlrJ4ztCACBI5HzpZMsYDSbNr/1AfzfUUVzE8XbofpRWP5l/AvijrufSsFx/FObmUuQJ2FbVn0MViOLYG5ccvy612swZRw3EmQxJK8gYn8K2nAMfnSIjw6VgVtNG0mfpWh4DiiIVefzTuIqbEjYPdHMxVDE4QXBMlW5MNwVYspHkZ8wSDvUqXDXpmhabVliniHG7tl1U2jcXLLssiDMaTIA0mJ51X7Q4svYvH4bSbVxe9EBSJmAZzSoI08KsdobrDC3Su+XT3FZ/jnGPjoEV4tlQWCnVmYA5THSYjrM+HNlk43ciW6Mdxe3hr+GsBFt271sMl3TKz6KEeVU59AZJ2k686xd0Ad0mAdM2sToVb3A9Jp5jLNwJAOYye7sQVUlpbcCNTttSPHWGWBlzE/ygnXkAP0rCMm9iRev4FBl+LeBkCEUSDOxnn56Uqxytb7ht5VzBjAEnTKCT0ALQPE1ascPeA13TnlaQZ5COte8ZxTOR8VdFBBO5ZDvI5nf3ppu/iKxHi/mgaiAR66z7U4wJlF8vwrzYsJmORV76kAs3eClfurmgHUdTUmBtkIAa7fTyt0VZdYcqivCVnmp+lTPbBgSfQH05V4t2xqCfCTI9DMc66mCFOJX/U8lH4k1awqn4awYO+071UxgIZuu30FMcM4FtZIGg3IHtJ1NSuwZLaulYJgiennP41XYauo2zSD/AMXjTnoT7VZvKTbHnr9ee3SoIiTzzCfQN+tet+GRuUl41f1OfO9fX+iLHsE+GVAAa2D7w35j3rp32P8AahbU2brhbZTMJnRxA0jqJ9hXL+IkPZtGCMhKeYgAH/6zXnAXCusxOg8gDpXkOPvOLOm9WfqA9qcJE/GB9G/tSbE9qsNauu6qXLgAHYSoMAzqJPga4tZ4o0TPP8z+tV8TxVuv7ExU8IILbNL204/hr5FxLAs3ZINxWJJPS4BAYRsYmCNtRSheJl1KOYJEZlO48f5hsYPhWXxl8kt51qPs64ZaxWL+Ffz5fhFgFMSwNsAE7xDE6dKwzQi9x7Nscq1Lol4VxS5Ym1cX4lkyIjRpHvO1NOD9lMM7oSmhOZsxmFmTPkKaf/zafH+Cki3m0DEaaTozcjA35+dF3MovW7WjLKZjEHbMBE8iRPjWONuFuZpPjKqfzN/2V4sGCjk8lRtlE6COnIGrPa3ElLUDn+HOucdk+KXkxZW42rBdGGxBnumflI56+FbDj+NN3cRHjp70lm9y32LJjXL3ejL3+8RAmef72rwOJNASSANN6lxnEAmyjakd3G6yRvNczm2HBjvFcRLKFZpA21pFfvgnWOsT+JrxfcqOURSe9juQHPelTYnFoZl6KpriV8faiq4mdS+B2xcQIrLdpeIse6h01mKu2cXI0pdxDhmbM3OJJ/IV6PKyGKsM0gZT3onf30p7gbZz2mURPzVncLYa0Q2nUdNa2nDbua2pjWKCUMhd8a+FupqMNAr58byp2UfXtBgQdQdwdqRYvgCiTYVRB1mcs9B0GuvsIg1f45jWt2WKLmc6LE6Tzga6VjODW77BizkKDLFx3pPIHSBpvXJnyx5KNWxOhJ2rwN9brOfhyVKn4SlVC5YYQVkypIJ12jpWSwuCJS40KCCAoOgMyW18h9RWn4xxcmQhDlHyqFljcUyzH5eoUaT8xpbjcLczpaykXHk5OY6Zh1OunLSecYt6tGTflC58fHdjvRMgiI84mq1+8IGRYb+bdvACm17slfgs0JPjLacgo0J9fWlrPbt2Rck5mkKDG87HyG5q4JPoaSoVMwJAeVYTJ6+PnTTBropP+KS4q6XaSB6U44W821neTJ8jpXdgVOy2tFxrsCq926GkTqQd/LTfeprYHifIH+1TXFETkLAc+nnG3rXalaIM+7yCaZ4eCo8qUOdIpnauEAQAdOpEeNYxNGXXSEkCJOsD9ihVOVyBOWGPkXVJ/wC8VZwIDDKdzoBIMnUryHMfvn54ddy28WW0y2Au3Nr9gD617X4dKMMOWf8A1/s5Mybkl8xa6zhHgfK511iM4O//ACNK7d2K0HAWyuzb5X+UyVIidVG41OnOum8N4LwnFfLhbJeJZbTaDkTlDDLr4CvE9Y+GaUf3f9nVBrijjVvEGP3++vvXxbpYwvePQanXTYc6/QdvslgU+TCYcEbE2lJ+oNfbigEoAqHSIAA+lcrbNTimA7KYm7JZfhDkbkjMeQC7+tav7OeC38NiGu3FUErlVcwMglWLabfKB7+uwxOC5k6jlX2ygSWMaD19K53ld0UlaPWNu5RduayASNJ158waX4SwiINADE++pqPiHECEVG1LGT9SJ+lKsZxgqdBJrPM29GvGo6GfHHw7hVf5h8rAwy+R/KqfCuJKsWiWdW3zaz1OhBB31mkWKxDMRm51Lw63llydtBWW67NE9UMMVdAzbkDQUvXUTtFTXATz051Rxt7IIGtNDo+YjEwsnXoKXq+ZtoH51JdxH+n41Vw0nXlVIlx3Y1GHHX6UV9U6b0UubJ4s19rGMhG0davNxHMpg71SucMuxOUzznaqZwN4bqAPOuhS/cwao0dmwsKSQdvwq/axA2EaVkTidIM6edesNjHQzOla82To2qGRX0r0rPWOLEDXWaaWMcpjXWmp2At4/wARuytvDDM8OzNEqoRflnbMSQI5SOootYEpaW7iLZuOqS3eL6wTlytIBG0r1O3NxdCusa8jI3lSGH1G21SYa9mBBiQYYeMT7EEH1qOFttsOJz7jnadsErW7GCTDtAIzR9/RTlQd7U/zGqHaN2R7WKtEZiu5EySDMjrH1FWO2eCW7ccMRmIS3aDGAEGZluCCCxkyOWw1rGcRxF2zbOEuyRIuWnmWAzGZEzBObfWeoNc9W9GbiPsV24tlralGAzKLjMR3R4RvBg+U0q7cdngv/iLbd1jrJ7ozGQVPISfqOtILsuD3IJiSG0J/28vem+Jt4rC4drdw27lhh8hJOWSNVMAoZPiPCrSUWq7CjNYZN9accMbu8t+fnNL8BakHz/AD9Kt4ZQG1nXp4V6MNDYxmDrlPm2n0q1hSk7AHqLhGvlz9apWmg6MR+/Wr1hyf5W81FbxZDMzjVhmAGXXY8tdqaWR3R5VD2lsZbk8mAPPyP4VKAciwY35A/jWS7ZResjuAzqD+9fWvfGL0o4B+cIW8YdWP1SajwCkKQe8NCNNtQD6VbHDxfvIi6Z1KDf5oaDr4la9L0EvelF9OL/wr/wBGGZXT/dCzBvke5AJJyEQRHMGdNDB+ldb4LwP4N1b1twwZZYnRjmEnYQRMH0rlGAud4jWSqmIJ2LA/jXZez14PhrQB1CAGd9NOe+1ef+MY4/mJfO1/OzTBTgrGmKugrvrSZsWFJnXpNTYrFhGhgRHMgil+KxSATG/PnXjzm2ztjAq8U4lAEDWosNcNxu8e6B9NzSTGDvEgnXamq92w06FhAP8ASNyPMn60sat8n4LjHVeSn8Y3Xe5y2XwA/wAfSlV+33tySTTq1bHwwq6AiKrXlFuTCkxH61nKd7NGke8HgO9JIgD3qHit5VGhEV5s4/uzPOqOMvTAIjwqU7KSPt/GIBvMeeppbBcFjpO3lXu/cXNBE+leLt/wgCrQJEV9NI32q7bUKmtUGeantg5dTTY9Ik/jqKpm4tfafFCO7zyjQ1VxOALbGY5RB9K92cZb61ZXEKdmiqsxMljLZGZSDSNLsHK4OnLwrpLYcPuZ9K8/9DtnkCetNToiWPl0YG3f84H7irODxgB6RWxfs+nKqWJ4DbVSzKW6kHYdYHSn7RESxNKyne4ylq3mJ15LzbXWP7+FIMf2zk9yz5sWgkdNBt71cfg2HciGYkkhQ1zcgTA7s7a0m7XYRbVuzbVVWczNBmSIABO5iWrnnly030jBuXZHie1aYnDvbZIdnJOYggCe7kbSCP3NZ69Yc2LozqYyK1tlPxAoYOuViICgjaRttVe9g2RtVIkBhI3BEgjqCKmx2JBRVWSBq2kKDqAAOXPzmmslu0Fmcvr8MT1Ovkdv340wfipvW8twgL8PJOu4IIdv+SqT4TUd4SxB7ykRsQPSdT50vvKEBUGZ20I05+ddMalQ1s9YIFQQdCDt0OlSM0OPAge+/wCNebNyLcnXLP8AYCorg08TXoeA8jdPXTwq/gwJEsPUAn8ZpazzBMwYOm3tV/D3Cuq3D5EGPo1VehUe+2OFU2UdTOUwYEaMOevUCltthkWSB58/Dzp5cAvo1tmjMN40BGoOuu8c6UXLeVQDuNDpzETSQ2TYe93e7BHLQHUHaeVOuA3D/E4fMMsXVg+on8KTYQbkmNDpyaBppB19vOrHE8VktrcUwykHy7rfnXT6afHIn819U0RNWvv4nvtHw828beTMCmrDQQUuMzAHTlt6VueyF8DBoBHdZx5DMSB9a5OnEHu3GuXJZmUDwBmVHkBFbXstiT8EjbvE+UgVxesbkve71f0o0ileuhpxq+WaZJ5DUwPLpXk3S4VToajE6ztRgmCsSfSvKmz0MMbRe4dwwPcCnZd/Xb8z6VX4reD3CF0RTlUeA3+se1T8I4zaX4i5h8XXQyPad4AG1KLNvM06xJ8j+zNJtxhXxLa3ZZF8kaeVU8UpnwG56zVlRkBY7b1VxWKzLrA10rOwaKV28oAqpiXJcmaZfwciToP3tS278xNVAkidgPM14Opii8TIqbDoSdojlWnQyO9Z1FfIiZ0jnVp7bTAIrw2E01PjU8htFTu9RRR8EdKKu0GjoBunIAu86b1KCy8yD4UtQHNmDHw/OmGHE6k5jpGhH+Ko5Y35GeCvHQs7BfXWrdrE5iQHaOs0rtEk7QBy1q2j5ROQAnbnSspFxOIMx0YrrtPTnU13idxR3SG8BSG8zzIiahDXRMGjQm2M7l267Asi5swcHKCZXYz1FJe01pmXLcygd50YACCQA6zPk9N+G4u6oPxIP416xD/EQn5SNBPXkT1/Sk4pmeRVEyPFsxxIztNvLoJIXYyJB12GvkBoKS9or6G+QqBQgVGg6SoOdo/3HL/xHM074lYu3FzG2qlSQhUkb6kjqDA1ms9jcIMxCzAEMSNS25POJ6a7VNbujnSrQou40MgJQKwIGjEkjWdIA6ewpfipLc/Dy8OlNL1sKNRqTtzPgKqXLRJ8oGnly612eninIqytdHdRerSfTX8TUjrpRcTvgdF+pJ/tXttq7X0IsYZ+4vr+NWrTE/KQapYCSCJEab/vyqz8NVIJIHWTH+fanEGNcJiNddffSq3H0YFbixDb6TB0nQjf8xU1viCgCAW9wPrqfQU0HA7+KsOVULHeQGZYjkNdNJ3Aqprgrlr59/TsIxcv0qzN4S8RppBB2mQdOhjWOlHGLmay08iPzqLhWLKvDKDrBDaRy1kaVb4owOHMKO8QZ5iJ0npr9Km3x5L7+6GluhbgRIB12X8P0Nbr7OcGb3xlESuRhJ65gfwFYXhBJQCJ9tIMVtPs6tTispkSjTrvBUifal+IJVJryk/qkx+n/Uk/kb1Oy1wxmZR41NZ7GqAZeSecU0W6VHzaCoRxnWJrwOz0tREmL7AKzBg4kcyuum2tSv2RcABXXTwNMTxhjOsek1X/AOoEjcknrp7A0ntAproWYjsneOxU+tU7nYq9v3CR407w+OdtO8sH3pguKYDVvpvS6GYnF8AxIBHwpPhBHpSm32WxB/8ASYeJrqYvNEk18PEANyKrlQUc7t9jr2+UA+Jqe12Mu7koD586244mCuYMI9Nqr3+NZRohbpEfgKXJ/ET4mQPYi9MqyT618s9iLg+Z113iTW0t8RJOqkeZFSPihzNFlIxp7Ff1/QUVrP4yikFIyiYZtNRVi3hjvEetFFbc2ctFpLb16ayx+7PrRRSsD1/DHp9a+tYj/NFFDYEZZQfOoMXcyjUT4ctNvOiis5TaxuXwRnL9J84kubKVOwkHppHroT7HnWM4snw5IaPzgRtzr7RXQ5XFM5PJlMXinLfKs8iJ0+u9SFfLmfaiiu/0vTLKaElmPp7CKmdDA86+UV0jIsM8Tr7f3qK5cEkiAeu59zRRUe1nDUX9/PsfFPs3/Z3gkqjsNSAfpXQOG2goAr7RXnrcm2eq/wBKRzX7SeEjD4lb1vRb0k9BcEZvRt/OaTXjmssByLfjNFFengd+nmn4p/5r/Z5uRVlX34IsLwbFW7a3Pgv8J0zrcGqw0MJInLt96NYFaP7P75/jFnmj/wD5J/IV8orkeeebFJy8Kv4SpGns1DIq87OhY7EiSM3nPL9apG6nUkjnpt4AV9orzK0byVvZMmELjdteh196tDAqAGIGYCBzNfaKmRcF5KuOxLoJ0EdIJ+tT4TF3SASPHYE+VFFSyqL1sFpPIDTXWsvxXGE3Mk90bnxoopNDb0JHxjfEJmeUSPqOdOMFcyrnFwG5yAkZf6co3oopz0PFtFmxaLd580nkx1B8PaplaB8sf8pooqI9mkmeZbofrRRRTomz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feil nach rechts 15"/>
          <p:cNvSpPr/>
          <p:nvPr/>
        </p:nvSpPr>
        <p:spPr>
          <a:xfrm rot="19013248">
            <a:off x="3334595" y="5044474"/>
            <a:ext cx="516659" cy="29913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rechts 17"/>
          <p:cNvSpPr/>
          <p:nvPr/>
        </p:nvSpPr>
        <p:spPr>
          <a:xfrm rot="8294904">
            <a:off x="6078328" y="3952024"/>
            <a:ext cx="528801" cy="28384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13475135">
            <a:off x="6093523" y="5072780"/>
            <a:ext cx="518948" cy="27004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37" y="3898013"/>
            <a:ext cx="2195736" cy="1459056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32775" y="537379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2011</a:t>
            </a:r>
            <a:endParaRPr lang="en-GB" sz="8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98" y="2916318"/>
            <a:ext cx="1909333" cy="1268743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295399" y="419550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2011</a:t>
            </a:r>
            <a:endParaRPr lang="en-GB" sz="8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63" y="4964333"/>
            <a:ext cx="1913668" cy="127577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333992" y="625319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79" y="2925201"/>
            <a:ext cx="1901120" cy="1263285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6588224" y="4196391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  <a:endParaRPr lang="en-GB" sz="800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38" y="4962977"/>
            <a:ext cx="1921961" cy="1277134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585967" y="623789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  <a:endParaRPr lang="en-GB" sz="800"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33579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Como nós entendemos os atores relevantes e partes interessadas?</a:t>
            </a:r>
            <a:endParaRPr lang="de-DE" sz="36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205867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Usando cartões brancos, escreva os atores que influenciam cada fator contribuinte ou ameaça direta. </a:t>
            </a:r>
            <a:endParaRPr lang="de-DE" dirty="0"/>
          </a:p>
          <a:p>
            <a:pPr marL="711200" indent="-347663">
              <a:buFont typeface="Courier New" panose="02070309020205020404" pitchFamily="49" charset="0"/>
              <a:buChar char="o"/>
            </a:pPr>
            <a:r>
              <a:rPr lang="pt-BR" dirty="0"/>
              <a:t>Ás vezes, um ator irá influenciar um grupo inteiro de fatores contribuintes.</a:t>
            </a:r>
            <a:endParaRPr lang="de-DE" dirty="0"/>
          </a:p>
          <a:p>
            <a:r>
              <a:rPr lang="pt-BR" dirty="0"/>
              <a:t>Mapeando atores: Coloque os cartões próximos à ameaça correspondente, fator contribuinte, ou a caixa do grupo de fatores contribuintes. 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603375" y="6293269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5" y="3644591"/>
            <a:ext cx="3973017" cy="2648678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de-DE" dirty="0"/>
              <a:t>Compreenda os atores relevantes </a:t>
            </a:r>
          </a:p>
        </p:txBody>
      </p:sp>
    </p:spTree>
    <p:extLst>
      <p:ext uri="{BB962C8B-B14F-4D97-AF65-F5344CB8AC3E}">
        <p14:creationId xmlns:p14="http://schemas.microsoft.com/office/powerpoint/2010/main" val="18288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</Template>
  <TotalTime>0</TotalTime>
  <Words>1160</Words>
  <Application>Microsoft Office PowerPoint</Application>
  <PresentationFormat>Apresentação na tela (4:3)</PresentationFormat>
  <Paragraphs>128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Larissa-Design</vt:lpstr>
      <vt:lpstr>Compreenda os atores relevantes </vt:lpstr>
      <vt:lpstr>Créditos e condições de uso </vt:lpstr>
      <vt:lpstr>Apresentação do PowerPoint</vt:lpstr>
      <vt:lpstr>Objetivos de aprendizado</vt:lpstr>
      <vt:lpstr>Sumário </vt:lpstr>
      <vt:lpstr>O que significa a compreensão dos atores relevantes e partes interessadas?</vt:lpstr>
      <vt:lpstr>O que significa a compreensão dos atores relevantes e partes interessadas?</vt:lpstr>
      <vt:lpstr>Por que nós precisamos entender os atores relevantes e partes interessadas?</vt:lpstr>
      <vt:lpstr>Como nós entendemos os atores relevantes e partes interessadas?</vt:lpstr>
      <vt:lpstr>Como nós entendemos os atores relevantes e partes interessadas?</vt:lpstr>
      <vt:lpstr>Como nós entendemos os atores relevantes e partes interessadas?</vt:lpstr>
      <vt:lpstr>Dicas Práticas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79</cp:revision>
  <dcterms:created xsi:type="dcterms:W3CDTF">2014-10-28T12:39:03Z</dcterms:created>
  <dcterms:modified xsi:type="dcterms:W3CDTF">2015-05-26T13:39:11Z</dcterms:modified>
</cp:coreProperties>
</file>