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12"/>
  </p:notesMasterIdLst>
  <p:sldIdLst>
    <p:sldId id="272" r:id="rId2"/>
    <p:sldId id="270" r:id="rId3"/>
    <p:sldId id="262" r:id="rId4"/>
    <p:sldId id="271" r:id="rId5"/>
    <p:sldId id="257" r:id="rId6"/>
    <p:sldId id="261" r:id="rId7"/>
    <p:sldId id="260" r:id="rId8"/>
    <p:sldId id="264" r:id="rId9"/>
    <p:sldId id="265" r:id="rId10"/>
    <p:sldId id="268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8F5664-398D-40D8-8A3D-8A8DF5CE87D4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2D536BDE-9DD8-47DC-A94D-66FFBE312657}">
      <dgm:prSet custT="1"/>
      <dgm:spPr/>
      <dgm:t>
        <a:bodyPr/>
        <a:lstStyle/>
        <a:p>
          <a:pPr algn="just" rtl="0"/>
          <a:r>
            <a:rPr lang="pt-BR" sz="2000" dirty="0" smtClean="0"/>
            <a:t>Os participantes são aptos para explicar a racionalidade para esse passo para avaliar a criticalidade futura dos estresses, ameaças e fatores contribuintes como uma base para a formulação de estratégias proativas.</a:t>
          </a:r>
          <a:endParaRPr lang="en-US" sz="2000" dirty="0"/>
        </a:p>
      </dgm:t>
    </dgm:pt>
    <dgm:pt modelId="{13F93C22-6D65-451F-BE52-941D703E1097}" type="parTrans" cxnId="{3EE8DFE6-B4DB-4524-AC74-46F7F72A73A2}">
      <dgm:prSet/>
      <dgm:spPr/>
      <dgm:t>
        <a:bodyPr/>
        <a:lstStyle/>
        <a:p>
          <a:pPr algn="just"/>
          <a:endParaRPr lang="en-GB"/>
        </a:p>
      </dgm:t>
    </dgm:pt>
    <dgm:pt modelId="{2E6ACE46-F993-47F0-BB04-59C8D5ABCCDE}" type="sibTrans" cxnId="{3EE8DFE6-B4DB-4524-AC74-46F7F72A73A2}">
      <dgm:prSet/>
      <dgm:spPr/>
      <dgm:t>
        <a:bodyPr/>
        <a:lstStyle/>
        <a:p>
          <a:pPr algn="just"/>
          <a:endParaRPr lang="en-GB"/>
        </a:p>
      </dgm:t>
    </dgm:pt>
    <dgm:pt modelId="{4C02CBC8-7B28-4805-842D-8260C2202CE3}">
      <dgm:prSet custT="1"/>
      <dgm:spPr/>
      <dgm:t>
        <a:bodyPr/>
        <a:lstStyle/>
        <a:p>
          <a:pPr algn="just" rtl="0"/>
          <a:r>
            <a:rPr lang="pt-BR" sz="2000" dirty="0" smtClean="0"/>
            <a:t>Os participantes possuem a habilidade para guiar o grupo do projeto através do processo de classificação usando critérios de classificações relevantes para a criticalidade futura.</a:t>
          </a:r>
          <a:endParaRPr lang="en-US" sz="2000" dirty="0"/>
        </a:p>
      </dgm:t>
    </dgm:pt>
    <dgm:pt modelId="{0D119BEB-0F98-42AF-BE91-9FDC2A5A8D06}" type="parTrans" cxnId="{279DBE50-24AD-4932-8702-93B2BA82D2A4}">
      <dgm:prSet/>
      <dgm:spPr/>
      <dgm:t>
        <a:bodyPr/>
        <a:lstStyle/>
        <a:p>
          <a:pPr algn="just"/>
          <a:endParaRPr lang="en-GB"/>
        </a:p>
      </dgm:t>
    </dgm:pt>
    <dgm:pt modelId="{22DAE39A-22CF-470C-9476-E5AE393D38AD}" type="sibTrans" cxnId="{279DBE50-24AD-4932-8702-93B2BA82D2A4}">
      <dgm:prSet/>
      <dgm:spPr/>
      <dgm:t>
        <a:bodyPr/>
        <a:lstStyle/>
        <a:p>
          <a:pPr algn="just"/>
          <a:endParaRPr lang="en-GB"/>
        </a:p>
      </dgm:t>
    </dgm:pt>
    <dgm:pt modelId="{D71637E9-97FB-44B7-B446-7BDEF3046B58}" type="pres">
      <dgm:prSet presAssocID="{9B8F5664-398D-40D8-8A3D-8A8DF5CE87D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193F5C11-13B3-4099-A3D1-CCCB55A050F4}" type="pres">
      <dgm:prSet presAssocID="{2D536BDE-9DD8-47DC-A94D-66FFBE31265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C09F43-D6E5-4182-BE45-1AAEAD970D41}" type="pres">
      <dgm:prSet presAssocID="{2E6ACE46-F993-47F0-BB04-59C8D5ABCCDE}" presName="spacer" presStyleCnt="0"/>
      <dgm:spPr/>
    </dgm:pt>
    <dgm:pt modelId="{96E03328-0226-4FCA-BE58-7B68504E3721}" type="pres">
      <dgm:prSet presAssocID="{4C02CBC8-7B28-4805-842D-8260C2202CE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408EE4A-CFA0-4A28-A67C-B107D2E078AD}" type="presOf" srcId="{2D536BDE-9DD8-47DC-A94D-66FFBE312657}" destId="{193F5C11-13B3-4099-A3D1-CCCB55A050F4}" srcOrd="0" destOrd="0" presId="urn:microsoft.com/office/officeart/2005/8/layout/vList2"/>
    <dgm:cxn modelId="{3EE8DFE6-B4DB-4524-AC74-46F7F72A73A2}" srcId="{9B8F5664-398D-40D8-8A3D-8A8DF5CE87D4}" destId="{2D536BDE-9DD8-47DC-A94D-66FFBE312657}" srcOrd="0" destOrd="0" parTransId="{13F93C22-6D65-451F-BE52-941D703E1097}" sibTransId="{2E6ACE46-F993-47F0-BB04-59C8D5ABCCDE}"/>
    <dgm:cxn modelId="{845C4CA0-6EE5-45F6-B00A-9383A3358C30}" type="presOf" srcId="{4C02CBC8-7B28-4805-842D-8260C2202CE3}" destId="{96E03328-0226-4FCA-BE58-7B68504E3721}" srcOrd="0" destOrd="0" presId="urn:microsoft.com/office/officeart/2005/8/layout/vList2"/>
    <dgm:cxn modelId="{279DBE50-24AD-4932-8702-93B2BA82D2A4}" srcId="{9B8F5664-398D-40D8-8A3D-8A8DF5CE87D4}" destId="{4C02CBC8-7B28-4805-842D-8260C2202CE3}" srcOrd="1" destOrd="0" parTransId="{0D119BEB-0F98-42AF-BE91-9FDC2A5A8D06}" sibTransId="{22DAE39A-22CF-470C-9476-E5AE393D38AD}"/>
    <dgm:cxn modelId="{BB0144BD-8CB4-4355-B9AD-BF05BFD4AC9A}" type="presOf" srcId="{9B8F5664-398D-40D8-8A3D-8A8DF5CE87D4}" destId="{D71637E9-97FB-44B7-B446-7BDEF3046B58}" srcOrd="0" destOrd="0" presId="urn:microsoft.com/office/officeart/2005/8/layout/vList2"/>
    <dgm:cxn modelId="{A93EED31-68F3-4A1B-99C7-A464C3656FE8}" type="presParOf" srcId="{D71637E9-97FB-44B7-B446-7BDEF3046B58}" destId="{193F5C11-13B3-4099-A3D1-CCCB55A050F4}" srcOrd="0" destOrd="0" presId="urn:microsoft.com/office/officeart/2005/8/layout/vList2"/>
    <dgm:cxn modelId="{EA7FA268-C7CB-4734-BE55-D7B87EFCBE18}" type="presParOf" srcId="{D71637E9-97FB-44B7-B446-7BDEF3046B58}" destId="{27C09F43-D6E5-4182-BE45-1AAEAD970D41}" srcOrd="1" destOrd="0" presId="urn:microsoft.com/office/officeart/2005/8/layout/vList2"/>
    <dgm:cxn modelId="{AABC8410-FE64-499F-AEC5-9DBC1E9A9F86}" type="presParOf" srcId="{D71637E9-97FB-44B7-B446-7BDEF3046B58}" destId="{96E03328-0226-4FCA-BE58-7B68504E372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F5C11-13B3-4099-A3D1-CCCB55A050F4}">
      <dsp:nvSpPr>
        <dsp:cNvPr id="0" name=""/>
        <dsp:cNvSpPr/>
      </dsp:nvSpPr>
      <dsp:spPr>
        <a:xfrm>
          <a:off x="0" y="762456"/>
          <a:ext cx="7787207" cy="140692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Os participantes são aptos para explicar a racionalidade para esse passo para avaliar a criticalidade futura dos estresses, ameaças e fatores contribuintes como uma base para a formulação de estratégias proativas.</a:t>
          </a:r>
          <a:endParaRPr lang="en-US" sz="2000" kern="1200" dirty="0"/>
        </a:p>
      </dsp:txBody>
      <dsp:txXfrm>
        <a:off x="68680" y="831136"/>
        <a:ext cx="7649847" cy="1269564"/>
      </dsp:txXfrm>
    </dsp:sp>
    <dsp:sp modelId="{96E03328-0226-4FCA-BE58-7B68504E3721}">
      <dsp:nvSpPr>
        <dsp:cNvPr id="0" name=""/>
        <dsp:cNvSpPr/>
      </dsp:nvSpPr>
      <dsp:spPr>
        <a:xfrm>
          <a:off x="0" y="2356581"/>
          <a:ext cx="7787207" cy="140692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Os participantes possuem a habilidade para guiar o grupo do projeto através do processo de classificação usando critérios de classificações relevantes para a criticalidade futura.</a:t>
          </a:r>
          <a:endParaRPr lang="en-US" sz="2000" kern="1200" dirty="0"/>
        </a:p>
      </dsp:txBody>
      <dsp:txXfrm>
        <a:off x="68680" y="2425261"/>
        <a:ext cx="7649847" cy="12695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4FE96-E3E3-4E63-991D-51CC8583374F}" type="datetimeFigureOut">
              <a:rPr lang="en-GB" smtClean="0"/>
              <a:t>25/05/2015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32685-4E88-471C-A725-43280E3EB2B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8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32685-4E88-471C-A725-43280E3EB2B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518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Picture: Christina Lehmann 2014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32685-4E88-471C-A725-43280E3EB2B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6169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12. Analysis of the future criticality of stresses, threats and contributing factors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2230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59632" y="1556792"/>
            <a:ext cx="375215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59632" y="2204864"/>
            <a:ext cx="3752156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220072" y="1556792"/>
            <a:ext cx="375374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220072" y="2204864"/>
            <a:ext cx="3753743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12. Analysis of the future criticality of stresses, threats and contributing factors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1465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12. Analysis of the future criticality of stresses, threats and contributing factors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3310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12. Analysis of the future criticality of stresses, threats and contributing factors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2683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12. Analysis of the future criticality of stresses, threats and contributing factors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576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12. Analysis of the future criticality of stresses, threats and contributing factors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4359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12. Analysis of the future criticality of stresses, threats and contributing factors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3939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12. Analysis of the future criticality of stresses, threats and contributing factors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661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12. Analysis of the future criticality of stresses, threats and contributing factors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175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12. Analysis of the future criticality of stresses, threats and contributing factors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256027" y="2642543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355931" y="1748812"/>
            <a:ext cx="377333" cy="327345"/>
            <a:chOff x="252905" y="1778908"/>
            <a:chExt cx="377333" cy="327345"/>
          </a:xfrm>
          <a:noFill/>
        </p:grpSpPr>
        <p:sp>
          <p:nvSpPr>
            <p:cNvPr id="9" name="Ellipse 8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rapezoid 9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Bogen 10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339734" y="4018502"/>
            <a:ext cx="396070" cy="435203"/>
            <a:chOff x="201399" y="4006186"/>
            <a:chExt cx="396070" cy="435203"/>
          </a:xfrm>
          <a:noFill/>
        </p:grpSpPr>
        <p:sp>
          <p:nvSpPr>
            <p:cNvPr id="13" name="Form 12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orm 13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orm 14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16" name="Picture 17" descr="File:Thumbs up font awesom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4" y="5219551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4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12. Analysis of the future criticality of stresses, threats and contributing factors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pic>
        <p:nvPicPr>
          <p:cNvPr id="17" name="Picture 17" descr="File:Thumbs up font awesom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pieren 17"/>
          <p:cNvGrpSpPr/>
          <p:nvPr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19" name="Form 1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orm 1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orm 2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2" name="Textfeld 21"/>
          <p:cNvSpPr txBox="1"/>
          <p:nvPr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uppieren 26"/>
          <p:cNvGrpSpPr/>
          <p:nvPr/>
        </p:nvGrpSpPr>
        <p:grpSpPr>
          <a:xfrm>
            <a:off x="355931" y="1748812"/>
            <a:ext cx="377333" cy="327345"/>
            <a:chOff x="252905" y="1778908"/>
            <a:chExt cx="377333" cy="327345"/>
          </a:xfrm>
          <a:noFill/>
        </p:grpSpPr>
        <p:sp>
          <p:nvSpPr>
            <p:cNvPr id="28" name="Ellipse 27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Trapezoid 28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Bogen 29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2824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12. Analysis of the future criticality of stresses, threats and contributing factors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pic>
        <p:nvPicPr>
          <p:cNvPr id="7" name="Picture 17" descr="File:Thumbs up font awesom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ieren 7"/>
          <p:cNvGrpSpPr/>
          <p:nvPr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9" name="Form 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 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 1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3" name="Gruppieren 12"/>
          <p:cNvGrpSpPr/>
          <p:nvPr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256027" y="2642543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233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12. Analysis of the future criticality of stresses, threats and contributing factors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pic>
        <p:nvPicPr>
          <p:cNvPr id="7" name="Picture 17" descr="File:Thumbs up font awesom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339734" y="4018502"/>
            <a:ext cx="396070" cy="435203"/>
            <a:chOff x="201399" y="4006186"/>
            <a:chExt cx="396070" cy="435203"/>
          </a:xfrm>
          <a:noFill/>
        </p:grpSpPr>
        <p:sp>
          <p:nvSpPr>
            <p:cNvPr id="18" name="Form 17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orm 18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orm 19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319672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12. Analysis of the future criticality of stresses, threats and contributing factors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grpSp>
        <p:nvGrpSpPr>
          <p:cNvPr id="8" name="Gruppieren 7"/>
          <p:cNvGrpSpPr/>
          <p:nvPr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9" name="Form 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 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 1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2" name="Textfeld 11"/>
          <p:cNvSpPr txBox="1"/>
          <p:nvPr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7" descr="File:Thumbs up font awesom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4" y="5219551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120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12. Analysis of the future criticality of stresses, threats and contributing factors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6508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87624" y="1628800"/>
            <a:ext cx="3816424" cy="4525963"/>
          </a:xfr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48064" y="1628800"/>
            <a:ext cx="3894584" cy="4525963"/>
          </a:xfr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12. Analysis of the future criticality of stresses, threats and contributing factors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947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7" b="11662"/>
          <a:stretch/>
        </p:blipFill>
        <p:spPr bwMode="auto">
          <a:xfrm rot="10800000">
            <a:off x="-11929" y="-1"/>
            <a:ext cx="91559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hteck 17"/>
          <p:cNvSpPr/>
          <p:nvPr/>
        </p:nvSpPr>
        <p:spPr>
          <a:xfrm>
            <a:off x="-11928" y="7289"/>
            <a:ext cx="9161722" cy="6858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C:\Users\cle483\Desktop\Centre for Econics\Logo centre.bmp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85343"/>
            <a:ext cx="1295400" cy="91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cle483\Desktop\Centre for Econics\Logo MARISCO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1718" y="342900"/>
            <a:ext cx="1172281" cy="91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1929" y="-1"/>
            <a:ext cx="9161721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59632" y="1600200"/>
            <a:ext cx="742716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8520" y="6515100"/>
            <a:ext cx="9258313" cy="35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-11927" y="6515100"/>
            <a:ext cx="55148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6C6AE60A-B69C-4790-82F7-3882EDF23186}" type="slidenum">
              <a:rPr lang="de-DE" smtClean="0"/>
              <a:t>‹nº›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115616" y="6515100"/>
            <a:ext cx="1080120" cy="3501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779912" y="6515100"/>
            <a:ext cx="5364087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12. Analysis of the future criticality of stresses, threats and contributing factors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32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2136" y="1268760"/>
            <a:ext cx="9146135" cy="1152128"/>
          </a:xfrm>
        </p:spPr>
        <p:txBody>
          <a:bodyPr>
            <a:noAutofit/>
          </a:bodyPr>
          <a:lstStyle/>
          <a:p>
            <a:r>
              <a:rPr lang="pt-BR" dirty="0"/>
              <a:t>Análise da criticalidade futura dos estresses, ameaças e fatores contribuintes</a:t>
            </a:r>
            <a:endParaRPr lang="de-DE" dirty="0"/>
          </a:p>
        </p:txBody>
      </p:sp>
      <p:pic>
        <p:nvPicPr>
          <p:cNvPr id="1026" name="Picture 2" descr="F:\Fotos_MARISCO Workshops + EDA\Peru ('11 &amp; '13 &amp; '14)\Pacaya Imiria\Workshop I Imiria\PucallpaMARISCOWorkshopHotelManish ( 27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531" y="2471646"/>
            <a:ext cx="390097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867531" y="5083478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Pierre </a:t>
            </a:r>
            <a:r>
              <a:rPr lang="en-GB" sz="800" dirty="0" err="1" smtClean="0"/>
              <a:t>Ibisch</a:t>
            </a:r>
            <a:r>
              <a:rPr lang="en-GB" sz="800" dirty="0" smtClean="0"/>
              <a:t> 2013</a:t>
            </a:r>
            <a:endParaRPr lang="en-GB" sz="800" dirty="0"/>
          </a:p>
        </p:txBody>
      </p:sp>
      <p:sp>
        <p:nvSpPr>
          <p:cNvPr id="8" name="Untertitel 19"/>
          <p:cNvSpPr>
            <a:spLocks noGrp="1"/>
          </p:cNvSpPr>
          <p:nvPr>
            <p:ph type="subTitle" idx="1"/>
          </p:nvPr>
        </p:nvSpPr>
        <p:spPr>
          <a:xfrm>
            <a:off x="-36512" y="5085184"/>
            <a:ext cx="9144000" cy="1392560"/>
          </a:xfrm>
        </p:spPr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Fase</a:t>
            </a:r>
            <a:r>
              <a:rPr lang="en-GB" dirty="0" smtClean="0">
                <a:solidFill>
                  <a:schemeClr val="tx1"/>
                </a:solidFill>
              </a:rPr>
              <a:t> II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Análise sistêmica de vulnerabilidade e risco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Passo</a:t>
            </a:r>
            <a:r>
              <a:rPr lang="en-US" dirty="0" smtClean="0">
                <a:solidFill>
                  <a:schemeClr val="tx1"/>
                </a:solidFill>
              </a:rPr>
              <a:t> 12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Dicas práticas</a:t>
            </a:r>
            <a:endParaRPr lang="de-DE" dirty="0"/>
          </a:p>
        </p:txBody>
      </p:sp>
      <p:sp>
        <p:nvSpPr>
          <p:cNvPr id="21" name="Inhaltsplatzhalter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Os participantes deveriam avaliar o aspecto de acordo com a situação </a:t>
            </a:r>
            <a:r>
              <a:rPr lang="pt-BR" dirty="0" smtClean="0"/>
              <a:t>atual</a:t>
            </a:r>
          </a:p>
          <a:p>
            <a:pPr marL="0" indent="0">
              <a:buNone/>
            </a:pPr>
            <a:endParaRPr lang="de-DE" dirty="0"/>
          </a:p>
          <a:p>
            <a:pPr marL="354013" indent="0">
              <a:buNone/>
            </a:pPr>
            <a:r>
              <a:rPr lang="pt-BR" dirty="0" smtClean="0">
                <a:sym typeface="Wingdings" panose="05000000000000000000" pitchFamily="2" charset="2"/>
              </a:rPr>
              <a:t> </a:t>
            </a:r>
            <a:r>
              <a:rPr lang="pt-BR" dirty="0" smtClean="0"/>
              <a:t>Eles </a:t>
            </a:r>
            <a:r>
              <a:rPr lang="pt-BR" dirty="0"/>
              <a:t>deveriam imaginar a condição futura sem qualquer gestão ou intervenção dos humanos</a:t>
            </a:r>
            <a:endParaRPr lang="de-DE" dirty="0"/>
          </a:p>
          <a:p>
            <a:pPr marL="354013" indent="0">
              <a:buNone/>
            </a:pPr>
            <a:r>
              <a:rPr lang="pt-BR" dirty="0" smtClean="0">
                <a:sym typeface="Wingdings" panose="05000000000000000000" pitchFamily="2" charset="2"/>
              </a:rPr>
              <a:t> </a:t>
            </a:r>
            <a:r>
              <a:rPr lang="pt-BR" dirty="0" smtClean="0"/>
              <a:t>Ele </a:t>
            </a:r>
            <a:r>
              <a:rPr lang="pt-BR" dirty="0"/>
              <a:t>é suposto a mostrar o quão perigoso pode ser a continuação do comportamento atual.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10</a:t>
            </a:fld>
            <a:endParaRPr lang="de-DE"/>
          </a:p>
        </p:txBody>
      </p:sp>
      <p:sp>
        <p:nvSpPr>
          <p:cNvPr id="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12. </a:t>
            </a:r>
            <a:r>
              <a:rPr lang="pt-BR" dirty="0"/>
              <a:t>Análise da criticalidade futura dos estresses, ameaças e fatores contribuintes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187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12. </a:t>
            </a:r>
            <a:r>
              <a:rPr lang="pt-BR" dirty="0"/>
              <a:t>Análise da criticalidade futura dos estresses, ameaças e fatores contribuintes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303E-27D9-477D-98A4-E66DF1BCAD0F}" type="slidenum">
              <a:rPr lang="de-DE" smtClean="0"/>
              <a:t>2</a:t>
            </a:fld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</p:spPr>
        <p:txBody>
          <a:bodyPr>
            <a:normAutofit/>
          </a:bodyPr>
          <a:lstStyle/>
          <a:p>
            <a:r>
              <a:rPr lang="pt-BR" dirty="0"/>
              <a:t>Créditos e condições de uso </a:t>
            </a:r>
            <a:endParaRPr lang="en-GB" sz="4000" dirty="0"/>
          </a:p>
        </p:txBody>
      </p:sp>
      <p:sp>
        <p:nvSpPr>
          <p:cNvPr id="10" name="Content Placeholder 2"/>
          <p:cNvSpPr>
            <a:spLocks noGrp="1"/>
          </p:cNvSpPr>
          <p:nvPr/>
        </p:nvSpPr>
        <p:spPr bwMode="auto">
          <a:xfrm>
            <a:off x="755575" y="2549222"/>
            <a:ext cx="816864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30000"/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pt-BR" sz="1350" dirty="0"/>
              <a:t>Você é livre para compartilhar esta apresentação e </a:t>
            </a:r>
            <a:r>
              <a:rPr lang="pt-BR" sz="1350" dirty="0" smtClean="0"/>
              <a:t>adaptá-la </a:t>
            </a:r>
            <a:r>
              <a:rPr lang="pt-BR" sz="1350" dirty="0"/>
              <a:t>para o seu uso sob as seguintes condições:</a:t>
            </a:r>
          </a:p>
          <a:p>
            <a:pPr algn="just"/>
            <a:r>
              <a:rPr lang="pt-BR" sz="1350" dirty="0" smtClean="0"/>
              <a:t>Você </a:t>
            </a:r>
            <a:r>
              <a:rPr lang="pt-BR" sz="1350" dirty="0"/>
              <a:t>deve atribuir o trabalho da forma especificada pelos autores (</a:t>
            </a:r>
            <a:r>
              <a:rPr lang="pt-BR" sz="1350" dirty="0" smtClean="0"/>
              <a:t>mas não </a:t>
            </a:r>
            <a:r>
              <a:rPr lang="pt-BR" sz="1350" dirty="0"/>
              <a:t>de forma a sugerir </a:t>
            </a:r>
            <a:endParaRPr lang="pt-BR" sz="1350" dirty="0" smtClean="0"/>
          </a:p>
          <a:p>
            <a:pPr marL="0" indent="0" algn="just">
              <a:buNone/>
            </a:pPr>
            <a:r>
              <a:rPr lang="pt-BR" sz="1350" dirty="0"/>
              <a:t> </a:t>
            </a:r>
            <a:r>
              <a:rPr lang="pt-BR" sz="1350" dirty="0" smtClean="0"/>
              <a:t>        que </a:t>
            </a:r>
            <a:r>
              <a:rPr lang="pt-BR" sz="1350" dirty="0"/>
              <a:t>estes </a:t>
            </a:r>
            <a:r>
              <a:rPr lang="pt-BR" sz="1350" dirty="0" smtClean="0"/>
              <a:t> o apoiam, </a:t>
            </a:r>
            <a:r>
              <a:rPr lang="pt-BR" sz="1350" dirty="0"/>
              <a:t>ou </a:t>
            </a:r>
            <a:r>
              <a:rPr lang="pt-BR" sz="1350" dirty="0" smtClean="0"/>
              <a:t> a maneira que você usa a </a:t>
            </a:r>
            <a:r>
              <a:rPr lang="pt-BR" sz="1350" dirty="0"/>
              <a:t>obra).</a:t>
            </a:r>
          </a:p>
          <a:p>
            <a:pPr algn="just"/>
            <a:r>
              <a:rPr lang="pt-BR" sz="1350" dirty="0" smtClean="0"/>
              <a:t>Você </a:t>
            </a:r>
            <a:r>
              <a:rPr lang="pt-BR" sz="1350" dirty="0"/>
              <a:t>não pode utilizar esta obra para fins comerciais.</a:t>
            </a:r>
          </a:p>
          <a:p>
            <a:pPr algn="just"/>
            <a:r>
              <a:rPr lang="pt-BR" sz="1350" dirty="0" smtClean="0"/>
              <a:t>Se </a:t>
            </a:r>
            <a:r>
              <a:rPr lang="pt-BR" sz="1350" dirty="0"/>
              <a:t>você alterar, transformar ou ampliar esta obra, você deve remover o </a:t>
            </a:r>
            <a:r>
              <a:rPr lang="pt-BR" sz="1350" dirty="0" smtClean="0"/>
              <a:t>logo do </a:t>
            </a:r>
            <a:r>
              <a:rPr lang="en-US" sz="1350" i="1" dirty="0" smtClean="0">
                <a:cs typeface="Arial" pitchFamily="34" charset="0"/>
              </a:rPr>
              <a:t>Centre for</a:t>
            </a:r>
          </a:p>
          <a:p>
            <a:pPr marL="0" indent="0" algn="just">
              <a:buNone/>
            </a:pPr>
            <a:r>
              <a:rPr lang="en-US" sz="1350" i="1" dirty="0">
                <a:cs typeface="Arial" pitchFamily="34" charset="0"/>
              </a:rPr>
              <a:t> </a:t>
            </a:r>
            <a:r>
              <a:rPr lang="en-US" sz="1350" i="1" dirty="0" smtClean="0">
                <a:cs typeface="Arial" pitchFamily="34" charset="0"/>
              </a:rPr>
              <a:t>        </a:t>
            </a:r>
            <a:r>
              <a:rPr lang="en-US" sz="1350" i="1" dirty="0" err="1">
                <a:cs typeface="Arial" pitchFamily="34" charset="0"/>
              </a:rPr>
              <a:t>Econics</a:t>
            </a:r>
            <a:r>
              <a:rPr lang="en-US" sz="1350" i="1" dirty="0">
                <a:cs typeface="Arial" pitchFamily="34" charset="0"/>
              </a:rPr>
              <a:t> and Ecosystem </a:t>
            </a:r>
            <a:r>
              <a:rPr lang="en-US" sz="1350" i="1" dirty="0" smtClean="0">
                <a:cs typeface="Arial" pitchFamily="34" charset="0"/>
              </a:rPr>
              <a:t>Management</a:t>
            </a:r>
            <a:r>
              <a:rPr lang="pt-BR" sz="1350" dirty="0" smtClean="0"/>
              <a:t>, </a:t>
            </a:r>
            <a:r>
              <a:rPr lang="pt-BR" sz="1350" dirty="0"/>
              <a:t>e você pode distribuir a obra </a:t>
            </a:r>
            <a:r>
              <a:rPr lang="pt-BR" sz="1350" dirty="0" smtClean="0"/>
              <a:t>resultante somente </a:t>
            </a:r>
            <a:r>
              <a:rPr lang="pt-BR" sz="1350" dirty="0"/>
              <a:t>sob as </a:t>
            </a:r>
            <a:endParaRPr lang="pt-BR" sz="1350" dirty="0" smtClean="0"/>
          </a:p>
          <a:p>
            <a:pPr marL="0" indent="0" algn="just">
              <a:buNone/>
            </a:pPr>
            <a:r>
              <a:rPr lang="pt-BR" sz="1350" dirty="0"/>
              <a:t> </a:t>
            </a:r>
            <a:r>
              <a:rPr lang="pt-BR" sz="1350" dirty="0" smtClean="0"/>
              <a:t>        mesmas </a:t>
            </a:r>
            <a:r>
              <a:rPr lang="pt-BR" sz="1350" dirty="0"/>
              <a:t>ou semelhantes condições </a:t>
            </a:r>
            <a:r>
              <a:rPr lang="pt-BR" sz="1350" dirty="0" smtClean="0"/>
              <a:t>que </a:t>
            </a:r>
            <a:r>
              <a:rPr lang="pt-BR" sz="1350" dirty="0"/>
              <a:t>este.</a:t>
            </a:r>
            <a:r>
              <a:rPr lang="en-US" sz="1350" dirty="0" smtClean="0">
                <a:solidFill>
                  <a:srgbClr val="FF0000"/>
                </a:solidFill>
              </a:rPr>
              <a:t> </a:t>
            </a:r>
          </a:p>
          <a:p>
            <a:pPr marL="0" indent="0" algn="just">
              <a:buFont typeface="Arial" pitchFamily="34" charset="0"/>
              <a:buNone/>
            </a:pPr>
            <a:endParaRPr lang="en-US" sz="1350" dirty="0" smtClean="0">
              <a:solidFill>
                <a:srgbClr val="FF0000"/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395538" y="1170383"/>
            <a:ext cx="8352926" cy="136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SzPct val="130000"/>
            </a:pPr>
            <a:endParaRPr lang="en-US" sz="2000" dirty="0">
              <a:latin typeface="+mn-lt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SzPct val="130000"/>
            </a:pPr>
            <a:r>
              <a:rPr lang="en-US" altLang="zh-CN" sz="2000" dirty="0">
                <a:latin typeface="+mn-lt"/>
                <a:ea typeface="宋体" pitchFamily="2" charset="-122"/>
                <a:cs typeface="Arial" pitchFamily="34" charset="0"/>
              </a:rPr>
              <a:t>© </a:t>
            </a:r>
            <a:r>
              <a:rPr lang="en-US" altLang="zh-CN" sz="2000" dirty="0" smtClean="0">
                <a:latin typeface="+mn-lt"/>
                <a:ea typeface="宋体" pitchFamily="2" charset="-122"/>
                <a:cs typeface="Arial" pitchFamily="34" charset="0"/>
              </a:rPr>
              <a:t>Centre for Econics and Ecosystem Management, 2014</a:t>
            </a:r>
            <a:endParaRPr lang="en-US" altLang="zh-CN" sz="2000" dirty="0">
              <a:latin typeface="+mn-lt"/>
              <a:ea typeface="宋体" pitchFamily="2" charset="-122"/>
              <a:cs typeface="Arial" pitchFamily="34" charset="0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SzPct val="130000"/>
            </a:pPr>
            <a:r>
              <a:rPr lang="en-US" sz="1400" i="1" dirty="0" smtClean="0">
                <a:latin typeface="+mn-lt"/>
                <a:cs typeface="Arial" pitchFamily="34" charset="0"/>
              </a:rPr>
              <a:t>	</a:t>
            </a:r>
            <a:r>
              <a:rPr lang="en-US" sz="1350" i="1" dirty="0">
                <a:latin typeface="+mn-lt"/>
                <a:cs typeface="Arial" pitchFamily="34" charset="0"/>
              </a:rPr>
              <a:t>O</a:t>
            </a:r>
            <a:r>
              <a:rPr lang="en-US" sz="1350" i="1" dirty="0" smtClean="0">
                <a:latin typeface="+mn-lt"/>
                <a:cs typeface="Arial" pitchFamily="34" charset="0"/>
              </a:rPr>
              <a:t> Centre for Econics and Ecosystem Management </a:t>
            </a:r>
            <a:r>
              <a:rPr lang="pt-BR" sz="1350" i="1" dirty="0">
                <a:latin typeface="+mn-lt"/>
                <a:cs typeface="Arial" pitchFamily="34" charset="0"/>
              </a:rPr>
              <a:t>recomenda </a:t>
            </a:r>
            <a:r>
              <a:rPr lang="pt-BR" sz="1350" i="1" dirty="0" smtClean="0">
                <a:latin typeface="+mn-lt"/>
                <a:cs typeface="Arial" pitchFamily="34" charset="0"/>
              </a:rPr>
              <a:t>fortemente </a:t>
            </a:r>
            <a:r>
              <a:rPr lang="pt-BR" sz="1350" i="1" dirty="0">
                <a:latin typeface="+mn-lt"/>
                <a:cs typeface="Arial" pitchFamily="34" charset="0"/>
              </a:rPr>
              <a:t>que esta apresentação </a:t>
            </a:r>
            <a:r>
              <a:rPr lang="pt-BR" sz="1350" i="1" dirty="0" smtClean="0">
                <a:latin typeface="+mn-lt"/>
                <a:cs typeface="Arial" pitchFamily="34" charset="0"/>
              </a:rPr>
              <a:t>seja </a:t>
            </a:r>
            <a:r>
              <a:rPr lang="pt-BR" sz="1350" i="1" dirty="0">
                <a:latin typeface="+mn-lt"/>
                <a:cs typeface="Arial" pitchFamily="34" charset="0"/>
              </a:rPr>
              <a:t>dada por especialistas familiarizados com o processo </a:t>
            </a:r>
            <a:r>
              <a:rPr lang="pt-BR" sz="1350" i="1" dirty="0" smtClean="0">
                <a:latin typeface="+mn-lt"/>
                <a:cs typeface="Arial" pitchFamily="34" charset="0"/>
              </a:rPr>
              <a:t>da </a:t>
            </a:r>
            <a:r>
              <a:rPr lang="pt-BR" sz="1350" i="1" dirty="0">
                <a:latin typeface="+mn-lt"/>
                <a:cs typeface="Arial" pitchFamily="34" charset="0"/>
              </a:rPr>
              <a:t>gestão adaptativa em geral (especialmente como </a:t>
            </a:r>
            <a:r>
              <a:rPr lang="pt-BR" sz="1350" i="1" dirty="0" smtClean="0">
                <a:latin typeface="+mn-lt"/>
                <a:cs typeface="Arial" pitchFamily="34" charset="0"/>
              </a:rPr>
              <a:t>desenvolvidos  pelas Parcerias das Medidas </a:t>
            </a:r>
            <a:r>
              <a:rPr lang="pt-BR" sz="1350" i="1" dirty="0">
                <a:latin typeface="+mn-lt"/>
                <a:cs typeface="Arial" pitchFamily="34" charset="0"/>
              </a:rPr>
              <a:t>de </a:t>
            </a:r>
            <a:r>
              <a:rPr lang="pt-BR" sz="1350" i="1" dirty="0" smtClean="0">
                <a:latin typeface="+mn-lt"/>
                <a:cs typeface="Arial" pitchFamily="34" charset="0"/>
              </a:rPr>
              <a:t>Conservação dos Padrões </a:t>
            </a:r>
            <a:r>
              <a:rPr lang="pt-BR" sz="1350" i="1" dirty="0">
                <a:latin typeface="+mn-lt"/>
                <a:cs typeface="Arial" pitchFamily="34" charset="0"/>
              </a:rPr>
              <a:t>Abertos </a:t>
            </a:r>
            <a:r>
              <a:rPr lang="pt-BR" sz="1350" i="1" dirty="0" smtClean="0">
                <a:latin typeface="+mn-lt"/>
                <a:cs typeface="Arial" pitchFamily="34" charset="0"/>
              </a:rPr>
              <a:t>para as Práticas </a:t>
            </a:r>
            <a:r>
              <a:rPr lang="pt-BR" sz="1350" i="1" dirty="0">
                <a:latin typeface="+mn-lt"/>
                <a:cs typeface="Arial" pitchFamily="34" charset="0"/>
              </a:rPr>
              <a:t>de Conservação), bem como o método </a:t>
            </a:r>
            <a:r>
              <a:rPr lang="pt-BR" sz="1350" i="1" dirty="0" smtClean="0">
                <a:latin typeface="+mn-lt"/>
                <a:cs typeface="Arial" pitchFamily="34" charset="0"/>
              </a:rPr>
              <a:t>MARISCO </a:t>
            </a:r>
            <a:r>
              <a:rPr lang="pt-BR" sz="1350" i="1" dirty="0">
                <a:latin typeface="+mn-lt"/>
                <a:cs typeface="Arial" pitchFamily="34" charset="0"/>
              </a:rPr>
              <a:t>si.</a:t>
            </a:r>
            <a:endParaRPr lang="en-US" sz="1350" i="1" dirty="0">
              <a:latin typeface="+mn-lt"/>
              <a:cs typeface="Arial" pitchFamily="34" charset="0"/>
            </a:endParaRPr>
          </a:p>
        </p:txBody>
      </p:sp>
      <p:sp>
        <p:nvSpPr>
          <p:cNvPr id="12" name="Textfeld 9"/>
          <p:cNvSpPr txBox="1"/>
          <p:nvPr/>
        </p:nvSpPr>
        <p:spPr>
          <a:xfrm>
            <a:off x="323528" y="4410038"/>
            <a:ext cx="8496944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n-GB" sz="1350" dirty="0" err="1" smtClean="0"/>
              <a:t>Esse</a:t>
            </a:r>
            <a:r>
              <a:rPr lang="en-GB" sz="1350" dirty="0" smtClean="0"/>
              <a:t> material </a:t>
            </a:r>
            <a:r>
              <a:rPr lang="en-GB" sz="1350" dirty="0" err="1" smtClean="0"/>
              <a:t>foi</a:t>
            </a:r>
            <a:r>
              <a:rPr lang="en-GB" sz="1350" dirty="0" smtClean="0"/>
              <a:t> </a:t>
            </a:r>
            <a:r>
              <a:rPr lang="en-GB" sz="1350" dirty="0" err="1" smtClean="0"/>
              <a:t>criado</a:t>
            </a:r>
            <a:r>
              <a:rPr lang="en-GB" sz="1350" dirty="0" smtClean="0"/>
              <a:t> sob </a:t>
            </a:r>
            <a:r>
              <a:rPr lang="en-GB" sz="1350" dirty="0"/>
              <a:t>a </a:t>
            </a:r>
            <a:r>
              <a:rPr lang="en-GB" sz="1350" dirty="0" err="1" smtClean="0"/>
              <a:t>liderança</a:t>
            </a:r>
            <a:r>
              <a:rPr lang="en-GB" sz="1350" dirty="0" smtClean="0"/>
              <a:t> e </a:t>
            </a:r>
            <a:r>
              <a:rPr lang="en-GB" sz="1350" dirty="0" err="1" smtClean="0"/>
              <a:t>responsabilidade</a:t>
            </a:r>
            <a:r>
              <a:rPr lang="en-GB" sz="1350" dirty="0" smtClean="0"/>
              <a:t> de </a:t>
            </a:r>
            <a:r>
              <a:rPr lang="en-GB" sz="1350" dirty="0" err="1" smtClean="0"/>
              <a:t>Prof.</a:t>
            </a:r>
            <a:r>
              <a:rPr lang="en-GB" sz="1350" dirty="0" smtClean="0"/>
              <a:t> </a:t>
            </a:r>
            <a:r>
              <a:rPr lang="en-GB" sz="1350" dirty="0" err="1" smtClean="0"/>
              <a:t>Dr.</a:t>
            </a:r>
            <a:r>
              <a:rPr lang="en-GB" sz="1350" dirty="0" smtClean="0"/>
              <a:t> Pierre </a:t>
            </a:r>
            <a:r>
              <a:rPr lang="en-GB" sz="1350" dirty="0" err="1" smtClean="0"/>
              <a:t>Ibisch</a:t>
            </a:r>
            <a:r>
              <a:rPr lang="en-GB" sz="1350" dirty="0" smtClean="0"/>
              <a:t> e </a:t>
            </a:r>
            <a:r>
              <a:rPr lang="en-GB" sz="1350" dirty="0" err="1" smtClean="0"/>
              <a:t>Dr.</a:t>
            </a:r>
            <a:r>
              <a:rPr lang="en-GB" sz="1350" dirty="0" smtClean="0"/>
              <a:t> Peter Hobson, co-</a:t>
            </a:r>
            <a:r>
              <a:rPr lang="en-GB" sz="1350" dirty="0" err="1" smtClean="0"/>
              <a:t>diretores</a:t>
            </a:r>
            <a:r>
              <a:rPr lang="en-GB" sz="1350" dirty="0" smtClean="0"/>
              <a:t> do Centre for Econics and Ecosystem Management, o </a:t>
            </a:r>
            <a:r>
              <a:rPr lang="en-GB" sz="1350" dirty="0" err="1" smtClean="0"/>
              <a:t>qual</a:t>
            </a:r>
            <a:r>
              <a:rPr lang="en-GB" sz="1350" dirty="0" smtClean="0"/>
              <a:t> </a:t>
            </a:r>
            <a:r>
              <a:rPr lang="en-GB" sz="1350" dirty="0" err="1" smtClean="0"/>
              <a:t>foi</a:t>
            </a:r>
            <a:r>
              <a:rPr lang="en-GB" sz="1350" dirty="0" smtClean="0"/>
              <a:t> </a:t>
            </a:r>
            <a:r>
              <a:rPr lang="en-GB" sz="1350" dirty="0" err="1" smtClean="0"/>
              <a:t>juntamente</a:t>
            </a:r>
            <a:r>
              <a:rPr lang="en-GB" sz="1350" dirty="0" smtClean="0"/>
              <a:t> </a:t>
            </a:r>
            <a:r>
              <a:rPr lang="en-GB" sz="1350" dirty="0" err="1" smtClean="0"/>
              <a:t>estabelecido</a:t>
            </a:r>
            <a:r>
              <a:rPr lang="en-GB" sz="1350" dirty="0" smtClean="0"/>
              <a:t> </a:t>
            </a:r>
            <a:r>
              <a:rPr lang="en-GB" sz="1350" dirty="0" err="1" smtClean="0"/>
              <a:t>por</a:t>
            </a:r>
            <a:r>
              <a:rPr lang="en-GB" sz="1350" dirty="0" smtClean="0"/>
              <a:t> Eberswalde University for Sustainable Development </a:t>
            </a:r>
            <a:r>
              <a:rPr lang="en-GB" sz="1350" dirty="0"/>
              <a:t>e</a:t>
            </a:r>
            <a:r>
              <a:rPr lang="en-GB" sz="1350" dirty="0" smtClean="0"/>
              <a:t> </a:t>
            </a:r>
            <a:r>
              <a:rPr lang="en-GB" sz="1350" dirty="0" err="1" smtClean="0"/>
              <a:t>Writtle</a:t>
            </a:r>
            <a:r>
              <a:rPr lang="en-GB" sz="1350" dirty="0" smtClean="0"/>
              <a:t> College. Compare</a:t>
            </a:r>
            <a:r>
              <a:rPr lang="en-GB" sz="1350" i="1" dirty="0" smtClean="0"/>
              <a:t>: </a:t>
            </a:r>
            <a:r>
              <a:rPr lang="en-US" sz="1350" i="1" dirty="0"/>
              <a:t>Ibisch, P.L. &amp; P.R. Hobson (eds.) (2014): The MARISCO method: </a:t>
            </a:r>
            <a:r>
              <a:rPr lang="en-GB" sz="1350" i="1" dirty="0"/>
              <a:t>Adaptive </a:t>
            </a:r>
            <a:r>
              <a:rPr lang="en-GB" sz="1350" i="1" dirty="0" err="1" smtClean="0"/>
              <a:t>MAnagement</a:t>
            </a:r>
            <a:r>
              <a:rPr lang="en-GB" sz="1350" i="1" dirty="0" smtClean="0"/>
              <a:t> </a:t>
            </a:r>
            <a:r>
              <a:rPr lang="en-GB" sz="1350" i="1" dirty="0"/>
              <a:t>of vulnerability and </a:t>
            </a:r>
            <a:r>
              <a:rPr lang="en-GB" sz="1350" i="1" dirty="0" err="1"/>
              <a:t>RISk</a:t>
            </a:r>
            <a:r>
              <a:rPr lang="en-GB" sz="1350" i="1" dirty="0"/>
              <a:t> at </a:t>
            </a:r>
            <a:r>
              <a:rPr lang="en-GB" sz="1350" i="1" dirty="0" err="1"/>
              <a:t>COnservation</a:t>
            </a:r>
            <a:r>
              <a:rPr lang="en-GB" sz="1350" i="1" dirty="0"/>
              <a:t> sites. A guidebook for risk-robust, adaptive, and ecosystem-based conservation of biodiversity. Centre for </a:t>
            </a:r>
            <a:r>
              <a:rPr lang="en-GB" sz="1350" i="1" dirty="0" err="1"/>
              <a:t>Econics</a:t>
            </a:r>
            <a:r>
              <a:rPr lang="en-GB" sz="1350" i="1" dirty="0"/>
              <a:t> and Ecosystem Management, Eberswalde (ISBN 978-3-00-043244-6). 195 pp</a:t>
            </a:r>
            <a:r>
              <a:rPr lang="en-GB" sz="1350" i="1" dirty="0" smtClean="0"/>
              <a:t>. – A </a:t>
            </a:r>
            <a:r>
              <a:rPr lang="en-GB" sz="1350" i="1" dirty="0" err="1" smtClean="0"/>
              <a:t>apresentação</a:t>
            </a:r>
            <a:r>
              <a:rPr lang="en-GB" sz="1350" i="1" dirty="0" smtClean="0"/>
              <a:t> de PowerPoint </a:t>
            </a:r>
            <a:r>
              <a:rPr lang="en-GB" sz="1350" i="1" dirty="0" err="1" smtClean="0"/>
              <a:t>foi</a:t>
            </a:r>
            <a:r>
              <a:rPr lang="en-GB" sz="1350" i="1" dirty="0" smtClean="0"/>
              <a:t> </a:t>
            </a:r>
            <a:r>
              <a:rPr lang="en-GB" sz="1350" i="1" dirty="0" err="1" smtClean="0"/>
              <a:t>criada</a:t>
            </a:r>
            <a:r>
              <a:rPr lang="en-GB" sz="1350" i="1" dirty="0" smtClean="0"/>
              <a:t> </a:t>
            </a:r>
            <a:r>
              <a:rPr lang="en-GB" sz="1350" i="1" dirty="0" err="1" smtClean="0"/>
              <a:t>por</a:t>
            </a:r>
            <a:r>
              <a:rPr lang="en-GB" sz="1350" i="1" dirty="0" smtClean="0"/>
              <a:t> </a:t>
            </a:r>
            <a:r>
              <a:rPr lang="en-GB" sz="1350" dirty="0" smtClean="0"/>
              <a:t>Jamie Call, Christina Lehmann </a:t>
            </a:r>
            <a:r>
              <a:rPr lang="en-GB" sz="1350" dirty="0"/>
              <a:t>e</a:t>
            </a:r>
            <a:r>
              <a:rPr lang="en-GB" sz="1350" dirty="0" smtClean="0"/>
              <a:t> Pierre </a:t>
            </a:r>
            <a:r>
              <a:rPr lang="en-GB" sz="1350" dirty="0" err="1" smtClean="0"/>
              <a:t>Ibisch</a:t>
            </a:r>
            <a:r>
              <a:rPr lang="en-GB" sz="1350" dirty="0" smtClean="0"/>
              <a:t>, e </a:t>
            </a:r>
            <a:r>
              <a:rPr lang="en-GB" sz="1350" dirty="0" err="1" smtClean="0"/>
              <a:t>traduzida</a:t>
            </a:r>
            <a:r>
              <a:rPr lang="en-GB" sz="1350" dirty="0" smtClean="0"/>
              <a:t> para o </a:t>
            </a:r>
            <a:r>
              <a:rPr lang="en-GB" sz="1350" dirty="0" err="1" smtClean="0"/>
              <a:t>português</a:t>
            </a:r>
            <a:r>
              <a:rPr lang="en-GB" sz="1350" dirty="0" smtClean="0"/>
              <a:t> </a:t>
            </a:r>
            <a:r>
              <a:rPr lang="en-GB" sz="1350" dirty="0" err="1" smtClean="0"/>
              <a:t>por</a:t>
            </a:r>
            <a:r>
              <a:rPr lang="en-GB" sz="1350" dirty="0" smtClean="0"/>
              <a:t> Sara Silva de Oliveira. </a:t>
            </a:r>
            <a:r>
              <a:rPr lang="en-GB" sz="1350" dirty="0" err="1" smtClean="0"/>
              <a:t>Os</a:t>
            </a:r>
            <a:r>
              <a:rPr lang="en-GB" sz="1350" dirty="0" smtClean="0"/>
              <a:t> </a:t>
            </a:r>
            <a:r>
              <a:rPr lang="en-GB" sz="1350" dirty="0" err="1" smtClean="0"/>
              <a:t>autores</a:t>
            </a:r>
            <a:r>
              <a:rPr lang="en-GB" sz="1350" dirty="0" smtClean="0"/>
              <a:t> dos </a:t>
            </a:r>
            <a:r>
              <a:rPr lang="en-GB" sz="1350" dirty="0" err="1" smtClean="0"/>
              <a:t>gráficos</a:t>
            </a:r>
            <a:r>
              <a:rPr lang="en-GB" sz="1350" dirty="0" smtClean="0"/>
              <a:t> e </a:t>
            </a:r>
            <a:r>
              <a:rPr lang="en-GB" sz="1350" dirty="0" err="1" smtClean="0"/>
              <a:t>fotografias</a:t>
            </a:r>
            <a:r>
              <a:rPr lang="en-GB" sz="1350" dirty="0" smtClean="0"/>
              <a:t> </a:t>
            </a:r>
            <a:r>
              <a:rPr lang="en-GB" sz="1350" dirty="0" err="1" smtClean="0"/>
              <a:t>s</a:t>
            </a:r>
            <a:r>
              <a:rPr lang="en-GB" sz="1350" dirty="0" err="1"/>
              <a:t>ã</a:t>
            </a:r>
            <a:r>
              <a:rPr lang="en-GB" sz="1350" dirty="0" err="1" smtClean="0"/>
              <a:t>o</a:t>
            </a:r>
            <a:r>
              <a:rPr lang="en-GB" sz="1350" dirty="0" smtClean="0"/>
              <a:t> </a:t>
            </a:r>
            <a:r>
              <a:rPr lang="en-GB" sz="1350" dirty="0" err="1" smtClean="0"/>
              <a:t>indicados</a:t>
            </a:r>
            <a:r>
              <a:rPr lang="en-GB" sz="1350" dirty="0" smtClean="0"/>
              <a:t> </a:t>
            </a:r>
            <a:r>
              <a:rPr lang="en-GB" sz="1350" dirty="0" err="1" smtClean="0"/>
              <a:t>nos</a:t>
            </a:r>
            <a:r>
              <a:rPr lang="en-GB" sz="1350" dirty="0" smtClean="0"/>
              <a:t> slides </a:t>
            </a:r>
            <a:r>
              <a:rPr lang="en-GB" sz="1350" dirty="0" err="1" smtClean="0"/>
              <a:t>correspondentes</a:t>
            </a:r>
            <a:r>
              <a:rPr lang="en-GB" sz="1350" dirty="0" smtClean="0"/>
              <a:t>. </a:t>
            </a:r>
            <a:r>
              <a:rPr lang="en-GB" sz="1350" dirty="0" err="1" smtClean="0"/>
              <a:t>Apoiado</a:t>
            </a:r>
            <a:r>
              <a:rPr lang="en-GB" sz="1350" dirty="0" smtClean="0"/>
              <a:t> </a:t>
            </a:r>
            <a:r>
              <a:rPr lang="en-GB" sz="1350" dirty="0" err="1" smtClean="0"/>
              <a:t>pelo</a:t>
            </a:r>
            <a:r>
              <a:rPr lang="de-DE" sz="1350" dirty="0" smtClean="0"/>
              <a:t> </a:t>
            </a:r>
            <a:r>
              <a:rPr lang="de-DE" sz="1350" dirty="0"/>
              <a:t>Deutsche Gesellschaft für Internationale Zusammenarbeit (GIZ) GmbH </a:t>
            </a:r>
            <a:r>
              <a:rPr lang="de-DE" sz="1350" dirty="0" smtClean="0"/>
              <a:t>em nome de </a:t>
            </a:r>
            <a:r>
              <a:rPr lang="de-DE" sz="1350" dirty="0"/>
              <a:t>Bundesministerium für wirtschaftliche Zusammenarbeit und Entwicklung (BMZ</a:t>
            </a:r>
            <a:r>
              <a:rPr lang="de-DE" sz="1350" dirty="0" smtClean="0"/>
              <a:t>).</a:t>
            </a:r>
            <a:endParaRPr lang="en-GB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3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763" y="548680"/>
            <a:ext cx="7488832" cy="564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6804248" y="2281635"/>
            <a:ext cx="1224136" cy="64807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3</a:t>
            </a:fld>
            <a:endParaRPr lang="de-DE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12. </a:t>
            </a:r>
            <a:r>
              <a:rPr lang="pt-BR" dirty="0"/>
              <a:t>Análise da criticalidade futura dos estresses, ameaças e fatores contribuintes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206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de aprendizado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667344"/>
              </p:ext>
            </p:extLst>
          </p:nvPr>
        </p:nvGraphicFramePr>
        <p:xfrm>
          <a:off x="683568" y="1600200"/>
          <a:ext cx="778720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4</a:t>
            </a:fld>
            <a:endParaRPr lang="de-DE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12. </a:t>
            </a:r>
            <a:r>
              <a:rPr lang="pt-BR" dirty="0"/>
              <a:t>Análise da criticalidade futura dos estresses, ameaças e fatores contribuintes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660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2699792" y="762200"/>
            <a:ext cx="5904656" cy="605117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GB" sz="2200" b="1" dirty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Sumário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1259632" y="1700808"/>
            <a:ext cx="7427167" cy="44253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b="1" dirty="0"/>
              <a:t>O que </a:t>
            </a:r>
            <a:r>
              <a:rPr lang="pt-BR" dirty="0"/>
              <a:t>significa a análise da criticalidade futura dos estresses, ameaças e fatores contribuintes?</a:t>
            </a:r>
            <a:endParaRPr lang="de-DE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b="1" dirty="0" smtClean="0"/>
              <a:t>Por </a:t>
            </a:r>
            <a:r>
              <a:rPr lang="pt-BR" b="1" dirty="0"/>
              <a:t>que </a:t>
            </a:r>
            <a:r>
              <a:rPr lang="pt-BR" dirty="0"/>
              <a:t>nós analisamos a criticalidade futura dos estresses, ameaças e fatores contribuintes?</a:t>
            </a:r>
            <a:endParaRPr lang="de-DE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b="1" dirty="0" smtClean="0"/>
          </a:p>
          <a:p>
            <a:pPr marL="0" indent="0">
              <a:buNone/>
            </a:pPr>
            <a:r>
              <a:rPr lang="pt-BR" b="1" dirty="0" smtClean="0"/>
              <a:t>Como </a:t>
            </a:r>
            <a:r>
              <a:rPr lang="pt-BR" dirty="0"/>
              <a:t>nós analisamos a criticalidade futura dos estresses, ameaças e fatores contribuintes?</a:t>
            </a:r>
            <a:endParaRPr lang="de-DE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b="1" dirty="0" smtClean="0"/>
              <a:t>Dicas </a:t>
            </a:r>
            <a:r>
              <a:rPr lang="pt-BR" b="1" dirty="0"/>
              <a:t>práticas</a:t>
            </a:r>
            <a:endParaRPr lang="de-DE" b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5</a:t>
            </a:fld>
            <a:endParaRPr lang="de-DE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12. </a:t>
            </a:r>
            <a:r>
              <a:rPr lang="pt-BR" dirty="0"/>
              <a:t>Análise da criticalidade futura dos estresses, ameaças e fatores contribuintes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360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588970" cy="1074738"/>
          </a:xfrm>
        </p:spPr>
        <p:txBody>
          <a:bodyPr>
            <a:noAutofit/>
          </a:bodyPr>
          <a:lstStyle/>
          <a:p>
            <a:pPr marL="0" indent="0"/>
            <a:r>
              <a:rPr lang="pt-BR" sz="2800" dirty="0"/>
              <a:t>O que significa a análise da criticalidade futura dos estresses, ameaças e fatores contribuintes?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7" cy="2573155"/>
          </a:xfrm>
        </p:spPr>
        <p:txBody>
          <a:bodyPr anchor="ctr"/>
          <a:lstStyle/>
          <a:p>
            <a:r>
              <a:rPr lang="pt-BR" dirty="0"/>
              <a:t>Tentativas de adicionar informações para estresses/ ameaças/ fatores contribuintes a fim de reconhecer os fatores impactantes mais relevantes para o objeto de </a:t>
            </a:r>
            <a:r>
              <a:rPr lang="pt-BR" dirty="0" smtClean="0"/>
              <a:t>biodiversidade</a:t>
            </a:r>
          </a:p>
          <a:p>
            <a:pPr marL="0" indent="0">
              <a:buNone/>
            </a:pPr>
            <a:endParaRPr lang="de-DE" dirty="0"/>
          </a:p>
          <a:p>
            <a:r>
              <a:rPr lang="pt-BR" dirty="0"/>
              <a:t>Considerar possíveis desenvolvimentos futuros em conta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6</a:t>
            </a:fld>
            <a:endParaRPr lang="de-DE"/>
          </a:p>
        </p:txBody>
      </p:sp>
      <p:sp>
        <p:nvSpPr>
          <p:cNvPr id="6" name="Pfeil nach rechts 5"/>
          <p:cNvSpPr/>
          <p:nvPr/>
        </p:nvSpPr>
        <p:spPr>
          <a:xfrm>
            <a:off x="1763688" y="4866052"/>
            <a:ext cx="6408712" cy="785324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feld 21"/>
          <p:cNvSpPr txBox="1"/>
          <p:nvPr/>
        </p:nvSpPr>
        <p:spPr>
          <a:xfrm>
            <a:off x="1763688" y="5084574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Hoje </a:t>
            </a:r>
            <a:r>
              <a:rPr lang="en-GB" dirty="0" smtClean="0"/>
              <a:t>                                                                        </a:t>
            </a:r>
            <a:r>
              <a:rPr lang="pt-BR" dirty="0"/>
              <a:t>Amanhã</a:t>
            </a:r>
            <a:endParaRPr lang="en-GB" dirty="0"/>
          </a:p>
        </p:txBody>
      </p:sp>
      <p:sp>
        <p:nvSpPr>
          <p:cNvPr id="23" name="Textfeld 22"/>
          <p:cNvSpPr txBox="1"/>
          <p:nvPr/>
        </p:nvSpPr>
        <p:spPr>
          <a:xfrm>
            <a:off x="8388424" y="4543961"/>
            <a:ext cx="539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smtClean="0"/>
              <a:t>?</a:t>
            </a:r>
            <a:endParaRPr lang="en-GB" sz="80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555776" y="6197795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Christina Lehmann 2014</a:t>
            </a:r>
            <a:endParaRPr lang="en-GB" sz="800" dirty="0"/>
          </a:p>
        </p:txBody>
      </p:sp>
      <p:pic>
        <p:nvPicPr>
          <p:cNvPr id="4098" name="Picture 2" descr="G:\Bilder\Abenteuer\Asien\IMG_12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933057"/>
            <a:ext cx="3397108" cy="226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12. </a:t>
            </a:r>
            <a:r>
              <a:rPr lang="pt-BR" dirty="0"/>
              <a:t>Análise da criticalidade futura dos estresses, ameaças e fatores contribuintes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487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88970" cy="1074738"/>
          </a:xfrm>
        </p:spPr>
        <p:txBody>
          <a:bodyPr>
            <a:noAutofit/>
          </a:bodyPr>
          <a:lstStyle/>
          <a:p>
            <a:pPr marL="0" indent="0"/>
            <a:r>
              <a:rPr lang="pt-BR" sz="2800" dirty="0"/>
              <a:t>Por que nós analisamos a criticalidade futura dos estresses, ameaças e fatores contribuintes?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600201"/>
            <a:ext cx="7427167" cy="3268556"/>
          </a:xfrm>
        </p:spPr>
        <p:txBody>
          <a:bodyPr anchor="t">
            <a:noAutofit/>
          </a:bodyPr>
          <a:lstStyle/>
          <a:p>
            <a:r>
              <a:rPr lang="pt-BR" dirty="0"/>
              <a:t>Para julgar sobre a criticalidade de certos elementos no modelo conceitual e identificar elementos alavancadores que podem </a:t>
            </a:r>
            <a:r>
              <a:rPr lang="pt-BR" dirty="0" smtClean="0"/>
              <a:t>se tornar </a:t>
            </a:r>
            <a:r>
              <a:rPr lang="pt-BR" dirty="0"/>
              <a:t>mais importantes no futuro (crescendo a relevância)</a:t>
            </a:r>
            <a:endParaRPr lang="de-DE" dirty="0"/>
          </a:p>
          <a:p>
            <a:endParaRPr lang="pt-BR" sz="1400" dirty="0" smtClean="0"/>
          </a:p>
          <a:p>
            <a:r>
              <a:rPr lang="pt-BR" dirty="0" smtClean="0"/>
              <a:t>Para </a:t>
            </a:r>
            <a:r>
              <a:rPr lang="pt-BR" dirty="0"/>
              <a:t>serem aptos para </a:t>
            </a:r>
            <a:r>
              <a:rPr lang="pt-BR" dirty="0" smtClean="0"/>
              <a:t>focarem </a:t>
            </a:r>
            <a:r>
              <a:rPr lang="pt-BR" dirty="0"/>
              <a:t>em certos elementos na estratégia de desenvolvimento a fim de alcançar metas sustentáveis e conservacionistas</a:t>
            </a:r>
            <a:r>
              <a:rPr lang="pt-BR" dirty="0" smtClean="0"/>
              <a:t>.</a:t>
            </a:r>
          </a:p>
          <a:p>
            <a:pPr marL="0" indent="0">
              <a:buNone/>
            </a:pPr>
            <a:endParaRPr lang="de-DE" sz="1200" dirty="0"/>
          </a:p>
          <a:p>
            <a:r>
              <a:rPr lang="pt-BR" dirty="0"/>
              <a:t>Para crescer a </a:t>
            </a:r>
            <a:r>
              <a:rPr lang="pt-BR" dirty="0" smtClean="0"/>
              <a:t>consciência em </a:t>
            </a:r>
            <a:r>
              <a:rPr lang="pt-BR" dirty="0"/>
              <a:t>direção </a:t>
            </a:r>
            <a:endParaRPr lang="pt-BR" dirty="0" smtClean="0"/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de tendências de futuros </a:t>
            </a:r>
            <a:r>
              <a:rPr lang="pt-BR" dirty="0"/>
              <a:t>possíveis</a:t>
            </a:r>
            <a:endParaRPr lang="de-DE" dirty="0"/>
          </a:p>
          <a:p>
            <a:pPr marL="354013" indent="0">
              <a:buNone/>
            </a:pPr>
            <a:r>
              <a:rPr lang="pt-BR" dirty="0" smtClean="0"/>
              <a:t>que </a:t>
            </a:r>
            <a:r>
              <a:rPr lang="pt-BR" dirty="0"/>
              <a:t>por ex. precisam ser mantidos</a:t>
            </a:r>
            <a:endParaRPr lang="de-DE" dirty="0"/>
          </a:p>
          <a:p>
            <a:pPr marL="354013" indent="0">
              <a:buNone/>
            </a:pPr>
            <a:r>
              <a:rPr lang="pt-BR" dirty="0" smtClean="0"/>
              <a:t>ou </a:t>
            </a:r>
            <a:r>
              <a:rPr lang="pt-BR" dirty="0"/>
              <a:t>melhoradas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7</a:t>
            </a:fld>
            <a:endParaRPr lang="de-DE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5436096" y="5030584"/>
            <a:ext cx="1636762" cy="17544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3544466" y="5334987"/>
            <a:ext cx="3528392" cy="246132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lipse 14"/>
          <p:cNvSpPr/>
          <p:nvPr/>
        </p:nvSpPr>
        <p:spPr>
          <a:xfrm>
            <a:off x="5650700" y="4768081"/>
            <a:ext cx="540060" cy="52500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Ellipse 16"/>
          <p:cNvSpPr/>
          <p:nvPr/>
        </p:nvSpPr>
        <p:spPr>
          <a:xfrm>
            <a:off x="4768602" y="5206025"/>
            <a:ext cx="551480" cy="50405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12. </a:t>
            </a:r>
            <a:r>
              <a:rPr lang="pt-BR" dirty="0"/>
              <a:t>Análise da criticalidade futura dos estresses, ameaças e fatores contribuintes</a:t>
            </a:r>
            <a:endParaRPr lang="de-DE" dirty="0"/>
          </a:p>
        </p:txBody>
      </p:sp>
      <p:sp>
        <p:nvSpPr>
          <p:cNvPr id="6" name="Retângulo 5"/>
          <p:cNvSpPr/>
          <p:nvPr/>
        </p:nvSpPr>
        <p:spPr>
          <a:xfrm>
            <a:off x="7236296" y="4768081"/>
            <a:ext cx="1512168" cy="14692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schemeClr val="tx1"/>
                </a:solidFill>
              </a:rPr>
              <a:t>7. Criticalidade futura </a:t>
            </a:r>
          </a:p>
          <a:p>
            <a:pPr algn="ctr"/>
            <a:r>
              <a:rPr lang="de-DE" b="1" dirty="0" smtClean="0">
                <a:solidFill>
                  <a:schemeClr val="tx1"/>
                </a:solidFill>
              </a:rPr>
              <a:t>(em 20 anos)</a:t>
            </a:r>
            <a:endParaRPr lang="de-DE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58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7" cy="1253781"/>
          </a:xfrm>
        </p:spPr>
        <p:txBody>
          <a:bodyPr anchor="t">
            <a:noAutofit/>
          </a:bodyPr>
          <a:lstStyle/>
          <a:p>
            <a:pPr algn="just"/>
            <a:r>
              <a:rPr lang="pt-BR" dirty="0"/>
              <a:t>Discussões e decisões consensuais sobre a criticalidade futura de cada fator, ameaça e estresse </a:t>
            </a:r>
            <a:r>
              <a:rPr lang="pt-BR" dirty="0">
                <a:sym typeface="Wingdings"/>
              </a:rPr>
              <a:t></a:t>
            </a:r>
            <a:r>
              <a:rPr lang="pt-BR" dirty="0"/>
              <a:t> o quão “perigoso” esse fator/ ameaça/estresse possivelmente será para o objeto de conservação e seus atributos ecológicos chave?</a:t>
            </a:r>
            <a:endParaRPr lang="de-DE" dirty="0"/>
          </a:p>
          <a:p>
            <a:pPr algn="just"/>
            <a:endParaRPr lang="en-GB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8</a:t>
            </a:fld>
            <a:endParaRPr lang="de-DE"/>
          </a:p>
        </p:txBody>
      </p:sp>
      <p:pic>
        <p:nvPicPr>
          <p:cNvPr id="5122" name="Picture 2" descr="G:\Centre for Econics\Fotos\Colombia ('14)\Double workshops GOPA_Sept_Okt14\1st workshop Barranquilla\Ibisch_Colombia-14 (57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7"/>
          <a:stretch/>
        </p:blipFill>
        <p:spPr bwMode="auto">
          <a:xfrm>
            <a:off x="5304843" y="3140968"/>
            <a:ext cx="3422682" cy="216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220072" y="5301788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Pierre </a:t>
            </a:r>
            <a:r>
              <a:rPr lang="en-GB" sz="800" dirty="0" err="1" smtClean="0"/>
              <a:t>Ibisch</a:t>
            </a:r>
            <a:r>
              <a:rPr lang="en-GB" sz="800" dirty="0" smtClean="0"/>
              <a:t> 2014</a:t>
            </a:r>
            <a:endParaRPr lang="en-GB" sz="800" dirty="0"/>
          </a:p>
        </p:txBody>
      </p:sp>
      <p:sp>
        <p:nvSpPr>
          <p:cNvPr id="6" name="Textfeld 5"/>
          <p:cNvSpPr txBox="1"/>
          <p:nvPr/>
        </p:nvSpPr>
        <p:spPr>
          <a:xfrm>
            <a:off x="1295399" y="2852936"/>
            <a:ext cx="40094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Baseados em: abordagem do melhor-palpite </a:t>
            </a:r>
            <a:endParaRPr lang="de-DE" sz="2000" dirty="0"/>
          </a:p>
          <a:p>
            <a:pPr marL="354013" lvl="0" indent="-354013"/>
            <a:r>
              <a:rPr lang="pt-BR" sz="2000" dirty="0" smtClean="0">
                <a:sym typeface="Wingdings" panose="05000000000000000000" pitchFamily="2" charset="2"/>
              </a:rPr>
              <a:t> </a:t>
            </a:r>
            <a:r>
              <a:rPr lang="pt-BR" sz="2000" dirty="0" smtClean="0"/>
              <a:t>Necessários </a:t>
            </a:r>
            <a:r>
              <a:rPr lang="pt-BR" sz="2000" dirty="0"/>
              <a:t>de resultados derivados do não</a:t>
            </a:r>
            <a:r>
              <a:rPr lang="pt-BR" sz="2000" dirty="0" smtClean="0"/>
              <a:t> </a:t>
            </a:r>
            <a:r>
              <a:rPr lang="pt-BR" sz="2000" dirty="0"/>
              <a:t>empirismo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Mais plausíveis (atuais) cenários futuros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 dirty="0"/>
              <a:t>O julgamento para a criticalidade futura não implica um ranking separado do escopo, severidade, irreversibilidade (justo como a criticalidade passada), como isso é feito para a criticalidade atual</a:t>
            </a:r>
            <a:endParaRPr lang="de-DE" sz="2000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12. </a:t>
            </a:r>
            <a:r>
              <a:rPr lang="pt-BR" dirty="0"/>
              <a:t>Análise da criticalidade futura dos estresses, ameaças e fatores contribuintes</a:t>
            </a:r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768753" cy="1074738"/>
          </a:xfrm>
        </p:spPr>
        <p:txBody>
          <a:bodyPr/>
          <a:lstStyle/>
          <a:p>
            <a:pPr marL="0" indent="0"/>
            <a:r>
              <a:rPr lang="pt-BR" sz="2800" dirty="0"/>
              <a:t>Como nós analisamos a criticalidade futura dos estresses, ameaças e fatores contribuintes?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30147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7" cy="4864995"/>
          </a:xfrm>
        </p:spPr>
        <p:txBody>
          <a:bodyPr>
            <a:normAutofit/>
          </a:bodyPr>
          <a:lstStyle/>
          <a:p>
            <a:r>
              <a:rPr lang="pt-BR" dirty="0"/>
              <a:t>Os resultados são registrados </a:t>
            </a:r>
            <a:r>
              <a:rPr lang="pt-BR" dirty="0" smtClean="0"/>
              <a:t>na </a:t>
            </a:r>
            <a:r>
              <a:rPr lang="pt-BR" dirty="0"/>
              <a:t>matriz de classificação do cartão MARISCO tanto </a:t>
            </a:r>
            <a:r>
              <a:rPr lang="pt-BR" dirty="0" smtClean="0"/>
              <a:t>quanto </a:t>
            </a:r>
            <a:r>
              <a:rPr lang="pt-BR" dirty="0"/>
              <a:t>na planilha </a:t>
            </a:r>
            <a:r>
              <a:rPr lang="pt-BR" dirty="0" smtClean="0"/>
              <a:t>de Excel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r>
              <a:rPr lang="pt-BR" sz="1900" dirty="0"/>
              <a:t>As categorias de classificação </a:t>
            </a:r>
            <a:r>
              <a:rPr lang="pt-BR" sz="1900" dirty="0" smtClean="0"/>
              <a:t>para a </a:t>
            </a:r>
            <a:r>
              <a:rPr lang="pt-BR" sz="1900" dirty="0"/>
              <a:t>“Criticalidade Futura”:</a:t>
            </a:r>
            <a:endParaRPr lang="de-DE" sz="1900" dirty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9</a:t>
            </a:fld>
            <a:endParaRPr lang="de-DE"/>
          </a:p>
        </p:txBody>
      </p:sp>
      <p:cxnSp>
        <p:nvCxnSpPr>
          <p:cNvPr id="24" name="Gerade Verbindung mit Pfeil 23"/>
          <p:cNvCxnSpPr/>
          <p:nvPr/>
        </p:nvCxnSpPr>
        <p:spPr>
          <a:xfrm flipH="1">
            <a:off x="8460432" y="3140968"/>
            <a:ext cx="504056" cy="1"/>
          </a:xfrm>
          <a:prstGeom prst="straightConnector1">
            <a:avLst/>
          </a:prstGeom>
          <a:ln w="381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1661513" y="6309900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CEEM 2014</a:t>
            </a:r>
            <a:endParaRPr lang="en-GB" sz="800" dirty="0"/>
          </a:p>
        </p:txBody>
      </p:sp>
      <p:sp>
        <p:nvSpPr>
          <p:cNvPr id="13" name="Textfeld 12"/>
          <p:cNvSpPr txBox="1"/>
          <p:nvPr/>
        </p:nvSpPr>
        <p:spPr>
          <a:xfrm>
            <a:off x="1689423" y="4581128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CEEM 2014</a:t>
            </a:r>
            <a:endParaRPr lang="en-GB" sz="800" dirty="0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12. </a:t>
            </a:r>
            <a:r>
              <a:rPr lang="pt-BR" dirty="0"/>
              <a:t>Análise da criticalidade futura dos estresses, ameaças e fatores contribuintes</a:t>
            </a:r>
            <a:endParaRPr lang="de-DE" dirty="0"/>
          </a:p>
        </p:txBody>
      </p:sp>
      <p:grpSp>
        <p:nvGrpSpPr>
          <p:cNvPr id="14" name="Gruppieren 5"/>
          <p:cNvGrpSpPr/>
          <p:nvPr/>
        </p:nvGrpSpPr>
        <p:grpSpPr>
          <a:xfrm>
            <a:off x="1187624" y="2372296"/>
            <a:ext cx="7076243" cy="2411455"/>
            <a:chOff x="34071096" y="16681391"/>
            <a:chExt cx="4685294" cy="1298808"/>
          </a:xfrm>
        </p:grpSpPr>
        <p:sp>
          <p:nvSpPr>
            <p:cNvPr id="15" name="Rechteck 8"/>
            <p:cNvSpPr/>
            <p:nvPr/>
          </p:nvSpPr>
          <p:spPr>
            <a:xfrm>
              <a:off x="38352484" y="16681392"/>
              <a:ext cx="403906" cy="32470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/>
              <a:endParaRPr lang="pt-BR" sz="4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16" name="Rechteck 9"/>
            <p:cNvSpPr/>
            <p:nvPr/>
          </p:nvSpPr>
          <p:spPr>
            <a:xfrm>
              <a:off x="37948580" y="16681392"/>
              <a:ext cx="403906" cy="32470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>
                <a:lnSpc>
                  <a:spcPts val="600"/>
                </a:lnSpc>
              </a:pPr>
              <a:r>
                <a:rPr lang="pt-BR" sz="500" b="1" dirty="0" smtClean="0">
                  <a:solidFill>
                    <a:prstClr val="black"/>
                  </a:solidFill>
                  <a:cs typeface="Arial" pitchFamily="34" charset="0"/>
                </a:rPr>
                <a:t>3</a:t>
              </a:r>
              <a:r>
                <a:rPr lang="pt-BR" sz="500" b="1" dirty="0">
                  <a:solidFill>
                    <a:prstClr val="black"/>
                  </a:solidFill>
                  <a:cs typeface="Arial" pitchFamily="34" charset="0"/>
                </a:rPr>
                <a:t>. Criticalidade</a:t>
              </a:r>
            </a:p>
            <a:p>
              <a:pPr lvl="0" algn="ctr">
                <a:lnSpc>
                  <a:spcPts val="600"/>
                </a:lnSpc>
              </a:pPr>
              <a:r>
                <a:rPr lang="pt-BR" sz="450" dirty="0">
                  <a:solidFill>
                    <a:prstClr val="black"/>
                  </a:solidFill>
                  <a:cs typeface="Arial" pitchFamily="34" charset="0"/>
                </a:rPr>
                <a:t>Irreversibilidade</a:t>
              </a:r>
            </a:p>
          </p:txBody>
        </p:sp>
        <p:sp>
          <p:nvSpPr>
            <p:cNvPr id="17" name="Rechteck 10"/>
            <p:cNvSpPr/>
            <p:nvPr/>
          </p:nvSpPr>
          <p:spPr>
            <a:xfrm>
              <a:off x="37545505" y="16681392"/>
              <a:ext cx="403906" cy="32470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>
                <a:lnSpc>
                  <a:spcPts val="600"/>
                </a:lnSpc>
              </a:pPr>
              <a:r>
                <a:rPr lang="pt-BR" sz="500" b="1" dirty="0">
                  <a:solidFill>
                    <a:prstClr val="black"/>
                  </a:solidFill>
                  <a:cs typeface="Arial" pitchFamily="34" charset="0"/>
                </a:rPr>
                <a:t>2. Criticalidade</a:t>
              </a:r>
            </a:p>
            <a:p>
              <a:pPr lvl="0" algn="ctr">
                <a:lnSpc>
                  <a:spcPts val="600"/>
                </a:lnSpc>
              </a:pPr>
              <a:r>
                <a:rPr lang="pt-BR" sz="450" dirty="0">
                  <a:solidFill>
                    <a:prstClr val="black"/>
                  </a:solidFill>
                  <a:cs typeface="Arial" pitchFamily="34" charset="0"/>
                </a:rPr>
                <a:t>Severidade</a:t>
              </a:r>
            </a:p>
          </p:txBody>
        </p:sp>
        <p:sp>
          <p:nvSpPr>
            <p:cNvPr id="18" name="Rechteck 11"/>
            <p:cNvSpPr/>
            <p:nvPr/>
          </p:nvSpPr>
          <p:spPr>
            <a:xfrm>
              <a:off x="37141599" y="16681392"/>
              <a:ext cx="403906" cy="32470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>
                <a:lnSpc>
                  <a:spcPts val="600"/>
                </a:lnSpc>
              </a:pPr>
              <a:r>
                <a:rPr lang="pt-BR" sz="500" b="1" dirty="0">
                  <a:solidFill>
                    <a:prstClr val="black"/>
                  </a:solidFill>
                  <a:cs typeface="Arial" pitchFamily="34" charset="0"/>
                </a:rPr>
                <a:t>1. Criticalidade</a:t>
              </a:r>
            </a:p>
            <a:p>
              <a:pPr lvl="0" algn="ctr">
                <a:lnSpc>
                  <a:spcPts val="600"/>
                </a:lnSpc>
              </a:pPr>
              <a:r>
                <a:rPr lang="pt-BR" sz="450" dirty="0">
                  <a:solidFill>
                    <a:prstClr val="black"/>
                  </a:solidFill>
                  <a:cs typeface="Arial" pitchFamily="34" charset="0"/>
                </a:rPr>
                <a:t>Escopo</a:t>
              </a:r>
            </a:p>
          </p:txBody>
        </p:sp>
        <p:sp>
          <p:nvSpPr>
            <p:cNvPr id="19" name="Rechteck 12"/>
            <p:cNvSpPr/>
            <p:nvPr/>
          </p:nvSpPr>
          <p:spPr>
            <a:xfrm>
              <a:off x="38352484" y="17006094"/>
              <a:ext cx="403906" cy="32470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>
                <a:lnSpc>
                  <a:spcPts val="600"/>
                </a:lnSpc>
              </a:pPr>
              <a:r>
                <a:rPr lang="pt-BR" sz="500" b="1" dirty="0">
                  <a:solidFill>
                    <a:prstClr val="black"/>
                  </a:solidFill>
                  <a:cs typeface="Arial" pitchFamily="34" charset="0"/>
                </a:rPr>
                <a:t>7. Criticalidade futura</a:t>
              </a:r>
              <a:r>
                <a:rPr lang="pt-BR" sz="600" dirty="0">
                  <a:solidFill>
                    <a:prstClr val="black"/>
                  </a:solidFill>
                  <a:cs typeface="Arial" pitchFamily="34" charset="0"/>
                </a:rPr>
                <a:t/>
              </a:r>
              <a:br>
                <a:rPr lang="pt-BR" sz="600" dirty="0">
                  <a:solidFill>
                    <a:prstClr val="black"/>
                  </a:solidFill>
                  <a:cs typeface="Arial" pitchFamily="34" charset="0"/>
                </a:rPr>
              </a:br>
              <a:r>
                <a:rPr lang="pt-BR" sz="450" dirty="0">
                  <a:solidFill>
                    <a:prstClr val="black"/>
                  </a:solidFill>
                  <a:cs typeface="Arial" pitchFamily="34" charset="0"/>
                </a:rPr>
                <a:t>(em 20 anos)</a:t>
              </a:r>
            </a:p>
          </p:txBody>
        </p:sp>
        <p:sp>
          <p:nvSpPr>
            <p:cNvPr id="20" name="Rechteck 13"/>
            <p:cNvSpPr/>
            <p:nvPr/>
          </p:nvSpPr>
          <p:spPr>
            <a:xfrm>
              <a:off x="37948580" y="17006094"/>
              <a:ext cx="403906" cy="32470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>
                <a:lnSpc>
                  <a:spcPts val="600"/>
                </a:lnSpc>
              </a:pPr>
              <a:r>
                <a:rPr lang="pt-BR" sz="500" b="1" dirty="0">
                  <a:solidFill>
                    <a:prstClr val="black"/>
                  </a:solidFill>
                  <a:cs typeface="Arial" pitchFamily="34" charset="0"/>
                </a:rPr>
                <a:t>6. Tendência de mudança</a:t>
              </a:r>
              <a:endParaRPr lang="pt-BR" sz="500" dirty="0">
                <a:solidFill>
                  <a:prstClr val="black"/>
                </a:solidFill>
                <a:cs typeface="Arial" pitchFamily="34" charset="0"/>
              </a:endParaRPr>
            </a:p>
            <a:p>
              <a:pPr lvl="0" algn="ctr">
                <a:lnSpc>
                  <a:spcPts val="600"/>
                </a:lnSpc>
              </a:pPr>
              <a:r>
                <a:rPr lang="pt-BR" sz="450" dirty="0">
                  <a:solidFill>
                    <a:prstClr val="black"/>
                  </a:solidFill>
                  <a:cs typeface="Arial" pitchFamily="34" charset="0"/>
                </a:rPr>
                <a:t>(da </a:t>
              </a:r>
              <a:r>
                <a:rPr lang="pt-BR" sz="450" dirty="0" err="1">
                  <a:solidFill>
                    <a:prstClr val="black"/>
                  </a:solidFill>
                  <a:cs typeface="Arial" pitchFamily="34" charset="0"/>
                </a:rPr>
                <a:t>criticalidade</a:t>
              </a:r>
              <a:r>
                <a:rPr lang="pt-BR" sz="450" dirty="0">
                  <a:solidFill>
                    <a:prstClr val="black"/>
                  </a:solidFill>
                  <a:cs typeface="Arial" pitchFamily="34" charset="0"/>
                </a:rPr>
                <a:t> atual</a:t>
              </a:r>
              <a:r>
                <a:rPr lang="pt-BR" sz="450" dirty="0" smtClean="0">
                  <a:solidFill>
                    <a:prstClr val="black"/>
                  </a:solidFill>
                  <a:cs typeface="Arial" pitchFamily="34" charset="0"/>
                </a:rPr>
                <a:t>)</a:t>
              </a:r>
              <a:endParaRPr lang="pt-BR" sz="450" dirty="0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1" name="Rechteck 14"/>
            <p:cNvSpPr/>
            <p:nvPr/>
          </p:nvSpPr>
          <p:spPr>
            <a:xfrm>
              <a:off x="37545505" y="17006094"/>
              <a:ext cx="403906" cy="32470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>
                <a:lnSpc>
                  <a:spcPts val="600"/>
                </a:lnSpc>
              </a:pPr>
              <a:r>
                <a:rPr lang="pt-BR" sz="500" b="1" dirty="0">
                  <a:solidFill>
                    <a:prstClr val="black"/>
                  </a:solidFill>
                  <a:cs typeface="Arial" pitchFamily="34" charset="0"/>
                </a:rPr>
                <a:t>5. Criticalidade atual</a:t>
              </a:r>
            </a:p>
            <a:p>
              <a:pPr lvl="0" algn="ctr">
                <a:lnSpc>
                  <a:spcPts val="600"/>
                </a:lnSpc>
              </a:pPr>
              <a:r>
                <a:rPr lang="pt-BR" sz="450" dirty="0">
                  <a:solidFill>
                    <a:prstClr val="black"/>
                  </a:solidFill>
                  <a:cs typeface="Arial" pitchFamily="34" charset="0"/>
                </a:rPr>
                <a:t>(1+2+3)</a:t>
              </a:r>
            </a:p>
          </p:txBody>
        </p:sp>
        <p:sp>
          <p:nvSpPr>
            <p:cNvPr id="22" name="Rechteck 15"/>
            <p:cNvSpPr/>
            <p:nvPr/>
          </p:nvSpPr>
          <p:spPr>
            <a:xfrm>
              <a:off x="37141599" y="17006094"/>
              <a:ext cx="403906" cy="32470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>
                <a:lnSpc>
                  <a:spcPts val="600"/>
                </a:lnSpc>
              </a:pPr>
              <a:r>
                <a:rPr lang="pt-BR" sz="500" b="1" dirty="0">
                  <a:solidFill>
                    <a:prstClr val="black"/>
                  </a:solidFill>
                  <a:cs typeface="Arial" pitchFamily="34" charset="0"/>
                </a:rPr>
                <a:t>4. Criticalidade passada</a:t>
              </a:r>
            </a:p>
            <a:p>
              <a:pPr lvl="0" algn="ctr">
                <a:lnSpc>
                  <a:spcPts val="600"/>
                </a:lnSpc>
              </a:pPr>
              <a:r>
                <a:rPr lang="pt-BR" sz="450" dirty="0">
                  <a:solidFill>
                    <a:prstClr val="black"/>
                  </a:solidFill>
                  <a:cs typeface="Arial" pitchFamily="34" charset="0"/>
                </a:rPr>
                <a:t>(20 anos atrás)</a:t>
              </a:r>
            </a:p>
          </p:txBody>
        </p:sp>
        <p:sp>
          <p:nvSpPr>
            <p:cNvPr id="23" name="Rechteck 16"/>
            <p:cNvSpPr/>
            <p:nvPr/>
          </p:nvSpPr>
          <p:spPr>
            <a:xfrm>
              <a:off x="37545505" y="17330796"/>
              <a:ext cx="403906" cy="32470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>
                <a:lnSpc>
                  <a:spcPts val="500"/>
                </a:lnSpc>
              </a:pPr>
              <a:r>
                <a:rPr lang="pt-BR" sz="500" b="1" i="0" u="none" dirty="0">
                  <a:solidFill>
                    <a:schemeClr val="tx1"/>
                  </a:solidFill>
                  <a:cs typeface="Arial" pitchFamily="34" charset="0"/>
                </a:rPr>
                <a:t>9. Atividade sistêmica </a:t>
              </a:r>
              <a:r>
                <a:rPr lang="pt-BR" sz="600" dirty="0" smtClean="0">
                  <a:solidFill>
                    <a:schemeClr val="tx1"/>
                  </a:solidFill>
                  <a:cs typeface="Arial" pitchFamily="34" charset="0"/>
                </a:rPr>
                <a:t/>
              </a:r>
              <a:br>
                <a:rPr lang="pt-BR" sz="600" dirty="0" smtClean="0">
                  <a:solidFill>
                    <a:schemeClr val="tx1"/>
                  </a:solidFill>
                  <a:cs typeface="Arial" pitchFamily="34" charset="0"/>
                </a:rPr>
              </a:br>
              <a:r>
                <a:rPr lang="pt-BR" sz="450" b="0" i="0" u="none" dirty="0" smtClean="0">
                  <a:solidFill>
                    <a:schemeClr val="tx1"/>
                  </a:solidFill>
                  <a:cs typeface="Arial" pitchFamily="34" charset="0"/>
                </a:rPr>
                <a:t>número </a:t>
              </a:r>
              <a:r>
                <a:rPr lang="pt-BR" sz="450" b="0" i="0" u="none" dirty="0">
                  <a:solidFill>
                    <a:schemeClr val="tx1"/>
                  </a:solidFill>
                  <a:cs typeface="Arial" pitchFamily="34" charset="0"/>
                </a:rPr>
                <a:t>de </a:t>
              </a:r>
              <a:r>
                <a:rPr lang="pt-BR" sz="450" b="0" i="0" u="none" dirty="0" smtClean="0">
                  <a:solidFill>
                    <a:schemeClr val="tx1"/>
                  </a:solidFill>
                  <a:cs typeface="Arial" pitchFamily="34" charset="0"/>
                </a:rPr>
                <a:t>elementos influenciados</a:t>
              </a:r>
              <a:endParaRPr lang="pt-BR" sz="450" i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5" name="Rechteck 17"/>
            <p:cNvSpPr/>
            <p:nvPr/>
          </p:nvSpPr>
          <p:spPr>
            <a:xfrm>
              <a:off x="37141599" y="17330796"/>
              <a:ext cx="403906" cy="32470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>
                <a:lnSpc>
                  <a:spcPts val="600"/>
                </a:lnSpc>
              </a:pPr>
              <a:r>
                <a:rPr lang="pt-BR" sz="500" b="1" i="0" u="none" dirty="0">
                  <a:solidFill>
                    <a:schemeClr val="tx1"/>
                  </a:solidFill>
                  <a:cs typeface="Arial" pitchFamily="34" charset="0"/>
                </a:rPr>
                <a:t>8. Atividade sistêmica </a:t>
              </a:r>
            </a:p>
            <a:p>
              <a:pPr algn="ctr" rtl="0">
                <a:lnSpc>
                  <a:spcPts val="600"/>
                </a:lnSpc>
              </a:pPr>
              <a:r>
                <a:rPr lang="pt-BR" sz="450" b="0" u="none" dirty="0">
                  <a:solidFill>
                    <a:schemeClr val="tx1"/>
                  </a:solidFill>
                  <a:cs typeface="Arial" pitchFamily="34" charset="0"/>
                </a:rPr>
                <a:t>nível de atividade</a:t>
              </a:r>
              <a:endParaRPr lang="pt-BR" sz="45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6" name="Rechteck 18"/>
            <p:cNvSpPr/>
            <p:nvPr/>
          </p:nvSpPr>
          <p:spPr>
            <a:xfrm>
              <a:off x="37948580" y="17655497"/>
              <a:ext cx="807810" cy="32470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>
                <a:lnSpc>
                  <a:spcPts val="600"/>
                </a:lnSpc>
              </a:pPr>
              <a:r>
                <a:rPr lang="pt-BR" sz="500" b="1" i="0" u="none" dirty="0">
                  <a:solidFill>
                    <a:schemeClr val="tx1"/>
                  </a:solidFill>
                  <a:cs typeface="Arial" pitchFamily="34" charset="0"/>
                </a:rPr>
                <a:t>13. Conhecimento</a:t>
              </a:r>
              <a:endParaRPr lang="pt-BR" sz="500" b="1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7" name="Rechteck 19"/>
            <p:cNvSpPr/>
            <p:nvPr/>
          </p:nvSpPr>
          <p:spPr>
            <a:xfrm>
              <a:off x="37141599" y="17655497"/>
              <a:ext cx="807812" cy="32470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>
                <a:lnSpc>
                  <a:spcPts val="600"/>
                </a:lnSpc>
              </a:pPr>
              <a:r>
                <a:rPr lang="pt-BR" sz="500" b="1" i="0" u="none" dirty="0">
                  <a:solidFill>
                    <a:schemeClr val="tx1"/>
                  </a:solidFill>
                  <a:cs typeface="Arial" pitchFamily="34" charset="0"/>
                </a:rPr>
                <a:t>12. </a:t>
              </a:r>
              <a:r>
                <a:rPr lang="pt-BR" sz="500" b="1" dirty="0" err="1" smtClean="0">
                  <a:solidFill>
                    <a:schemeClr val="tx1"/>
                  </a:solidFill>
                  <a:cs typeface="Arial" pitchFamily="34" charset="0"/>
                </a:rPr>
                <a:t>Gerenciabilidade</a:t>
              </a:r>
              <a:r>
                <a:rPr lang="pt-BR" sz="600" dirty="0" smtClean="0">
                  <a:solidFill>
                    <a:schemeClr val="tx1"/>
                  </a:solidFill>
                  <a:cs typeface="Arial" pitchFamily="34" charset="0"/>
                </a:rPr>
                <a:t>	</a:t>
              </a:r>
              <a:endParaRPr lang="pt-BR" sz="60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8" name="Rechteck 20"/>
            <p:cNvSpPr/>
            <p:nvPr/>
          </p:nvSpPr>
          <p:spPr>
            <a:xfrm>
              <a:off x="37949411" y="17330796"/>
              <a:ext cx="403486" cy="324702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0">
                <a:lnSpc>
                  <a:spcPts val="600"/>
                </a:lnSpc>
              </a:pPr>
              <a:r>
                <a:rPr lang="pt-BR" sz="500" b="1" i="0" u="none" dirty="0">
                  <a:solidFill>
                    <a:schemeClr val="tx1"/>
                  </a:solidFill>
                  <a:cs typeface="Arial" pitchFamily="34" charset="0"/>
                </a:rPr>
                <a:t>10. Atividade sistêmica</a:t>
              </a:r>
              <a:endParaRPr lang="pt-BR" sz="500" b="1" dirty="0" smtClean="0">
                <a:solidFill>
                  <a:schemeClr val="tx1"/>
                </a:solidFill>
                <a:cs typeface="Arial" pitchFamily="34" charset="0"/>
              </a:endParaRPr>
            </a:p>
            <a:p>
              <a:pPr algn="ctr" rtl="0">
                <a:lnSpc>
                  <a:spcPts val="600"/>
                </a:lnSpc>
              </a:pPr>
              <a:r>
                <a:rPr lang="pt-BR" sz="450" b="0" i="0" u="none" dirty="0" smtClean="0">
                  <a:solidFill>
                    <a:schemeClr val="tx1"/>
                  </a:solidFill>
                  <a:cs typeface="Arial" pitchFamily="34" charset="0"/>
                </a:rPr>
                <a:t>(8+9</a:t>
              </a:r>
              <a:r>
                <a:rPr lang="pt-BR" sz="450" b="0" i="0" u="none" dirty="0">
                  <a:solidFill>
                    <a:schemeClr val="tx1"/>
                  </a:solidFill>
                  <a:cs typeface="Arial" pitchFamily="34" charset="0"/>
                </a:rPr>
                <a:t>)</a:t>
              </a:r>
              <a:endParaRPr lang="pt-BR" sz="45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9" name="Rechteck 21"/>
            <p:cNvSpPr/>
            <p:nvPr/>
          </p:nvSpPr>
          <p:spPr>
            <a:xfrm>
              <a:off x="38352900" y="17330796"/>
              <a:ext cx="403490" cy="3247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lvl="0" algn="ctr">
                <a:lnSpc>
                  <a:spcPts val="600"/>
                </a:lnSpc>
              </a:pPr>
              <a:r>
                <a:rPr lang="pt-BR" sz="500" b="1" dirty="0">
                  <a:solidFill>
                    <a:prstClr val="black"/>
                  </a:solidFill>
                  <a:cs typeface="Arial" pitchFamily="34" charset="0"/>
                </a:rPr>
                <a:t>11.</a:t>
              </a:r>
            </a:p>
            <a:p>
              <a:pPr lvl="0" algn="ctr">
                <a:lnSpc>
                  <a:spcPts val="600"/>
                </a:lnSpc>
              </a:pPr>
              <a:r>
                <a:rPr lang="pt-BR" sz="500" b="1" dirty="0">
                  <a:solidFill>
                    <a:prstClr val="black"/>
                  </a:solidFill>
                  <a:cs typeface="Arial" pitchFamily="34" charset="0"/>
                </a:rPr>
                <a:t>Relevância estratégica</a:t>
              </a:r>
            </a:p>
            <a:p>
              <a:pPr algn="ctr" rtl="0">
                <a:lnSpc>
                  <a:spcPts val="600"/>
                </a:lnSpc>
              </a:pPr>
              <a:r>
                <a:rPr lang="pt-BR" sz="450" b="0" i="0" u="none" dirty="0" smtClean="0">
                  <a:solidFill>
                    <a:schemeClr val="tx1"/>
                  </a:solidFill>
                  <a:cs typeface="Arial" pitchFamily="34" charset="0"/>
                </a:rPr>
                <a:t>(5+6+7+10</a:t>
              </a:r>
              <a:r>
                <a:rPr lang="pt-BR" sz="450" b="0" i="0" u="none" dirty="0">
                  <a:solidFill>
                    <a:schemeClr val="tx1"/>
                  </a:solidFill>
                  <a:cs typeface="Arial" pitchFamily="34" charset="0"/>
                </a:rPr>
                <a:t>)</a:t>
              </a:r>
              <a:endParaRPr lang="pt-BR" sz="450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pic>
          <p:nvPicPr>
            <p:cNvPr id="3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373995" y="16714350"/>
              <a:ext cx="362648" cy="259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1" name="Rechteck 23"/>
            <p:cNvSpPr/>
            <p:nvPr/>
          </p:nvSpPr>
          <p:spPr>
            <a:xfrm>
              <a:off x="34071096" y="16681391"/>
              <a:ext cx="3070503" cy="1298807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 rtl="0"/>
              <a:endParaRPr lang="pt-BR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Titel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768753" cy="1074738"/>
          </a:xfrm>
        </p:spPr>
        <p:txBody>
          <a:bodyPr/>
          <a:lstStyle/>
          <a:p>
            <a:pPr marL="0" indent="0"/>
            <a:r>
              <a:rPr lang="pt-BR" sz="2800" dirty="0"/>
              <a:t>Como nós analisamos a criticalidade futura dos estresses, ameaças e fatores contribuintes?</a:t>
            </a:r>
            <a:endParaRPr lang="de-DE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87" y="5157192"/>
            <a:ext cx="6210145" cy="11527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82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0. EDA_CL</Template>
  <TotalTime>0</TotalTime>
  <Words>973</Words>
  <Application>Microsoft Office PowerPoint</Application>
  <PresentationFormat>Apresentação na tela (4:3)</PresentationFormat>
  <Paragraphs>118</Paragraphs>
  <Slides>10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Larissa-Design</vt:lpstr>
      <vt:lpstr>Análise da criticalidade futura dos estresses, ameaças e fatores contribuintes</vt:lpstr>
      <vt:lpstr>Créditos e condições de uso </vt:lpstr>
      <vt:lpstr>Apresentação do PowerPoint</vt:lpstr>
      <vt:lpstr>Objetivos de aprendizado</vt:lpstr>
      <vt:lpstr>Sumário</vt:lpstr>
      <vt:lpstr>O que significa a análise da criticalidade futura dos estresses, ameaças e fatores contribuintes?</vt:lpstr>
      <vt:lpstr>Por que nós analisamos a criticalidade futura dos estresses, ameaças e fatores contribuintes?</vt:lpstr>
      <vt:lpstr>Como nós analisamos a criticalidade futura dos estresses, ameaças e fatores contribuintes?</vt:lpstr>
      <vt:lpstr>Como nós analisamos a criticalidade futura dos estresses, ameaças e fatores contribuintes?</vt:lpstr>
      <vt:lpstr>Dicas práticas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Analysis of the Future Criticality of Stresses,  Threats and Contributing Factors</dc:title>
  <dc:creator>Lehmann, Christina</dc:creator>
  <cp:lastModifiedBy>Sara Oliveira</cp:lastModifiedBy>
  <cp:revision>66</cp:revision>
  <dcterms:created xsi:type="dcterms:W3CDTF">2014-11-03T15:57:03Z</dcterms:created>
  <dcterms:modified xsi:type="dcterms:W3CDTF">2015-05-25T21:46:48Z</dcterms:modified>
</cp:coreProperties>
</file>