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31"/>
  </p:notesMasterIdLst>
  <p:sldIdLst>
    <p:sldId id="256" r:id="rId2"/>
    <p:sldId id="300" r:id="rId3"/>
    <p:sldId id="296" r:id="rId4"/>
    <p:sldId id="301" r:id="rId5"/>
    <p:sldId id="258" r:id="rId6"/>
    <p:sldId id="265" r:id="rId7"/>
    <p:sldId id="272" r:id="rId8"/>
    <p:sldId id="271" r:id="rId9"/>
    <p:sldId id="276" r:id="rId10"/>
    <p:sldId id="268" r:id="rId11"/>
    <p:sldId id="304" r:id="rId12"/>
    <p:sldId id="279" r:id="rId13"/>
    <p:sldId id="264" r:id="rId14"/>
    <p:sldId id="266" r:id="rId15"/>
    <p:sldId id="282" r:id="rId16"/>
    <p:sldId id="294" r:id="rId17"/>
    <p:sldId id="283" r:id="rId18"/>
    <p:sldId id="284" r:id="rId19"/>
    <p:sldId id="286" r:id="rId20"/>
    <p:sldId id="285" r:id="rId21"/>
    <p:sldId id="288" r:id="rId22"/>
    <p:sldId id="289" r:id="rId23"/>
    <p:sldId id="287" r:id="rId24"/>
    <p:sldId id="290" r:id="rId25"/>
    <p:sldId id="291" r:id="rId26"/>
    <p:sldId id="295" r:id="rId27"/>
    <p:sldId id="302" r:id="rId28"/>
    <p:sldId id="293" r:id="rId29"/>
    <p:sldId id="262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00"/>
    <a:srgbClr val="84D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87" autoAdjust="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65801-BC9D-4DD0-A469-1A532C9DC21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838FFE4F-C67B-4586-81BC-DD202F667209}">
      <dgm:prSet phldrT="[Texto]" custT="1"/>
      <dgm:spPr/>
      <dgm:t>
        <a:bodyPr/>
        <a:lstStyle/>
        <a:p>
          <a:r>
            <a:rPr lang="pt-BR" sz="1800" dirty="0" smtClean="0"/>
            <a:t>Os participantes possuem uma compreensão clara dos termos “atributos ecológicos chave” e “estresses”</a:t>
          </a:r>
          <a:endParaRPr lang="de-DE" sz="1800" dirty="0"/>
        </a:p>
      </dgm:t>
    </dgm:pt>
    <dgm:pt modelId="{1B8659BD-F25B-4EDF-AB8E-12A4D5D2D70A}" type="parTrans" cxnId="{70D04B6C-398F-4D27-93AD-CC68FF74B111}">
      <dgm:prSet/>
      <dgm:spPr/>
      <dgm:t>
        <a:bodyPr/>
        <a:lstStyle/>
        <a:p>
          <a:endParaRPr lang="de-DE" sz="1800"/>
        </a:p>
      </dgm:t>
    </dgm:pt>
    <dgm:pt modelId="{DC10F598-ED3B-4529-9B2C-53B5860BDF5F}" type="sibTrans" cxnId="{70D04B6C-398F-4D27-93AD-CC68FF74B111}">
      <dgm:prSet/>
      <dgm:spPr/>
      <dgm:t>
        <a:bodyPr/>
        <a:lstStyle/>
        <a:p>
          <a:endParaRPr lang="de-DE" sz="1800"/>
        </a:p>
      </dgm:t>
    </dgm:pt>
    <dgm:pt modelId="{C87E9821-DA25-472B-ACC8-522939C3EE81}">
      <dgm:prSet phldrT="[Texto]" custT="1"/>
      <dgm:spPr/>
      <dgm:t>
        <a:bodyPr/>
        <a:lstStyle/>
        <a:p>
          <a:r>
            <a:rPr lang="pt-BR" sz="1800" dirty="0" smtClean="0"/>
            <a:t>Eles reconhecem e são aptos para explicar o uso da definição e avaliação de atributos ecológicos chave e estresses a fim de avaliar o status atual da funcionalidade dos objetos de conservação da biodiversidade</a:t>
          </a:r>
          <a:endParaRPr lang="de-DE" sz="1800" dirty="0"/>
        </a:p>
      </dgm:t>
    </dgm:pt>
    <dgm:pt modelId="{D3F9C718-1FFC-4FD3-A272-F475CD83DCD9}" type="parTrans" cxnId="{DF560C22-761F-4A81-B360-3E0685F00A50}">
      <dgm:prSet/>
      <dgm:spPr/>
      <dgm:t>
        <a:bodyPr/>
        <a:lstStyle/>
        <a:p>
          <a:endParaRPr lang="de-DE" sz="1800"/>
        </a:p>
      </dgm:t>
    </dgm:pt>
    <dgm:pt modelId="{8A18EAA2-BA77-4196-9DF7-272F6CDB344E}" type="sibTrans" cxnId="{DF560C22-761F-4A81-B360-3E0685F00A50}">
      <dgm:prSet/>
      <dgm:spPr/>
      <dgm:t>
        <a:bodyPr/>
        <a:lstStyle/>
        <a:p>
          <a:endParaRPr lang="de-DE" sz="1800"/>
        </a:p>
      </dgm:t>
    </dgm:pt>
    <dgm:pt modelId="{35822C73-1078-428B-A7D2-BADEC8DCBA14}">
      <dgm:prSet custT="1"/>
      <dgm:spPr/>
      <dgm:t>
        <a:bodyPr/>
        <a:lstStyle/>
        <a:p>
          <a:r>
            <a:rPr lang="pt-BR" sz="1800" dirty="0" smtClean="0"/>
            <a:t>Além disso, os participantes possuem as habilidades para facilitar o processo de identificação dos atributos ecológicos chave, encontrando bons indicadores para medir seus status atuais e determinar seus desejos de status futuros.  </a:t>
          </a:r>
          <a:endParaRPr lang="de-DE" sz="1800" dirty="0"/>
        </a:p>
      </dgm:t>
    </dgm:pt>
    <dgm:pt modelId="{24D038F9-EB62-4ED4-BE16-17453DB50F58}" type="parTrans" cxnId="{2CDF0C83-B477-4F5D-8816-0E01A663F56E}">
      <dgm:prSet/>
      <dgm:spPr/>
      <dgm:t>
        <a:bodyPr/>
        <a:lstStyle/>
        <a:p>
          <a:endParaRPr lang="de-DE" sz="1800"/>
        </a:p>
      </dgm:t>
    </dgm:pt>
    <dgm:pt modelId="{D4B3CF67-C78B-426D-BE42-6608609C4D6E}" type="sibTrans" cxnId="{2CDF0C83-B477-4F5D-8816-0E01A663F56E}">
      <dgm:prSet/>
      <dgm:spPr/>
      <dgm:t>
        <a:bodyPr/>
        <a:lstStyle/>
        <a:p>
          <a:endParaRPr lang="de-DE" sz="1800"/>
        </a:p>
      </dgm:t>
    </dgm:pt>
    <dgm:pt modelId="{1A7DA809-5643-4A6D-869B-A5C5CF26539D}">
      <dgm:prSet custT="1"/>
      <dgm:spPr/>
      <dgm:t>
        <a:bodyPr/>
        <a:lstStyle/>
        <a:p>
          <a:r>
            <a:rPr lang="pt-BR" sz="1800" dirty="0" smtClean="0"/>
            <a:t>Os participantes possuem o conhecimento e habilidades para identificar estresses relevantes para os objetos de conservação com um time, tanto quanto para explicar o papel dos atributos ecológicos chave e estresses ao avaliar as vulnerabilidades dos objetos de conservação.</a:t>
          </a:r>
          <a:endParaRPr lang="de-DE" sz="1800" dirty="0"/>
        </a:p>
      </dgm:t>
    </dgm:pt>
    <dgm:pt modelId="{2F7E5183-A060-4C1B-B25F-670A61761C0E}" type="parTrans" cxnId="{CC17BC06-9BB6-49D0-AC7C-657740B5D7AF}">
      <dgm:prSet/>
      <dgm:spPr/>
      <dgm:t>
        <a:bodyPr/>
        <a:lstStyle/>
        <a:p>
          <a:endParaRPr lang="de-DE" sz="1800"/>
        </a:p>
      </dgm:t>
    </dgm:pt>
    <dgm:pt modelId="{003E3362-8204-4C2B-985B-5BD6E9EA2435}" type="sibTrans" cxnId="{CC17BC06-9BB6-49D0-AC7C-657740B5D7AF}">
      <dgm:prSet/>
      <dgm:spPr/>
      <dgm:t>
        <a:bodyPr/>
        <a:lstStyle/>
        <a:p>
          <a:endParaRPr lang="de-DE" sz="1800"/>
        </a:p>
      </dgm:t>
    </dgm:pt>
    <dgm:pt modelId="{FCFFDB2F-CFDD-4CF5-9023-8164F2A0B9DC}" type="pres">
      <dgm:prSet presAssocID="{2F365801-BC9D-4DD0-A469-1A532C9DC2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F7FDA9-7629-480D-A234-A8FCBF6066DC}" type="pres">
      <dgm:prSet presAssocID="{838FFE4F-C67B-4586-81BC-DD202F667209}" presName="parentText" presStyleLbl="node1" presStyleIdx="0" presStyleCnt="4" custScaleY="7034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E2B6A8-7F3C-4AFA-9039-FC94F12C825D}" type="pres">
      <dgm:prSet presAssocID="{DC10F598-ED3B-4529-9B2C-53B5860BDF5F}" presName="spacer" presStyleCnt="0"/>
      <dgm:spPr/>
    </dgm:pt>
    <dgm:pt modelId="{9EAF1A69-0B16-4561-8EAB-4D5C16D6C5AE}" type="pres">
      <dgm:prSet presAssocID="{C87E9821-DA25-472B-ACC8-522939C3EE8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B269EE-D0CF-4693-A2AD-7E4FA85790AC}" type="pres">
      <dgm:prSet presAssocID="{8A18EAA2-BA77-4196-9DF7-272F6CDB344E}" presName="spacer" presStyleCnt="0"/>
      <dgm:spPr/>
    </dgm:pt>
    <dgm:pt modelId="{252FE5FF-4660-4F1D-A0B8-4F8AF62510FD}" type="pres">
      <dgm:prSet presAssocID="{35822C73-1078-428B-A7D2-BADEC8DCBA1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C5F430-0E7A-4EC2-B6FC-49525AF3D744}" type="pres">
      <dgm:prSet presAssocID="{D4B3CF67-C78B-426D-BE42-6608609C4D6E}" presName="spacer" presStyleCnt="0"/>
      <dgm:spPr/>
    </dgm:pt>
    <dgm:pt modelId="{50C52A84-C546-4C35-8B9E-3AFEAB37B51E}" type="pres">
      <dgm:prSet presAssocID="{1A7DA809-5643-4A6D-869B-A5C5CF26539D}" presName="parentText" presStyleLbl="node1" presStyleIdx="3" presStyleCnt="4" custScaleY="11601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F560C22-761F-4A81-B360-3E0685F00A50}" srcId="{2F365801-BC9D-4DD0-A469-1A532C9DC21C}" destId="{C87E9821-DA25-472B-ACC8-522939C3EE81}" srcOrd="1" destOrd="0" parTransId="{D3F9C718-1FFC-4FD3-A272-F475CD83DCD9}" sibTransId="{8A18EAA2-BA77-4196-9DF7-272F6CDB344E}"/>
    <dgm:cxn modelId="{2CDF0C83-B477-4F5D-8816-0E01A663F56E}" srcId="{2F365801-BC9D-4DD0-A469-1A532C9DC21C}" destId="{35822C73-1078-428B-A7D2-BADEC8DCBA14}" srcOrd="2" destOrd="0" parTransId="{24D038F9-EB62-4ED4-BE16-17453DB50F58}" sibTransId="{D4B3CF67-C78B-426D-BE42-6608609C4D6E}"/>
    <dgm:cxn modelId="{44A2F3D7-FA7E-42BA-A1C6-708F303AEAA2}" type="presOf" srcId="{1A7DA809-5643-4A6D-869B-A5C5CF26539D}" destId="{50C52A84-C546-4C35-8B9E-3AFEAB37B51E}" srcOrd="0" destOrd="0" presId="urn:microsoft.com/office/officeart/2005/8/layout/vList2"/>
    <dgm:cxn modelId="{589FD84B-54E4-499C-A342-17B0D52AA407}" type="presOf" srcId="{35822C73-1078-428B-A7D2-BADEC8DCBA14}" destId="{252FE5FF-4660-4F1D-A0B8-4F8AF62510FD}" srcOrd="0" destOrd="0" presId="urn:microsoft.com/office/officeart/2005/8/layout/vList2"/>
    <dgm:cxn modelId="{91A93F99-54AB-4D56-9ABD-89B8C7EC744C}" type="presOf" srcId="{C87E9821-DA25-472B-ACC8-522939C3EE81}" destId="{9EAF1A69-0B16-4561-8EAB-4D5C16D6C5AE}" srcOrd="0" destOrd="0" presId="urn:microsoft.com/office/officeart/2005/8/layout/vList2"/>
    <dgm:cxn modelId="{9E86E599-0A00-449E-972F-15AD55693360}" type="presOf" srcId="{838FFE4F-C67B-4586-81BC-DD202F667209}" destId="{CEF7FDA9-7629-480D-A234-A8FCBF6066DC}" srcOrd="0" destOrd="0" presId="urn:microsoft.com/office/officeart/2005/8/layout/vList2"/>
    <dgm:cxn modelId="{CC17BC06-9BB6-49D0-AC7C-657740B5D7AF}" srcId="{2F365801-BC9D-4DD0-A469-1A532C9DC21C}" destId="{1A7DA809-5643-4A6D-869B-A5C5CF26539D}" srcOrd="3" destOrd="0" parTransId="{2F7E5183-A060-4C1B-B25F-670A61761C0E}" sibTransId="{003E3362-8204-4C2B-985B-5BD6E9EA2435}"/>
    <dgm:cxn modelId="{70D04B6C-398F-4D27-93AD-CC68FF74B111}" srcId="{2F365801-BC9D-4DD0-A469-1A532C9DC21C}" destId="{838FFE4F-C67B-4586-81BC-DD202F667209}" srcOrd="0" destOrd="0" parTransId="{1B8659BD-F25B-4EDF-AB8E-12A4D5D2D70A}" sibTransId="{DC10F598-ED3B-4529-9B2C-53B5860BDF5F}"/>
    <dgm:cxn modelId="{C7EC6993-FB3A-468C-A95A-C14AB8B1DB53}" type="presOf" srcId="{2F365801-BC9D-4DD0-A469-1A532C9DC21C}" destId="{FCFFDB2F-CFDD-4CF5-9023-8164F2A0B9DC}" srcOrd="0" destOrd="0" presId="urn:microsoft.com/office/officeart/2005/8/layout/vList2"/>
    <dgm:cxn modelId="{15F24D24-8E00-4420-A49A-9C2F5EACD969}" type="presParOf" srcId="{FCFFDB2F-CFDD-4CF5-9023-8164F2A0B9DC}" destId="{CEF7FDA9-7629-480D-A234-A8FCBF6066DC}" srcOrd="0" destOrd="0" presId="urn:microsoft.com/office/officeart/2005/8/layout/vList2"/>
    <dgm:cxn modelId="{81A68B7E-3514-42DF-867D-B33529CB7593}" type="presParOf" srcId="{FCFFDB2F-CFDD-4CF5-9023-8164F2A0B9DC}" destId="{52E2B6A8-7F3C-4AFA-9039-FC94F12C825D}" srcOrd="1" destOrd="0" presId="urn:microsoft.com/office/officeart/2005/8/layout/vList2"/>
    <dgm:cxn modelId="{846E7C07-DDEA-4E2D-A9DA-00DA144FE400}" type="presParOf" srcId="{FCFFDB2F-CFDD-4CF5-9023-8164F2A0B9DC}" destId="{9EAF1A69-0B16-4561-8EAB-4D5C16D6C5AE}" srcOrd="2" destOrd="0" presId="urn:microsoft.com/office/officeart/2005/8/layout/vList2"/>
    <dgm:cxn modelId="{F72FFC5C-7C7B-47FE-AF47-D234317C1AD7}" type="presParOf" srcId="{FCFFDB2F-CFDD-4CF5-9023-8164F2A0B9DC}" destId="{9FB269EE-D0CF-4693-A2AD-7E4FA85790AC}" srcOrd="3" destOrd="0" presId="urn:microsoft.com/office/officeart/2005/8/layout/vList2"/>
    <dgm:cxn modelId="{B8C22A2F-EB32-4B7A-8A31-9B1BB78127EA}" type="presParOf" srcId="{FCFFDB2F-CFDD-4CF5-9023-8164F2A0B9DC}" destId="{252FE5FF-4660-4F1D-A0B8-4F8AF62510FD}" srcOrd="4" destOrd="0" presId="urn:microsoft.com/office/officeart/2005/8/layout/vList2"/>
    <dgm:cxn modelId="{1F062498-1F09-4427-9E19-478C7E2F8DBA}" type="presParOf" srcId="{FCFFDB2F-CFDD-4CF5-9023-8164F2A0B9DC}" destId="{B5C5F430-0E7A-4EC2-B6FC-49525AF3D744}" srcOrd="5" destOrd="0" presId="urn:microsoft.com/office/officeart/2005/8/layout/vList2"/>
    <dgm:cxn modelId="{6C73DB76-9C44-4881-999E-C737CC383505}" type="presParOf" srcId="{FCFFDB2F-CFDD-4CF5-9023-8164F2A0B9DC}" destId="{50C52A84-C546-4C35-8B9E-3AFEAB37B5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7FDA9-7629-480D-A234-A8FCBF6066DC}">
      <dsp:nvSpPr>
        <dsp:cNvPr id="0" name=""/>
        <dsp:cNvSpPr/>
      </dsp:nvSpPr>
      <dsp:spPr>
        <a:xfrm>
          <a:off x="0" y="331794"/>
          <a:ext cx="6096000" cy="7541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Os participantes possuem uma compreensão clara dos termos “atributos ecológicos chave” e “estresses”</a:t>
          </a:r>
          <a:endParaRPr lang="de-DE" sz="1800" kern="1200" dirty="0"/>
        </a:p>
      </dsp:txBody>
      <dsp:txXfrm>
        <a:off x="36814" y="368608"/>
        <a:ext cx="6022372" cy="680502"/>
      </dsp:txXfrm>
    </dsp:sp>
    <dsp:sp modelId="{9EAF1A69-0B16-4561-8EAB-4D5C16D6C5AE}">
      <dsp:nvSpPr>
        <dsp:cNvPr id="0" name=""/>
        <dsp:cNvSpPr/>
      </dsp:nvSpPr>
      <dsp:spPr>
        <a:xfrm>
          <a:off x="0" y="1097484"/>
          <a:ext cx="6096000" cy="10720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Eles reconhecem e são aptos para explicar o uso da definição e avaliação de atributos ecológicos chave e estresses a fim de avaliar o status atual da funcionalidade dos objetos de conservação da biodiversidade</a:t>
          </a:r>
          <a:endParaRPr lang="de-DE" sz="1800" kern="1200" dirty="0"/>
        </a:p>
      </dsp:txBody>
      <dsp:txXfrm>
        <a:off x="52335" y="1149819"/>
        <a:ext cx="5991330" cy="967420"/>
      </dsp:txXfrm>
    </dsp:sp>
    <dsp:sp modelId="{252FE5FF-4660-4F1D-A0B8-4F8AF62510FD}">
      <dsp:nvSpPr>
        <dsp:cNvPr id="0" name=""/>
        <dsp:cNvSpPr/>
      </dsp:nvSpPr>
      <dsp:spPr>
        <a:xfrm>
          <a:off x="0" y="2181134"/>
          <a:ext cx="6096000" cy="10720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Além disso, os participantes possuem as habilidades para facilitar o processo de identificação dos atributos ecológicos chave, encontrando bons indicadores para medir seus status atuais e determinar seus desejos de status futuros.  </a:t>
          </a:r>
          <a:endParaRPr lang="de-DE" sz="1800" kern="1200" dirty="0"/>
        </a:p>
      </dsp:txBody>
      <dsp:txXfrm>
        <a:off x="52335" y="2233469"/>
        <a:ext cx="5991330" cy="967420"/>
      </dsp:txXfrm>
    </dsp:sp>
    <dsp:sp modelId="{50C52A84-C546-4C35-8B9E-3AFEAB37B51E}">
      <dsp:nvSpPr>
        <dsp:cNvPr id="0" name=""/>
        <dsp:cNvSpPr/>
      </dsp:nvSpPr>
      <dsp:spPr>
        <a:xfrm>
          <a:off x="0" y="3264784"/>
          <a:ext cx="6096000" cy="12437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Os participantes possuem o conhecimento e habilidades para identificar estresses relevantes para os objetos de conservação com um time, tanto quanto para explicar o papel dos atributos ecológicos chave e estresses ao avaliar as vulnerabilidades dos objetos de conservação.</a:t>
          </a:r>
          <a:endParaRPr lang="de-DE" sz="1800" kern="1200" dirty="0"/>
        </a:p>
      </dsp:txBody>
      <dsp:txXfrm>
        <a:off x="60714" y="3325498"/>
        <a:ext cx="5974572" cy="1122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1B6E8-F963-4B1A-8DB6-FEC950683498}" type="datetimeFigureOut">
              <a:rPr lang="de-DE" smtClean="0"/>
              <a:pPr/>
              <a:t>26.05.2015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8B9DA-DAB1-4C49-8044-AD226807EBCC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03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88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Pictures: Christina Lehmann 2012 &amp; 2014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95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Pictures:</a:t>
            </a:r>
            <a:r>
              <a:rPr lang="de-DE" baseline="0" smtClean="0"/>
              <a:t> MARISCO Manual 2014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490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97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087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779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260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15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75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C.S. </a:t>
            </a:r>
            <a:r>
              <a:rPr lang="de-DE" dirty="0" err="1" smtClean="0"/>
              <a:t>Holling</a:t>
            </a:r>
            <a:r>
              <a:rPr lang="de-DE" dirty="0" smtClean="0"/>
              <a:t> (2001):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the Complexity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Economic, Ecological,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Systems. Ecosystems (4). S.390-405.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ftp://200.89.74.94/pub/Docencia/Sistemas_ecosociales/Literatura/Clase_1/Holling2001.pdf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015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53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820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366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844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938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212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133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133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139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21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33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02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49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43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Pictures: Christina Lehmann 2014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433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6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B9DA-DAB1-4C49-8044-AD226807EBC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8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6B44-26E1-45DA-B0DD-505AE920005C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3BA-7BEE-4AA4-AE82-1EF57CA81C66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0" y="6525344"/>
            <a:ext cx="133215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CC2C-D936-4E15-9E07-BD0B036B2CC6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525344"/>
            <a:ext cx="133215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E44C-28EE-4297-ABA1-8190D5810A9D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AC3A-2E69-499A-B362-261D1D148756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C68E-1BB9-4B24-AF6A-030D80F9B61F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1F40-2909-4CD2-900C-67AEE0EF11B8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0C2E-E32F-4A05-9EF4-4EB390596ED6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A3E3B-D8DD-49FF-B855-BCAEBFB3C4AC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541D-84A4-4DF5-B743-0DB3BE2A85F8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890E-B098-435D-B04A-C5F3974E8D5A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2F-319F-4BC7-B84A-B09B9D290407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E8EE-DD8E-4293-937D-3112F5F5DE56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B31E-7CE3-4148-8E9D-0210457D5802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7379-1156-4688-BB2E-E7981CF8FF7F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552-946A-42FF-85DD-4FBE0D5B7225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B5D8D46-0BA8-4E91-A407-E1E15C2EFFAA}" type="datetime1">
              <a:rPr lang="de-DE" smtClean="0"/>
              <a:t>26.05.2015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5. Assessment of the current status of the biodiversity objects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ftp://200.89.74.94/pub/Docencia/Sistemas_ecosociales/Literatura/Clase_1/Holling2001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1982" y="1124744"/>
            <a:ext cx="9175981" cy="1512168"/>
          </a:xfrm>
        </p:spPr>
        <p:txBody>
          <a:bodyPr anchor="ctr">
            <a:noAutofit/>
          </a:bodyPr>
          <a:lstStyle/>
          <a:p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pic>
        <p:nvPicPr>
          <p:cNvPr id="10242" name="Picture 2" descr="C:\Users\cle483\Pictures\Georgien\Workshop I\4-5 Tag_Georgien_Workshop 1\Georgien_Marisco-Workshop_day 2-3_cn_051214_0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b="17068"/>
          <a:stretch/>
        </p:blipFill>
        <p:spPr bwMode="auto">
          <a:xfrm>
            <a:off x="2766678" y="2631133"/>
            <a:ext cx="378072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59812" y="4869740"/>
            <a:ext cx="152415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Christina Lehmann 2014</a:t>
            </a:r>
            <a:endParaRPr lang="en-GB" sz="800" dirty="0"/>
          </a:p>
        </p:txBody>
      </p:sp>
      <p:sp>
        <p:nvSpPr>
          <p:cNvPr id="7" name="Untertitel 19"/>
          <p:cNvSpPr>
            <a:spLocks noGrp="1"/>
          </p:cNvSpPr>
          <p:nvPr>
            <p:ph type="subTitle" idx="1"/>
          </p:nvPr>
        </p:nvSpPr>
        <p:spPr>
          <a:xfrm>
            <a:off x="-36512" y="5085184"/>
            <a:ext cx="9144000" cy="139256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Fase</a:t>
            </a:r>
            <a:r>
              <a:rPr lang="en-GB" dirty="0" smtClean="0">
                <a:solidFill>
                  <a:schemeClr val="tx1"/>
                </a:solidFill>
              </a:rPr>
              <a:t> II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Análise sistêmica de vulnerabilidade e risco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Passo</a:t>
            </a:r>
            <a:r>
              <a:rPr lang="en-US" dirty="0" smtClean="0">
                <a:solidFill>
                  <a:schemeClr val="tx1"/>
                </a:solidFill>
              </a:rPr>
              <a:t> 5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68" y="1428236"/>
            <a:ext cx="3643932" cy="36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Estresses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4248472" cy="4525963"/>
          </a:xfrm>
        </p:spPr>
        <p:txBody>
          <a:bodyPr>
            <a:noAutofit/>
          </a:bodyPr>
          <a:lstStyle/>
          <a:p>
            <a:r>
              <a:rPr lang="pt-BR" sz="2200" dirty="0"/>
              <a:t>Causados pelas ameaças</a:t>
            </a:r>
            <a:endParaRPr lang="de-DE" sz="2200" dirty="0"/>
          </a:p>
          <a:p>
            <a:r>
              <a:rPr lang="pt-BR" sz="2200" dirty="0"/>
              <a:t>Sintomas visíveis &amp; manifestações das degradações dos atributos ecológicos chave</a:t>
            </a:r>
            <a:endParaRPr lang="de-DE" sz="2200" dirty="0"/>
          </a:p>
          <a:p>
            <a:r>
              <a:rPr lang="pt-BR" sz="2200" dirty="0"/>
              <a:t>Perda dos níveis mínimos de biomassa, informação e conectividade devido à disponibilidade insuficiente ou qualidade de fatores mestre</a:t>
            </a:r>
            <a:endParaRPr lang="de-DE" sz="2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6660230" y="2849978"/>
            <a:ext cx="432049" cy="3600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31640" y="5058906"/>
            <a:ext cx="7350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Resultado: Impactos negativos na resiliência e capacidade adaptativa dos elementos da biodiversidade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Se o estresse é sustentado </a:t>
            </a:r>
            <a:r>
              <a:rPr lang="pt-BR" sz="2000" dirty="0">
                <a:sym typeface="Wingdings"/>
              </a:rPr>
              <a:t></a:t>
            </a:r>
            <a:r>
              <a:rPr lang="pt-BR" sz="2000" dirty="0"/>
              <a:t> deslocamentos ou mudanças no sistema</a:t>
            </a:r>
            <a:endParaRPr lang="de-DE" sz="20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56083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A metáfora de um doutor médico e seu exame no paciente </a:t>
            </a:r>
            <a:endParaRPr lang="de-DE" dirty="0"/>
          </a:p>
          <a:p>
            <a:r>
              <a:rPr lang="pt-BR" dirty="0"/>
              <a:t>Isso é a ferida/ lesão/ mudança do corpo que é visível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5868144" y="2780928"/>
            <a:ext cx="936104" cy="9361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Gerader Verbinder 7"/>
          <p:cNvCxnSpPr>
            <a:stCxn id="4" idx="5"/>
          </p:cNvCxnSpPr>
          <p:nvPr/>
        </p:nvCxnSpPr>
        <p:spPr>
          <a:xfrm>
            <a:off x="6667159" y="3579943"/>
            <a:ext cx="929177" cy="1217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7596336" y="4797152"/>
            <a:ext cx="338830" cy="14406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7452320" y="4817542"/>
            <a:ext cx="144016" cy="14202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H="1">
            <a:off x="6559716" y="3966845"/>
            <a:ext cx="398375" cy="2782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6569504" y="4242906"/>
            <a:ext cx="28368" cy="303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6966054" y="3956893"/>
            <a:ext cx="99480" cy="589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>
            <a:off x="6758903" y="4545918"/>
            <a:ext cx="306631" cy="5272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>
            <a:off x="6509448" y="4546730"/>
            <a:ext cx="91103" cy="2504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äne 32"/>
          <p:cNvSpPr/>
          <p:nvPr/>
        </p:nvSpPr>
        <p:spPr>
          <a:xfrm rot="18903933">
            <a:off x="6530683" y="4611549"/>
            <a:ext cx="203669" cy="198471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äne 33"/>
          <p:cNvSpPr/>
          <p:nvPr/>
        </p:nvSpPr>
        <p:spPr>
          <a:xfrm rot="18903933">
            <a:off x="6516771" y="4932710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räne 34"/>
          <p:cNvSpPr/>
          <p:nvPr/>
        </p:nvSpPr>
        <p:spPr>
          <a:xfrm rot="18903933">
            <a:off x="6693525" y="5198050"/>
            <a:ext cx="79369" cy="84169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räne 35"/>
          <p:cNvSpPr/>
          <p:nvPr/>
        </p:nvSpPr>
        <p:spPr>
          <a:xfrm rot="18903933">
            <a:off x="6488390" y="5240211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räne 36"/>
          <p:cNvSpPr/>
          <p:nvPr/>
        </p:nvSpPr>
        <p:spPr>
          <a:xfrm rot="18903933">
            <a:off x="6676085" y="5525598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räne 37"/>
          <p:cNvSpPr/>
          <p:nvPr/>
        </p:nvSpPr>
        <p:spPr>
          <a:xfrm rot="18903933">
            <a:off x="6500370" y="5643964"/>
            <a:ext cx="79369" cy="84169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Ellipse 38"/>
          <p:cNvSpPr/>
          <p:nvPr/>
        </p:nvSpPr>
        <p:spPr>
          <a:xfrm>
            <a:off x="6203369" y="6124151"/>
            <a:ext cx="997741" cy="11363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Ellipse 39"/>
          <p:cNvSpPr/>
          <p:nvPr/>
        </p:nvSpPr>
        <p:spPr>
          <a:xfrm>
            <a:off x="2173801" y="3774854"/>
            <a:ext cx="936104" cy="9361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Gerader Verbinder 40"/>
          <p:cNvCxnSpPr>
            <a:stCxn id="40" idx="4"/>
          </p:cNvCxnSpPr>
          <p:nvPr/>
        </p:nvCxnSpPr>
        <p:spPr>
          <a:xfrm flipH="1">
            <a:off x="2364152" y="4710958"/>
            <a:ext cx="277701" cy="13612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 flipV="1">
            <a:off x="2359463" y="5268124"/>
            <a:ext cx="862334" cy="7907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 flipH="1" flipV="1">
            <a:off x="2362985" y="6062645"/>
            <a:ext cx="2266631" cy="95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 flipH="1">
            <a:off x="1835587" y="5158006"/>
            <a:ext cx="692351" cy="864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>
            <a:off x="2589983" y="5156505"/>
            <a:ext cx="287145" cy="609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 flipH="1">
            <a:off x="2903086" y="5238970"/>
            <a:ext cx="306631" cy="5272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/>
        </p:nvCxnSpPr>
        <p:spPr>
          <a:xfrm>
            <a:off x="3235675" y="5233420"/>
            <a:ext cx="673245" cy="8254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räne 59"/>
          <p:cNvSpPr/>
          <p:nvPr/>
        </p:nvSpPr>
        <p:spPr>
          <a:xfrm rot="18903933">
            <a:off x="3159095" y="5281910"/>
            <a:ext cx="203669" cy="198471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räne 60"/>
          <p:cNvSpPr/>
          <p:nvPr/>
        </p:nvSpPr>
        <p:spPr>
          <a:xfrm rot="18903933">
            <a:off x="3094689" y="5535459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räne 61"/>
          <p:cNvSpPr/>
          <p:nvPr/>
        </p:nvSpPr>
        <p:spPr>
          <a:xfrm rot="18903933">
            <a:off x="3338229" y="5515617"/>
            <a:ext cx="79369" cy="84169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räne 62"/>
          <p:cNvSpPr/>
          <p:nvPr/>
        </p:nvSpPr>
        <p:spPr>
          <a:xfrm rot="18903933">
            <a:off x="3225230" y="5671687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räne 63"/>
          <p:cNvSpPr/>
          <p:nvPr/>
        </p:nvSpPr>
        <p:spPr>
          <a:xfrm rot="18903933">
            <a:off x="3330998" y="5821875"/>
            <a:ext cx="132186" cy="12951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räne 64"/>
          <p:cNvSpPr/>
          <p:nvPr/>
        </p:nvSpPr>
        <p:spPr>
          <a:xfrm rot="18903933">
            <a:off x="3161966" y="5863653"/>
            <a:ext cx="79369" cy="84169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Ellipse 66"/>
          <p:cNvSpPr/>
          <p:nvPr/>
        </p:nvSpPr>
        <p:spPr>
          <a:xfrm>
            <a:off x="2792452" y="6126540"/>
            <a:ext cx="997741" cy="11363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48" name="Titel 6"/>
          <p:cNvSpPr txBox="1">
            <a:spLocks/>
          </p:cNvSpPr>
          <p:nvPr/>
        </p:nvSpPr>
        <p:spPr>
          <a:xfrm>
            <a:off x="1447799" y="4953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0" dirty="0" smtClean="0"/>
              <a:t>Estresses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744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8"/>
          <a:stretch/>
        </p:blipFill>
        <p:spPr>
          <a:xfrm rot="5400000">
            <a:off x="4673842" y="2111163"/>
            <a:ext cx="4788532" cy="3696072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220072" y="6347972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Christina Lehmann 2012</a:t>
            </a:r>
            <a:endParaRPr lang="en-GB" sz="800" dirty="0"/>
          </a:p>
        </p:txBody>
      </p:sp>
      <p:pic>
        <p:nvPicPr>
          <p:cNvPr id="1026" name="Picture 2" descr="F:\Fotos_MARISCO Workshops + EDA\Russia &amp; Kazahkstan\Altai\EDA\DSC06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73965"/>
            <a:ext cx="3659990" cy="24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331640" y="4018403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pic>
        <p:nvPicPr>
          <p:cNvPr id="1027" name="Picture 3" descr="F:\Fotos_MARISCO Workshops + EDA\Georgien\von Christoph\1 Tag_Georgien_EDA_Tusheti-Region\Georgien_EDA_Tusheti-Region_cn_301114_01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/>
          <a:stretch/>
        </p:blipFill>
        <p:spPr bwMode="auto">
          <a:xfrm>
            <a:off x="1331640" y="4211538"/>
            <a:ext cx="3659990" cy="213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331640" y="6347972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3" name="Titel 6"/>
          <p:cNvSpPr txBox="1">
            <a:spLocks/>
          </p:cNvSpPr>
          <p:nvPr/>
        </p:nvSpPr>
        <p:spPr>
          <a:xfrm>
            <a:off x="1447799" y="4953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0" dirty="0" smtClean="0"/>
              <a:t>Estresses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1422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1" cy="1152128"/>
          </a:xfrm>
        </p:spPr>
        <p:txBody>
          <a:bodyPr>
            <a:noAutofit/>
          </a:bodyPr>
          <a:lstStyle/>
          <a:p>
            <a:pPr marL="0" indent="0"/>
            <a:r>
              <a:rPr lang="pt-BR" sz="3200" dirty="0"/>
              <a:t>Por que nós avaliamos o status atual dos objetos de biodiversidade</a:t>
            </a:r>
            <a:r>
              <a:rPr lang="pt-BR" sz="3200" dirty="0" smtClean="0"/>
              <a:t>?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7128791" cy="4525963"/>
          </a:xfrm>
        </p:spPr>
        <p:txBody>
          <a:bodyPr>
            <a:noAutofit/>
          </a:bodyPr>
          <a:lstStyle/>
          <a:p>
            <a:r>
              <a:rPr lang="pt-BR" dirty="0"/>
              <a:t>Avaliação de bases para estratégias para melhorar ou ao menos para manter a funcionalidade do sistema</a:t>
            </a:r>
            <a:endParaRPr lang="de-DE" dirty="0"/>
          </a:p>
          <a:p>
            <a:r>
              <a:rPr lang="pt-BR" dirty="0"/>
              <a:t>Criar uma ponte de compreensão entre o ecossistema/ seus elementos e os estresses que eles enfrentam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construa a compreensão para a necessidade de conservação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026" name="Picture 2" descr="C:\Users\cle483\Pictures\Georgien\Workshop I\von Tina\IMG_6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366">
            <a:off x="2884297" y="3734724"/>
            <a:ext cx="3306630" cy="22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 rot="1288458">
            <a:off x="2526452" y="5506811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Christina Lehmann 2014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b="1" dirty="0"/>
              <a:t>Parte a) </a:t>
            </a:r>
            <a:r>
              <a:rPr lang="pt-BR" sz="2400" b="1" dirty="0" smtClean="0"/>
              <a:t>Determinação </a:t>
            </a:r>
            <a:r>
              <a:rPr lang="pt-BR" sz="2400" b="1" dirty="0"/>
              <a:t>dos atributos ecológicos chave e funcionalidade dos sistemas de metas</a:t>
            </a:r>
            <a:endParaRPr lang="de-DE" sz="2400" b="1" dirty="0"/>
          </a:p>
          <a:p>
            <a:pPr marL="68580" indent="0" algn="just">
              <a:spcAft>
                <a:spcPts val="600"/>
              </a:spcAft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pt-BR" sz="2400" dirty="0"/>
              <a:t>A avaliação seguem 3 princípios básicos</a:t>
            </a:r>
            <a:endParaRPr lang="de-DE" sz="2400" dirty="0"/>
          </a:p>
          <a:p>
            <a:pPr marL="712788" indent="-268288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“</a:t>
            </a:r>
            <a:r>
              <a:rPr lang="pt-BR" sz="2400" dirty="0"/>
              <a:t>A natureza sabe </a:t>
            </a:r>
            <a:r>
              <a:rPr lang="pt-BR" sz="2400" dirty="0" smtClean="0"/>
              <a:t>mais“</a:t>
            </a:r>
            <a:endParaRPr lang="de-DE" sz="2400" dirty="0"/>
          </a:p>
          <a:p>
            <a:pPr marL="444500" indent="0">
              <a:spcAft>
                <a:spcPts val="600"/>
              </a:spcAft>
              <a:buNone/>
            </a:pPr>
            <a:r>
              <a:rPr lang="pt-BR" sz="2400" dirty="0" smtClean="0"/>
              <a:t>Não assuma </a:t>
            </a:r>
            <a:r>
              <a:rPr lang="pt-BR" sz="2400" dirty="0"/>
              <a:t>que existem caminhos melhores e mais eficientes </a:t>
            </a:r>
            <a:r>
              <a:rPr lang="pt-BR" sz="2400" dirty="0" smtClean="0"/>
              <a:t>para conduzirem as funções e </a:t>
            </a:r>
            <a:r>
              <a:rPr lang="pt-BR" sz="2400" dirty="0"/>
              <a:t>dinâmicas em ecossistemas </a:t>
            </a:r>
            <a:r>
              <a:rPr lang="pt-BR" sz="2400" dirty="0" smtClean="0"/>
              <a:t>naturais</a:t>
            </a:r>
            <a:endParaRPr lang="de-DE" sz="2400" dirty="0"/>
          </a:p>
          <a:p>
            <a:pPr marL="712788" indent="-268288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Identifique </a:t>
            </a:r>
            <a:r>
              <a:rPr lang="pt-BR" sz="2400" dirty="0"/>
              <a:t>e corrija </a:t>
            </a:r>
            <a:r>
              <a:rPr lang="pt-BR" sz="2400" dirty="0" smtClean="0"/>
              <a:t>as influências </a:t>
            </a:r>
            <a:r>
              <a:rPr lang="pt-BR" sz="2400" dirty="0"/>
              <a:t>antropogênicas negativas que causam perdas e mudanças não-naturais. </a:t>
            </a:r>
            <a:endParaRPr lang="de-DE" sz="2400" dirty="0"/>
          </a:p>
          <a:p>
            <a:pPr marL="712788" indent="-268288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Construa estratégias  </a:t>
            </a:r>
            <a:r>
              <a:rPr lang="pt-BR" sz="2400" dirty="0"/>
              <a:t>naturais mas comprometedoras </a:t>
            </a:r>
            <a:r>
              <a:rPr lang="pt-BR" sz="2400" dirty="0">
                <a:sym typeface="Wingdings"/>
              </a:rPr>
              <a:t></a:t>
            </a:r>
            <a:r>
              <a:rPr lang="pt-BR" sz="2400" dirty="0"/>
              <a:t> </a:t>
            </a:r>
            <a:r>
              <a:rPr lang="pt-BR" sz="2400" dirty="0" smtClean="0"/>
              <a:t>características dos </a:t>
            </a:r>
            <a:r>
              <a:rPr lang="pt-BR" sz="2400" dirty="0"/>
              <a:t>ecossistemas </a:t>
            </a:r>
            <a:r>
              <a:rPr lang="pt-BR" sz="2400" dirty="0" smtClean="0"/>
              <a:t>originais </a:t>
            </a:r>
            <a:r>
              <a:rPr lang="pt-BR" sz="2400" dirty="0"/>
              <a:t>+ necessidades das comunidades </a:t>
            </a:r>
            <a:r>
              <a:rPr lang="pt-BR" sz="2400" dirty="0" smtClean="0"/>
              <a:t>e dependências</a:t>
            </a:r>
            <a:endParaRPr lang="de-DE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5328591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Identificação dos atributos ecológicos chave para todos os objetos de biodiversidade</a:t>
            </a:r>
            <a:endParaRPr lang="de-DE" sz="2400" dirty="0"/>
          </a:p>
          <a:p>
            <a:pPr marL="68580" indent="0" algn="just">
              <a:spcAft>
                <a:spcPts val="600"/>
              </a:spcAft>
              <a:buNone/>
            </a:pPr>
            <a:r>
              <a:rPr lang="de-DE" sz="2200" dirty="0" smtClean="0"/>
              <a:t>                     </a:t>
            </a:r>
          </a:p>
          <a:p>
            <a:pPr marL="901700"/>
            <a:r>
              <a:rPr lang="pt-BR" sz="2400" dirty="0"/>
              <a:t>Liste-os nos </a:t>
            </a:r>
            <a:r>
              <a:rPr lang="pt-BR" sz="2400" b="1" dirty="0"/>
              <a:t>cartões brancos</a:t>
            </a:r>
            <a:endParaRPr lang="de-DE" sz="2400" b="1" dirty="0"/>
          </a:p>
          <a:p>
            <a:pPr marL="901700"/>
            <a:r>
              <a:rPr lang="pt-BR" sz="2400" dirty="0"/>
              <a:t>Para cada objeto de biodiversidade em grupos de trabalho ou em possíveis discussões plenárias</a:t>
            </a:r>
            <a:endParaRPr lang="de-DE" sz="2400" dirty="0"/>
          </a:p>
          <a:p>
            <a:pPr marL="901700"/>
            <a:r>
              <a:rPr lang="pt-BR" sz="2400" dirty="0"/>
              <a:t>Categorização dos Atributos Ecológicos Chave de acordo para as principais categorias (fatores mestre, biomassa, informação, conectividade) com os grupos de experiência científica possíveis.</a:t>
            </a:r>
            <a:endParaRPr lang="de-DE" sz="2400" dirty="0"/>
          </a:p>
          <a:p>
            <a:pPr marL="901700" indent="-363538" algn="just">
              <a:spcAft>
                <a:spcPts val="600"/>
              </a:spcAft>
            </a:pPr>
            <a:endParaRPr lang="de-DE" sz="2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/>
          </a:p>
        </p:txBody>
      </p:sp>
      <p:pic>
        <p:nvPicPr>
          <p:cNvPr id="2050" name="Picture 2" descr="C:\Users\cle483\Pictures\Georgien\Workshop I\4-5 Tag_Georgien_Workshop 1\Georgien_Marisco-Workshop_day 2-3_cn_051214_04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2387" b="24845"/>
          <a:stretch/>
        </p:blipFill>
        <p:spPr bwMode="auto">
          <a:xfrm rot="16200000">
            <a:off x="5640475" y="2720567"/>
            <a:ext cx="4320479" cy="22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650361" y="6006560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8" name="Rechteck 7"/>
          <p:cNvSpPr/>
          <p:nvPr/>
        </p:nvSpPr>
        <p:spPr>
          <a:xfrm>
            <a:off x="6804249" y="1700808"/>
            <a:ext cx="936104" cy="36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7274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04" y="1543434"/>
            <a:ext cx="6624736" cy="474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051720" y="1543434"/>
            <a:ext cx="1584176" cy="4606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6150013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8336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6336704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Perguntas orientadoras para identificar os atributos ecológicos </a:t>
            </a:r>
            <a:r>
              <a:rPr lang="pt-BR" dirty="0" smtClean="0"/>
              <a:t>chave:</a:t>
            </a:r>
            <a:endParaRPr lang="de-DE" dirty="0"/>
          </a:p>
          <a:p>
            <a:pPr marL="68580" indent="0" algn="just">
              <a:spcAft>
                <a:spcPts val="600"/>
              </a:spcAft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Quais características chave são requisitadas para a funcionalidade do objeto de biodiversidade?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Quais características chave liderariam para a perda ou degradação total de um objeto de biodiversidade quando alterados ou perdidos?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Quais características são requisitadas para assegurar a resiliência dos objetos de biodiversidade e para isso ter um certa capacidade adaptativa contra distúrbios e mudanças ambientais?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8460432" y="4149080"/>
            <a:ext cx="576064" cy="57606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Gerade Verbindung 8"/>
          <p:cNvCxnSpPr>
            <a:stCxn id="7" idx="1"/>
          </p:cNvCxnSpPr>
          <p:nvPr/>
        </p:nvCxnSpPr>
        <p:spPr>
          <a:xfrm flipH="1" flipV="1">
            <a:off x="7965290" y="3844828"/>
            <a:ext cx="579505" cy="3886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>
            <a:off x="7749267" y="3839344"/>
            <a:ext cx="216023" cy="3097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>
            <a:off x="8028384" y="4001199"/>
            <a:ext cx="99581" cy="1478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3126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478112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Defina indicadores para mensurar o status dos atributos ecológicos chave</a:t>
            </a:r>
            <a:endParaRPr lang="de-DE" sz="2400" dirty="0"/>
          </a:p>
          <a:p>
            <a:pPr marL="68580" indent="0" algn="just">
              <a:spcAft>
                <a:spcPts val="600"/>
              </a:spcAft>
              <a:buNone/>
            </a:pPr>
            <a:endParaRPr lang="de-DE" sz="2200" dirty="0" smtClean="0"/>
          </a:p>
          <a:p>
            <a:r>
              <a:rPr lang="pt-BR" sz="2200" dirty="0"/>
              <a:t>Ao menos 1 indicador por </a:t>
            </a:r>
            <a:r>
              <a:rPr lang="pt-BR" sz="2200" dirty="0" smtClean="0"/>
              <a:t>atributo</a:t>
            </a:r>
          </a:p>
          <a:p>
            <a:endParaRPr lang="de-DE" sz="2200" dirty="0"/>
          </a:p>
          <a:p>
            <a:r>
              <a:rPr lang="pt-BR" sz="2200" dirty="0"/>
              <a:t>Mensurabilidade da necessidade de indicadores </a:t>
            </a:r>
            <a:r>
              <a:rPr lang="pt-BR" sz="2200" dirty="0" smtClean="0"/>
              <a:t>gerados</a:t>
            </a:r>
          </a:p>
          <a:p>
            <a:endParaRPr lang="de-DE" sz="2200" dirty="0"/>
          </a:p>
          <a:p>
            <a:r>
              <a:rPr lang="pt-BR" sz="2200" dirty="0"/>
              <a:t>Limite um número de indicadores para os mais significativos e </a:t>
            </a:r>
            <a:r>
              <a:rPr lang="pt-BR" sz="2200" dirty="0" smtClean="0"/>
              <a:t>com custo-benefício. </a:t>
            </a:r>
          </a:p>
          <a:p>
            <a:endParaRPr lang="de-DE" sz="2200" dirty="0"/>
          </a:p>
          <a:p>
            <a:r>
              <a:rPr lang="pt-BR" sz="2200" dirty="0"/>
              <a:t>Em caso de restrições de tempo e recursos </a:t>
            </a:r>
            <a:r>
              <a:rPr lang="pt-BR" sz="2200" dirty="0">
                <a:sym typeface="Wingdings"/>
              </a:rPr>
              <a:t></a:t>
            </a:r>
            <a:r>
              <a:rPr lang="pt-BR" sz="2200" dirty="0"/>
              <a:t> atenção para a representação de sistemas maiores dentro de uma área do projeto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171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u="sng" dirty="0"/>
              <a:t>Critério S-I-M </a:t>
            </a:r>
            <a:r>
              <a:rPr lang="pt-BR" u="sng" dirty="0"/>
              <a:t>para bons indicadores</a:t>
            </a:r>
            <a:endParaRPr lang="de-DE" u="sng" dirty="0"/>
          </a:p>
          <a:p>
            <a:pPr marL="68580" indent="0" algn="just">
              <a:spcAft>
                <a:spcPts val="600"/>
              </a:spcAft>
              <a:buNone/>
            </a:pPr>
            <a:endParaRPr lang="de-DE" sz="1000" dirty="0" smtClean="0"/>
          </a:p>
          <a:p>
            <a:pPr marL="627063" indent="0">
              <a:buNone/>
            </a:pPr>
            <a:r>
              <a:rPr lang="pt-BR" b="1" dirty="0"/>
              <a:t>Sensível:</a:t>
            </a:r>
            <a:r>
              <a:rPr lang="pt-BR" dirty="0"/>
              <a:t> As mudanças no indicador devem se correlacionar de maneira consistente com as mudanças na condição a ser manejada, sem mostrar quaisquer mudanças ao longo do tempo. </a:t>
            </a:r>
            <a:endParaRPr lang="de-DE" dirty="0"/>
          </a:p>
          <a:p>
            <a:pPr marL="625475" indent="0" algn="just">
              <a:spcAft>
                <a:spcPts val="600"/>
              </a:spcAft>
              <a:buNone/>
            </a:pPr>
            <a:endParaRPr lang="de-DE" sz="1000" dirty="0" smtClean="0"/>
          </a:p>
          <a:p>
            <a:pPr marL="627063" indent="0">
              <a:buNone/>
            </a:pPr>
            <a:r>
              <a:rPr lang="pt-BR" b="1" dirty="0"/>
              <a:t>Inequívoco:</a:t>
            </a:r>
            <a:r>
              <a:rPr lang="pt-BR" dirty="0"/>
              <a:t> Deve ser claro</a:t>
            </a:r>
            <a:r>
              <a:rPr lang="pt-BR" b="1" dirty="0"/>
              <a:t>, </a:t>
            </a:r>
            <a:r>
              <a:rPr lang="pt-BR" dirty="0"/>
              <a:t>a partir da evidência e do entendimento, que o indicador se relaciona diretamente com a condição a ser manejada </a:t>
            </a:r>
            <a:endParaRPr lang="de-DE" dirty="0"/>
          </a:p>
          <a:p>
            <a:pPr marL="625475" indent="0" algn="just">
              <a:spcAft>
                <a:spcPts val="600"/>
              </a:spcAft>
              <a:buNone/>
            </a:pPr>
            <a:endParaRPr lang="de-DE" sz="1000" dirty="0" smtClean="0"/>
          </a:p>
          <a:p>
            <a:pPr marL="625475" indent="0" algn="just">
              <a:spcAft>
                <a:spcPts val="600"/>
              </a:spcAft>
              <a:buNone/>
            </a:pPr>
            <a:r>
              <a:rPr lang="pt-BR" b="1" dirty="0"/>
              <a:t>Mensurável:</a:t>
            </a:r>
            <a:r>
              <a:rPr lang="pt-BR" dirty="0"/>
              <a:t> Deve ser possível fazer medições confiáveis com equipamentos ou métodos relativamente simples e com um bom custo-benefício </a:t>
            </a:r>
            <a:endParaRPr lang="de-DE" dirty="0"/>
          </a:p>
          <a:p>
            <a:pPr marL="625475" indent="0" algn="just">
              <a:spcAft>
                <a:spcPts val="600"/>
              </a:spcAft>
              <a:buNone/>
            </a:pPr>
            <a:r>
              <a:rPr lang="de-DE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19</a:t>
            </a:fld>
            <a:endParaRPr lang="de-DE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1368587" y="5213265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368587" y="5717321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krümmte Verbindung 22"/>
          <p:cNvCxnSpPr/>
          <p:nvPr/>
        </p:nvCxnSpPr>
        <p:spPr>
          <a:xfrm flipV="1">
            <a:off x="1368587" y="5429289"/>
            <a:ext cx="468656" cy="288032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krümmte Verbindung 30"/>
          <p:cNvCxnSpPr/>
          <p:nvPr/>
        </p:nvCxnSpPr>
        <p:spPr>
          <a:xfrm flipV="1">
            <a:off x="1377940" y="2560043"/>
            <a:ext cx="574872" cy="216024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krümmte Verbindung 32"/>
          <p:cNvCxnSpPr/>
          <p:nvPr/>
        </p:nvCxnSpPr>
        <p:spPr>
          <a:xfrm flipV="1">
            <a:off x="1404840" y="2703172"/>
            <a:ext cx="574872" cy="216024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feil nach rechts 5"/>
          <p:cNvSpPr/>
          <p:nvPr/>
        </p:nvSpPr>
        <p:spPr>
          <a:xfrm>
            <a:off x="1391390" y="4005064"/>
            <a:ext cx="6017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714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3. Estabeleça </a:t>
            </a:r>
            <a:r>
              <a:rPr lang="pt-BR" sz="2400" dirty="0"/>
              <a:t>uma classificação aceitável de variação e classificação de escala para indicadores</a:t>
            </a:r>
            <a:endParaRPr lang="de-DE" sz="2400" dirty="0"/>
          </a:p>
          <a:p>
            <a:pPr marL="68580" indent="0">
              <a:spcAft>
                <a:spcPts val="600"/>
              </a:spcAft>
              <a:buNone/>
            </a:pPr>
            <a:endParaRPr lang="de-DE" sz="800" dirty="0" smtClean="0"/>
          </a:p>
          <a:p>
            <a:pPr marL="900113" indent="-273050"/>
            <a:r>
              <a:rPr lang="pt-BR" sz="2400" dirty="0" smtClean="0"/>
              <a:t> Variações </a:t>
            </a:r>
            <a:r>
              <a:rPr lang="pt-BR" sz="2400" dirty="0"/>
              <a:t>naturais como parte da oscilação e </a:t>
            </a:r>
            <a:r>
              <a:rPr lang="pt-BR" sz="2400" dirty="0" smtClean="0"/>
              <a:t>      dinâmica </a:t>
            </a:r>
            <a:r>
              <a:rPr lang="pt-BR" sz="2400" dirty="0"/>
              <a:t>de um ecossistema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20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6940" t="21130" r="13510" b="13751"/>
          <a:stretch/>
        </p:blipFill>
        <p:spPr>
          <a:xfrm>
            <a:off x="2915816" y="3444695"/>
            <a:ext cx="4248472" cy="29036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08304" y="57602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Acesse</a:t>
            </a:r>
            <a:r>
              <a:rPr lang="en-GB" dirty="0" smtClean="0"/>
              <a:t>: </a:t>
            </a:r>
            <a:r>
              <a:rPr lang="en-GB" dirty="0" err="1" smtClean="0">
                <a:hlinkClick r:id="rId4"/>
              </a:rPr>
              <a:t>Holling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2915816" y="6309320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Holling</a:t>
            </a:r>
            <a:r>
              <a:rPr lang="en-GB" sz="800" dirty="0" smtClean="0"/>
              <a:t> 2001</a:t>
            </a:r>
            <a:endParaRPr lang="en-GB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548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lIns="0" rIns="0" anchor="t">
            <a:noAutofit/>
          </a:bodyPr>
          <a:lstStyle/>
          <a:p>
            <a:r>
              <a:rPr lang="pt-BR" dirty="0"/>
              <a:t>Considere a classificação de indicadores e os categorize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estabeleça a classificação de escala </a:t>
            </a:r>
            <a:endParaRPr lang="de-DE" dirty="0"/>
          </a:p>
          <a:p>
            <a:r>
              <a:rPr lang="pt-BR" dirty="0"/>
              <a:t>A classificação de escala criada através de uma distinção inicial de 2 estados (ex. Muito bom/bom e regular/pobre) e dividindo depois posteriormente (ex. muito bom = 4; bom = 3; regular = 2; </a:t>
            </a:r>
            <a:r>
              <a:rPr lang="pt-BR" dirty="0" smtClean="0"/>
              <a:t>ruim </a:t>
            </a:r>
            <a:r>
              <a:rPr lang="pt-BR" dirty="0"/>
              <a:t>= 1)</a:t>
            </a:r>
            <a:endParaRPr lang="de-DE" dirty="0"/>
          </a:p>
          <a:p>
            <a:pPr marL="881062" algn="just">
              <a:spcAft>
                <a:spcPts val="600"/>
              </a:spcAft>
            </a:pPr>
            <a:endParaRPr lang="de-DE" dirty="0" smtClean="0"/>
          </a:p>
          <a:p>
            <a:pPr marL="881062" algn="just">
              <a:spcAft>
                <a:spcPts val="600"/>
              </a:spcAft>
            </a:pPr>
            <a:endParaRPr lang="de-DE" dirty="0" smtClean="0"/>
          </a:p>
          <a:p>
            <a:pPr marL="881062" algn="just">
              <a:spcAft>
                <a:spcPts val="600"/>
              </a:spcAft>
            </a:pPr>
            <a:endParaRPr lang="de-DE" dirty="0" smtClean="0"/>
          </a:p>
          <a:p>
            <a:pPr marL="901700" indent="-363538" algn="just">
              <a:spcAft>
                <a:spcPts val="600"/>
              </a:spcAft>
            </a:pPr>
            <a:endParaRPr lang="de-DE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variação </a:t>
            </a:r>
            <a:r>
              <a:rPr lang="pt-BR" dirty="0"/>
              <a:t>natural é aceitável quando muito bom ou bom</a:t>
            </a:r>
            <a:endParaRPr lang="de-DE" dirty="0"/>
          </a:p>
          <a:p>
            <a:r>
              <a:rPr lang="pt-BR" dirty="0"/>
              <a:t>Alertar quando os indicadores estão </a:t>
            </a:r>
            <a:r>
              <a:rPr lang="pt-BR" dirty="0" smtClean="0"/>
              <a:t>abaixo de </a:t>
            </a:r>
            <a:r>
              <a:rPr lang="pt-BR" dirty="0"/>
              <a:t>bons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21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691680" y="5157192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82957"/>
              </p:ext>
            </p:extLst>
          </p:nvPr>
        </p:nvGraphicFramePr>
        <p:xfrm>
          <a:off x="1475656" y="3462631"/>
          <a:ext cx="6624735" cy="1711071"/>
        </p:xfrm>
        <a:graphic>
          <a:graphicData uri="http://schemas.openxmlformats.org/drawingml/2006/table">
            <a:tbl>
              <a:tblPr firstRow="1" firstCol="1" bandRow="1"/>
              <a:tblGrid>
                <a:gridCol w="1655959"/>
                <a:gridCol w="1655959"/>
                <a:gridCol w="1655959"/>
                <a:gridCol w="165685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Muito bom = 4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Bom = 3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Regular = 2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Ruim = 1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30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indicador está no estado desejável. </a:t>
                      </a:r>
                      <a:r>
                        <a:rPr lang="pt-BR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Basta 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um nível mínimo de intervenção – ou mesmo nenhuma intervenção – para manter a funcionalidade do objeto da biodiversidade. 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indicador está dentro de uma faixa </a:t>
                      </a:r>
                      <a:r>
                        <a:rPr lang="de-D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aceitável </a:t>
                      </a:r>
                      <a:r>
                        <a:rPr lang="de-D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variação. </a:t>
                      </a:r>
                      <a:r>
                        <a:rPr lang="pt-BR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Alguma 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intervenção pode ser necessária para manter a funcionalidade do objeto da biodiversidade. 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indicador está fora da faixa aceitável de </a:t>
                      </a:r>
                      <a:r>
                        <a:rPr lang="de-D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variação</a:t>
                      </a:r>
                      <a:r>
                        <a:rPr lang="de-D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 funcionalidade do objeto da biodiversidade pode estar em risco se a situação não mudar. </a:t>
                      </a:r>
                      <a:r>
                        <a:rPr lang="de-D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Intervenções são necessárias. 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indicador está muito aquém da faixa aceitável de 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variação. </a:t>
                      </a:r>
                      <a:r>
                        <a:rPr lang="pt-BR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 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funcionalidade do objeto da biodiversidade corre sério risco. A restauração pode ser difícil. 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7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Questões orientadoras para a identificação do alcance de variações</a:t>
            </a:r>
            <a:endParaRPr lang="de-DE" dirty="0"/>
          </a:p>
          <a:p>
            <a:pPr marL="68580" indent="0">
              <a:spcAft>
                <a:spcPts val="600"/>
              </a:spcAft>
              <a:buNone/>
            </a:pPr>
            <a:endParaRPr lang="de-DE" dirty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pt-BR" dirty="0"/>
              <a:t>Quanta alteração no indicador é aceitável/muito para um objeto de biodiversidade?</a:t>
            </a:r>
            <a:endParaRPr lang="de-DE" dirty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endParaRPr lang="de-DE" dirty="0" smtClean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endParaRPr lang="de-DE" dirty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endParaRPr lang="de-DE" dirty="0" smtClean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endParaRPr lang="de-DE" dirty="0" smtClean="0"/>
          </a:p>
          <a:p>
            <a:pPr marL="341313" indent="-285750">
              <a:spcAft>
                <a:spcPts val="600"/>
              </a:spcAft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Quanta restauração é o bastante?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22</a:t>
            </a:fld>
            <a:endParaRPr lang="de-DE"/>
          </a:p>
        </p:txBody>
      </p:sp>
      <p:sp>
        <p:nvSpPr>
          <p:cNvPr id="7" name="Träne 6"/>
          <p:cNvSpPr/>
          <p:nvPr/>
        </p:nvSpPr>
        <p:spPr>
          <a:xfrm rot="2695268">
            <a:off x="3243386" y="3698294"/>
            <a:ext cx="1349579" cy="1297993"/>
          </a:xfrm>
          <a:prstGeom prst="teardrop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räne 7"/>
          <p:cNvSpPr/>
          <p:nvPr/>
        </p:nvSpPr>
        <p:spPr>
          <a:xfrm rot="13460720">
            <a:off x="5123486" y="3716422"/>
            <a:ext cx="1349579" cy="1297993"/>
          </a:xfrm>
          <a:prstGeom prst="teardrop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-Form 8"/>
          <p:cNvSpPr/>
          <p:nvPr/>
        </p:nvSpPr>
        <p:spPr>
          <a:xfrm rot="10800000">
            <a:off x="4283968" y="4635322"/>
            <a:ext cx="288032" cy="288032"/>
          </a:xfrm>
          <a:prstGeom prst="corner">
            <a:avLst>
              <a:gd name="adj1" fmla="val 18915"/>
              <a:gd name="adj2" fmla="val 2117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-Form 9"/>
          <p:cNvSpPr/>
          <p:nvPr/>
        </p:nvSpPr>
        <p:spPr>
          <a:xfrm rot="18906701">
            <a:off x="6312547" y="4118911"/>
            <a:ext cx="288032" cy="288032"/>
          </a:xfrm>
          <a:prstGeom prst="corner">
            <a:avLst>
              <a:gd name="adj1" fmla="val 18915"/>
              <a:gd name="adj2" fmla="val 2117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-Form 10"/>
          <p:cNvSpPr/>
          <p:nvPr/>
        </p:nvSpPr>
        <p:spPr>
          <a:xfrm rot="4658649">
            <a:off x="4239442" y="3719089"/>
            <a:ext cx="288032" cy="288032"/>
          </a:xfrm>
          <a:prstGeom prst="corner">
            <a:avLst>
              <a:gd name="adj1" fmla="val 18915"/>
              <a:gd name="adj2" fmla="val 2117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ern mit 7 Zacken 11"/>
          <p:cNvSpPr/>
          <p:nvPr/>
        </p:nvSpPr>
        <p:spPr>
          <a:xfrm>
            <a:off x="5724128" y="3555203"/>
            <a:ext cx="216024" cy="216024"/>
          </a:xfrm>
          <a:prstGeom prst="star7">
            <a:avLst/>
          </a:prstGeom>
          <a:solidFill>
            <a:srgbClr val="FFFF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2"/>
          <p:cNvSpPr txBox="1"/>
          <p:nvPr/>
        </p:nvSpPr>
        <p:spPr>
          <a:xfrm>
            <a:off x="5076056" y="3267170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Ponto de </a:t>
            </a:r>
            <a:r>
              <a:rPr lang="pt-BR" sz="1100" dirty="0" smtClean="0"/>
              <a:t>inflexão</a:t>
            </a:r>
            <a:r>
              <a:rPr lang="en-GB" sz="1100" dirty="0" smtClean="0"/>
              <a:t>?</a:t>
            </a:r>
            <a:endParaRPr lang="en-GB" sz="1100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5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384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pt-BR" sz="2200" u="sng" dirty="0" smtClean="0"/>
              <a:t>A </a:t>
            </a:r>
            <a:r>
              <a:rPr lang="pt-BR" sz="2200" u="sng" dirty="0"/>
              <a:t>ser mencionado:</a:t>
            </a:r>
            <a:endParaRPr lang="de-DE" sz="2200" u="sng" dirty="0"/>
          </a:p>
          <a:p>
            <a:pPr marL="0" indent="0">
              <a:buNone/>
            </a:pPr>
            <a:r>
              <a:rPr lang="pt-BR" sz="2200" dirty="0"/>
              <a:t>Não tropece nesse estágio de categorização – como a ênfase do MARISCO encontra-se no planejamento de manejo adaptativo e no mapeamento de conhecimento mesmo em circunstâncias medíocres, as alterações são possíveis num momento posterior. 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331640" y="1988840"/>
            <a:ext cx="7346008" cy="223224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links, rechts und oben 7"/>
          <p:cNvSpPr/>
          <p:nvPr/>
        </p:nvSpPr>
        <p:spPr>
          <a:xfrm rot="5400000">
            <a:off x="3783163" y="4676947"/>
            <a:ext cx="1656184" cy="1224136"/>
          </a:xfrm>
          <a:prstGeom prst="leftRight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411760" y="5157192"/>
            <a:ext cx="1800200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495131" y="4916487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400"/>
            </a:lvl1pPr>
          </a:lstStyle>
          <a:p>
            <a:r>
              <a:rPr lang="de-DE" dirty="0"/>
              <a:t>?</a:t>
            </a:r>
          </a:p>
        </p:txBody>
      </p:sp>
      <p:sp>
        <p:nvSpPr>
          <p:cNvPr id="11" name="Pfeil nach links, rechts und oben 10"/>
          <p:cNvSpPr/>
          <p:nvPr/>
        </p:nvSpPr>
        <p:spPr>
          <a:xfrm rot="5400000">
            <a:off x="5940152" y="4676947"/>
            <a:ext cx="1656184" cy="1224136"/>
          </a:xfrm>
          <a:prstGeom prst="leftRight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220072" y="5153418"/>
            <a:ext cx="1188132" cy="2918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5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5176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312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4. Determine </a:t>
            </a:r>
            <a:r>
              <a:rPr lang="pt-BR" dirty="0"/>
              <a:t>o status atual e desejado no futuro</a:t>
            </a:r>
            <a:endParaRPr lang="de-DE" dirty="0"/>
          </a:p>
          <a:p>
            <a:pPr marL="68580" indent="0" algn="just">
              <a:spcAft>
                <a:spcPts val="600"/>
              </a:spcAft>
              <a:buNone/>
            </a:pPr>
            <a:endParaRPr lang="de-DE" sz="1000" dirty="0" smtClean="0"/>
          </a:p>
          <a:p>
            <a:r>
              <a:rPr lang="pt-BR" dirty="0"/>
              <a:t>Proponha </a:t>
            </a:r>
            <a:r>
              <a:rPr lang="pt-BR" dirty="0" smtClean="0"/>
              <a:t>a indicação </a:t>
            </a:r>
            <a:r>
              <a:rPr lang="pt-BR" dirty="0"/>
              <a:t>do status atual (dados Proxy de indicadores coletados objetivamente ou estimados subjetivamente)</a:t>
            </a:r>
            <a:endParaRPr lang="de-DE" dirty="0"/>
          </a:p>
          <a:p>
            <a:r>
              <a:rPr lang="pt-BR" dirty="0"/>
              <a:t>O status </a:t>
            </a:r>
            <a:r>
              <a:rPr lang="pt-BR" dirty="0" smtClean="0"/>
              <a:t>futuro visionário </a:t>
            </a:r>
            <a:r>
              <a:rPr lang="pt-BR" dirty="0"/>
              <a:t>projetado dos atributos ecológicos chave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qual status o atributo deveria ser depois das estratégias de manejo terem sido aplicadas?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24</a:t>
            </a:fld>
            <a:endParaRPr lang="de-DE"/>
          </a:p>
        </p:txBody>
      </p:sp>
      <p:pic>
        <p:nvPicPr>
          <p:cNvPr id="7" name="Picture 2" descr="G:\Fotos_MARISCO Workshops + EDA\Colombia\Double workshops GOPA_Sept_Okt14\EDA\Embalse Guajaro\Ibisch_Colombia-14 (23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2814697" cy="18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195735" y="616908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pic>
        <p:nvPicPr>
          <p:cNvPr id="6146" name="Picture 2" descr="C:\Users\cle483\Pictures\Georgien\Workshop II\Christoph\6-7 day\Georgien_Marisco-Workshop II_day 6-7_cn_30-310115_0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37" y="4293096"/>
            <a:ext cx="2824619" cy="18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785695" y="6175009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2015</a:t>
            </a:r>
            <a:endParaRPr lang="en-GB" sz="800" dirty="0"/>
          </a:p>
        </p:txBody>
      </p:sp>
      <p:sp>
        <p:nvSpPr>
          <p:cNvPr id="9" name="Pfeil nach rechts 8"/>
          <p:cNvSpPr/>
          <p:nvPr/>
        </p:nvSpPr>
        <p:spPr>
          <a:xfrm>
            <a:off x="5220072" y="5229200"/>
            <a:ext cx="504056" cy="1719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026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1" y="1600200"/>
            <a:ext cx="576064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 b="1" dirty="0"/>
              <a:t>Parte b)</a:t>
            </a:r>
            <a:endParaRPr lang="de-DE" sz="1900" b="1" dirty="0"/>
          </a:p>
          <a:p>
            <a:pPr marL="0" indent="0">
              <a:buNone/>
            </a:pPr>
            <a:r>
              <a:rPr lang="pt-BR" sz="1900" b="1" dirty="0"/>
              <a:t>Identificação do estresse atual que reduz </a:t>
            </a:r>
            <a:r>
              <a:rPr lang="pt-BR" sz="1900" b="1" dirty="0" smtClean="0"/>
              <a:t>a viabilidade </a:t>
            </a:r>
            <a:r>
              <a:rPr lang="pt-BR" sz="1900" b="1" dirty="0"/>
              <a:t>e integridade das metas de biodiversidade</a:t>
            </a:r>
            <a:endParaRPr lang="de-DE" sz="1900" b="1" dirty="0"/>
          </a:p>
          <a:p>
            <a:pPr marL="68580" indent="0" algn="just">
              <a:spcAft>
                <a:spcPts val="600"/>
              </a:spcAft>
              <a:buNone/>
            </a:pPr>
            <a:r>
              <a:rPr lang="de-DE" dirty="0" smtClean="0"/>
              <a:t> </a:t>
            </a:r>
          </a:p>
          <a:p>
            <a:r>
              <a:rPr lang="pt-BR" dirty="0"/>
              <a:t>Racionalidade: Compreensão de como sistemas avaliados são afetados pelas ameaças </a:t>
            </a:r>
            <a:endParaRPr lang="de-DE" dirty="0"/>
          </a:p>
          <a:p>
            <a:r>
              <a:rPr lang="pt-BR" dirty="0"/>
              <a:t>Análise e avaliação dos estresses de objetos de biodiversidade de acordo com atributos ecológicos chave</a:t>
            </a:r>
            <a:endParaRPr lang="de-DE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de-DE" dirty="0" smtClean="0"/>
              <a:t>      </a:t>
            </a:r>
            <a:r>
              <a:rPr lang="pt-BR" dirty="0"/>
              <a:t>= Reflexão na saúde de objetos de </a:t>
            </a:r>
            <a:r>
              <a:rPr lang="pt-BR" dirty="0" smtClean="0"/>
              <a:t>biodiversidade</a:t>
            </a:r>
            <a:endParaRPr lang="de-DE" dirty="0" smtClean="0"/>
          </a:p>
          <a:p>
            <a:r>
              <a:rPr lang="pt-BR" dirty="0"/>
              <a:t>Agrupamento de estresses e construção de correntes de </a:t>
            </a:r>
            <a:r>
              <a:rPr lang="pt-BR" dirty="0" smtClean="0"/>
              <a:t>causa-e-efeito </a:t>
            </a:r>
            <a:r>
              <a:rPr lang="pt-BR" dirty="0"/>
              <a:t>dentro da “rede-de-estresse” para identificar os estresses mais críticos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25</a:t>
            </a:fld>
            <a:endParaRPr lang="de-DE"/>
          </a:p>
        </p:txBody>
      </p:sp>
      <p:pic>
        <p:nvPicPr>
          <p:cNvPr id="7171" name="Picture 3" descr="C:\Users\cle483\Pictures\Georgien\Workshop I\4-5 Tag_Georgien_Workshop 1\Georgien_Marisco-Workshop_day 2-3_cn_051214_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4" t="7206" r="55180" b="41660"/>
          <a:stretch/>
        </p:blipFill>
        <p:spPr bwMode="auto">
          <a:xfrm>
            <a:off x="6806938" y="2142540"/>
            <a:ext cx="2253593" cy="41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806938" y="630990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7" name="Rechteck 6"/>
          <p:cNvSpPr/>
          <p:nvPr/>
        </p:nvSpPr>
        <p:spPr>
          <a:xfrm>
            <a:off x="6806938" y="2160000"/>
            <a:ext cx="1261268" cy="412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633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44" y="1635908"/>
            <a:ext cx="6488508" cy="474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26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259632" y="1556792"/>
            <a:ext cx="1440160" cy="4392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860642" y="6058162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5102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7001" y="1844824"/>
            <a:ext cx="7427167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Use: o </a:t>
            </a:r>
            <a:r>
              <a:rPr lang="pt-BR" b="1" dirty="0"/>
              <a:t>“</a:t>
            </a:r>
            <a:r>
              <a:rPr lang="pt-BR" b="1" dirty="0" smtClean="0"/>
              <a:t>cartão </a:t>
            </a:r>
            <a:r>
              <a:rPr lang="pt-BR" b="1" dirty="0"/>
              <a:t>MARISCO de estresse” </a:t>
            </a:r>
            <a:r>
              <a:rPr lang="pt-BR" b="1" dirty="0" smtClean="0"/>
              <a:t>retangular </a:t>
            </a:r>
            <a:r>
              <a:rPr lang="pt-BR" b="1" dirty="0"/>
              <a:t>roxo</a:t>
            </a:r>
            <a:endParaRPr lang="de-DE" b="1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27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403648" y="5157772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grpSp>
        <p:nvGrpSpPr>
          <p:cNvPr id="11" name="Gruppieren 4"/>
          <p:cNvGrpSpPr/>
          <p:nvPr/>
        </p:nvGrpSpPr>
        <p:grpSpPr>
          <a:xfrm>
            <a:off x="1045640" y="2348880"/>
            <a:ext cx="7813910" cy="2581795"/>
            <a:chOff x="34071092" y="16681383"/>
            <a:chExt cx="4685296" cy="1298811"/>
          </a:xfrm>
        </p:grpSpPr>
        <p:grpSp>
          <p:nvGrpSpPr>
            <p:cNvPr id="12" name="Gruppieren 26"/>
            <p:cNvGrpSpPr/>
            <p:nvPr/>
          </p:nvGrpSpPr>
          <p:grpSpPr>
            <a:xfrm>
              <a:off x="34071092" y="16681383"/>
              <a:ext cx="4685296" cy="1298811"/>
              <a:chOff x="22846021" y="23762813"/>
              <a:chExt cx="2264846" cy="627838"/>
            </a:xfrm>
          </p:grpSpPr>
          <p:sp>
            <p:nvSpPr>
              <p:cNvPr id="14" name="Rechteck 28"/>
              <p:cNvSpPr/>
              <p:nvPr/>
            </p:nvSpPr>
            <p:spPr>
              <a:xfrm>
                <a:off x="22846021" y="23762813"/>
                <a:ext cx="1484264" cy="627836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 rtl="0"/>
                <a:r>
                  <a:rPr lang="pt-BR" sz="2800" b="0" i="0" u="none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Estresse</a:t>
                </a:r>
                <a:endParaRPr lang="pt-B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hteck 29"/>
              <p:cNvSpPr/>
              <p:nvPr/>
            </p:nvSpPr>
            <p:spPr>
              <a:xfrm>
                <a:off x="24915621" y="23762815"/>
                <a:ext cx="195246" cy="156959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/>
                <a:endParaRPr lang="pt-BR" sz="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Rechteck 30"/>
              <p:cNvSpPr/>
              <p:nvPr/>
            </p:nvSpPr>
            <p:spPr>
              <a:xfrm>
                <a:off x="24720376" y="23762815"/>
                <a:ext cx="195246" cy="156959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>
                  <a:lnSpc>
                    <a:spcPts val="600"/>
                  </a:lnSpc>
                </a:pP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3. </a:t>
                </a:r>
                <a:r>
                  <a:rPr lang="pt-BR" sz="500" b="1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Criticalidade</a:t>
                </a:r>
                <a:endParaRPr lang="pt-BR" sz="5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rtl="0">
                  <a:lnSpc>
                    <a:spcPts val="600"/>
                  </a:lnSpc>
                </a:pPr>
                <a:r>
                  <a:rPr lang="pt-BR" sz="450" b="0" u="none" dirty="0" smtClean="0">
                    <a:solidFill>
                      <a:schemeClr val="tx1"/>
                    </a:solidFill>
                    <a:cs typeface="Arial" pitchFamily="34" charset="0"/>
                  </a:rPr>
                  <a:t>Irreversibilidade</a:t>
                </a:r>
                <a:endParaRPr lang="pt-BR" sz="45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Rechteck 31"/>
              <p:cNvSpPr/>
              <p:nvPr/>
            </p:nvSpPr>
            <p:spPr>
              <a:xfrm>
                <a:off x="24525532" y="23762815"/>
                <a:ext cx="195246" cy="156959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>
                  <a:lnSpc>
                    <a:spcPts val="600"/>
                  </a:lnSpc>
                </a:pP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2. </a:t>
                </a:r>
                <a:r>
                  <a:rPr lang="pt-BR" sz="500" b="1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Criticalidade</a:t>
                </a:r>
                <a:endParaRPr lang="pt-BR" sz="5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rtl="0">
                  <a:lnSpc>
                    <a:spcPts val="600"/>
                  </a:lnSpc>
                </a:pPr>
                <a:r>
                  <a:rPr lang="pt-BR" sz="450" b="0" u="none" dirty="0">
                    <a:solidFill>
                      <a:schemeClr val="tx1"/>
                    </a:solidFill>
                    <a:cs typeface="Arial" pitchFamily="34" charset="0"/>
                  </a:rPr>
                  <a:t>Severidade</a:t>
                </a:r>
                <a:endParaRPr lang="pt-BR" sz="45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Rechteck 32"/>
              <p:cNvSpPr/>
              <p:nvPr/>
            </p:nvSpPr>
            <p:spPr>
              <a:xfrm>
                <a:off x="24330286" y="23762815"/>
                <a:ext cx="195246" cy="156959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>
                  <a:lnSpc>
                    <a:spcPts val="600"/>
                  </a:lnSpc>
                </a:pP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1. </a:t>
                </a:r>
                <a:r>
                  <a:rPr lang="pt-BR" sz="500" b="1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Criticalidade</a:t>
                </a:r>
                <a:endParaRPr lang="pt-BR" sz="500" b="1" dirty="0" smtClean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rtl="0">
                  <a:lnSpc>
                    <a:spcPts val="600"/>
                  </a:lnSpc>
                </a:pPr>
                <a:r>
                  <a:rPr lang="pt-BR" sz="450" b="0" u="none" dirty="0">
                    <a:solidFill>
                      <a:schemeClr val="tx1"/>
                    </a:solidFill>
                    <a:cs typeface="Arial" pitchFamily="34" charset="0"/>
                  </a:rPr>
                  <a:t>Escopo</a:t>
                </a:r>
                <a:endParaRPr lang="pt-BR" sz="45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Rechteck 33"/>
              <p:cNvSpPr/>
              <p:nvPr/>
            </p:nvSpPr>
            <p:spPr>
              <a:xfrm>
                <a:off x="24915621" y="23919774"/>
                <a:ext cx="195246" cy="156959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>
                  <a:lnSpc>
                    <a:spcPts val="600"/>
                  </a:lnSpc>
                </a:pP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7. </a:t>
                </a:r>
                <a:r>
                  <a:rPr lang="pt-BR" sz="500" b="1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Criticalidade </a:t>
                </a: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futura</a:t>
                </a:r>
                <a:r>
                  <a:rPr lang="pt-BR" sz="600" dirty="0" smtClean="0">
                    <a:solidFill>
                      <a:schemeClr val="tx1"/>
                    </a:solidFill>
                    <a:cs typeface="Arial" pitchFamily="34" charset="0"/>
                  </a:rPr>
                  <a:t/>
                </a:r>
                <a:br>
                  <a:rPr lang="pt-BR" sz="600" dirty="0" smtClean="0">
                    <a:solidFill>
                      <a:schemeClr val="tx1"/>
                    </a:solidFill>
                    <a:cs typeface="Arial" pitchFamily="34" charset="0"/>
                  </a:rPr>
                </a:br>
                <a:r>
                  <a:rPr lang="pt-BR" sz="450" b="0" i="0" u="none" dirty="0">
                    <a:solidFill>
                      <a:schemeClr val="tx1"/>
                    </a:solidFill>
                    <a:cs typeface="Arial" pitchFamily="34" charset="0"/>
                  </a:rPr>
                  <a:t>(em 20 anos)</a:t>
                </a:r>
                <a:endParaRPr lang="pt-BR" sz="45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Rechteck 34"/>
              <p:cNvSpPr/>
              <p:nvPr/>
            </p:nvSpPr>
            <p:spPr>
              <a:xfrm>
                <a:off x="24720376" y="23919774"/>
                <a:ext cx="195246" cy="156959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>
                  <a:lnSpc>
                    <a:spcPts val="600"/>
                  </a:lnSpc>
                </a:pPr>
                <a:r>
                  <a:rPr lang="pt-BR" sz="500" b="1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6</a:t>
                </a: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. Tendência de </a:t>
                </a:r>
                <a:r>
                  <a:rPr lang="pt-BR" sz="500" b="1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mudança</a:t>
                </a:r>
                <a:endParaRPr lang="pt-BR" sz="5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rtl="0">
                  <a:lnSpc>
                    <a:spcPts val="600"/>
                  </a:lnSpc>
                </a:pPr>
                <a:r>
                  <a:rPr lang="pt-BR" sz="450" b="0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(da </a:t>
                </a:r>
                <a:r>
                  <a:rPr lang="pt-BR" sz="450" b="0" i="0" u="none" dirty="0" err="1" smtClean="0">
                    <a:solidFill>
                      <a:schemeClr val="tx1"/>
                    </a:solidFill>
                    <a:cs typeface="Arial" pitchFamily="34" charset="0"/>
                  </a:rPr>
                  <a:t>criticalidade</a:t>
                </a:r>
                <a:r>
                  <a:rPr lang="pt-BR" sz="450" b="0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 atual)</a:t>
                </a:r>
                <a:endParaRPr lang="pt-BR" sz="45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Rechteck 35"/>
              <p:cNvSpPr/>
              <p:nvPr/>
            </p:nvSpPr>
            <p:spPr>
              <a:xfrm>
                <a:off x="24525532" y="23919774"/>
                <a:ext cx="195246" cy="156959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>
                  <a:lnSpc>
                    <a:spcPts val="600"/>
                  </a:lnSpc>
                </a:pP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5. </a:t>
                </a:r>
                <a:r>
                  <a:rPr lang="pt-BR" sz="500" b="1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Criticalidade </a:t>
                </a: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atual</a:t>
                </a:r>
                <a:endParaRPr lang="pt-BR" sz="500" b="1" dirty="0" smtClean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rtl="0">
                  <a:lnSpc>
                    <a:spcPts val="600"/>
                  </a:lnSpc>
                </a:pPr>
                <a:r>
                  <a:rPr lang="pt-BR" sz="450" b="0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(1+2+3</a:t>
                </a:r>
                <a:r>
                  <a:rPr lang="pt-BR" sz="450" b="0" i="0" u="none" dirty="0">
                    <a:solidFill>
                      <a:schemeClr val="tx1"/>
                    </a:solidFill>
                    <a:cs typeface="Arial" pitchFamily="34" charset="0"/>
                  </a:rPr>
                  <a:t>)</a:t>
                </a:r>
                <a:endParaRPr lang="pt-BR" sz="45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Rechteck 36"/>
              <p:cNvSpPr/>
              <p:nvPr/>
            </p:nvSpPr>
            <p:spPr>
              <a:xfrm>
                <a:off x="24330286" y="23919774"/>
                <a:ext cx="195246" cy="156959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>
                  <a:lnSpc>
                    <a:spcPts val="600"/>
                  </a:lnSpc>
                </a:pP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4. </a:t>
                </a:r>
                <a:r>
                  <a:rPr lang="pt-BR" sz="500" b="1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Criticalidade </a:t>
                </a: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passada</a:t>
                </a:r>
                <a:endParaRPr lang="pt-BR" sz="5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rtl="0">
                  <a:lnSpc>
                    <a:spcPts val="600"/>
                  </a:lnSpc>
                </a:pPr>
                <a:r>
                  <a:rPr lang="pt-BR" sz="450" b="0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(20 anos atrás)</a:t>
                </a:r>
                <a:endParaRPr lang="pt-BR" sz="45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Rechteck 37"/>
              <p:cNvSpPr/>
              <p:nvPr/>
            </p:nvSpPr>
            <p:spPr>
              <a:xfrm>
                <a:off x="24720376" y="24233692"/>
                <a:ext cx="390491" cy="156959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>
                  <a:lnSpc>
                    <a:spcPts val="600"/>
                  </a:lnSpc>
                </a:pP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13. Conhecimento</a:t>
                </a:r>
                <a:endParaRPr lang="pt-BR" sz="5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Rechteck 38"/>
              <p:cNvSpPr/>
              <p:nvPr/>
            </p:nvSpPr>
            <p:spPr>
              <a:xfrm>
                <a:off x="24330286" y="24233692"/>
                <a:ext cx="390492" cy="156959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>
                  <a:lnSpc>
                    <a:spcPts val="600"/>
                  </a:lnSpc>
                </a:pP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12. </a:t>
                </a:r>
                <a:r>
                  <a:rPr lang="pt-BR" sz="500" b="1" dirty="0" err="1" smtClean="0">
                    <a:solidFill>
                      <a:schemeClr val="tx1"/>
                    </a:solidFill>
                    <a:cs typeface="Arial" pitchFamily="34" charset="0"/>
                  </a:rPr>
                  <a:t>Gerenciabilidade</a:t>
                </a:r>
                <a:endParaRPr lang="pt-BR" sz="5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Rechteck 39"/>
              <p:cNvSpPr/>
              <p:nvPr/>
            </p:nvSpPr>
            <p:spPr>
              <a:xfrm>
                <a:off x="24915822" y="24076733"/>
                <a:ext cx="195045" cy="156959"/>
              </a:xfrm>
              <a:prstGeom prst="rect">
                <a:avLst/>
              </a:prstGeom>
              <a:solidFill>
                <a:srgbClr val="CC99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>
                  <a:lnSpc>
                    <a:spcPts val="600"/>
                  </a:lnSpc>
                </a:pP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11.</a:t>
                </a:r>
              </a:p>
              <a:p>
                <a:pPr algn="ctr" rtl="0">
                  <a:lnSpc>
                    <a:spcPts val="600"/>
                  </a:lnSpc>
                </a:pPr>
                <a:r>
                  <a:rPr lang="pt-BR" sz="500" b="1" i="0" u="none" dirty="0">
                    <a:solidFill>
                      <a:schemeClr val="tx1"/>
                    </a:solidFill>
                    <a:cs typeface="Arial" pitchFamily="34" charset="0"/>
                  </a:rPr>
                  <a:t>Relevância estratégica</a:t>
                </a:r>
                <a:endParaRPr lang="pt-BR" sz="500" b="1" dirty="0" smtClean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rtl="0">
                  <a:lnSpc>
                    <a:spcPts val="600"/>
                  </a:lnSpc>
                </a:pPr>
                <a:r>
                  <a:rPr lang="pt-BR" sz="450" b="0" i="0" u="none" dirty="0" smtClean="0">
                    <a:solidFill>
                      <a:schemeClr val="tx1"/>
                    </a:solidFill>
                    <a:cs typeface="Arial" pitchFamily="34" charset="0"/>
                  </a:rPr>
                  <a:t>(5+6+7</a:t>
                </a:r>
                <a:r>
                  <a:rPr lang="pt-BR" sz="450" b="0" i="0" u="none" dirty="0">
                    <a:solidFill>
                      <a:schemeClr val="tx1"/>
                    </a:solidFill>
                    <a:cs typeface="Arial" pitchFamily="34" charset="0"/>
                  </a:rPr>
                  <a:t>)</a:t>
                </a:r>
                <a:endParaRPr lang="pt-BR" sz="45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73995" y="16714350"/>
              <a:ext cx="362648" cy="259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tângulo 1"/>
          <p:cNvSpPr/>
          <p:nvPr/>
        </p:nvSpPr>
        <p:spPr>
          <a:xfrm>
            <a:off x="6166480" y="3639781"/>
            <a:ext cx="2020148" cy="645447"/>
          </a:xfrm>
          <a:prstGeom prst="rect">
            <a:avLst/>
          </a:prstGeom>
          <a:solidFill>
            <a:srgbClr val="CC99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337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Questões orientadoras para identificar o estresse</a:t>
            </a:r>
            <a:endParaRPr lang="de-DE" dirty="0"/>
          </a:p>
          <a:p>
            <a:pPr marL="411480">
              <a:spcAft>
                <a:spcPts val="600"/>
              </a:spcAft>
              <a:buFont typeface="Wingdings" pitchFamily="2" charset="2"/>
              <a:buChar char="v"/>
            </a:pPr>
            <a:endParaRPr lang="de-DE" sz="1000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Quais tipos de mudanças negativas podem ser </a:t>
            </a:r>
            <a:r>
              <a:rPr lang="pt-BR" dirty="0" smtClean="0"/>
              <a:t>observadas </a:t>
            </a:r>
            <a:r>
              <a:rPr lang="pt-BR" dirty="0"/>
              <a:t>ocorrendo no objeto de biodiversidade?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O que são os sinais de “desordem” e “doenças”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Existem quaisquer mudanças críticas para o status dos fatores mestre ambientais, tais como clima, solo e água?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Existe uma perda de biomassa, informação ou conectividade dentro do sistema?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Existe uma perda de conectividade/ conexão com outros sistemas?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5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o status atual dos objetos de biodiversidade?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028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028921" y="980728"/>
            <a:ext cx="7024744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-252536" y="2096296"/>
            <a:ext cx="7274000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de-DE" sz="2200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Dicas </a:t>
            </a:r>
            <a:r>
              <a:rPr lang="pt-BR" dirty="0"/>
              <a:t>Práticas</a:t>
            </a:r>
            <a:endParaRPr lang="de-DE" dirty="0"/>
          </a:p>
        </p:txBody>
      </p:sp>
      <p:sp>
        <p:nvSpPr>
          <p:cNvPr id="24" name="Inhaltsplatzhalt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Tente identificar indicadores tão claramente quanto possível para evitar confusões enquanto estes são classificados</a:t>
            </a:r>
            <a:endParaRPr lang="de-DE" dirty="0"/>
          </a:p>
          <a:p>
            <a:r>
              <a:rPr lang="pt-BR" dirty="0"/>
              <a:t>É crucial o foco concretamente nos elementos que são centrais e a função que eles carregam no modelo conceitual e </a:t>
            </a:r>
            <a:r>
              <a:rPr lang="pt-BR" dirty="0" smtClean="0"/>
              <a:t>sistemas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→ </a:t>
            </a:r>
            <a:r>
              <a:rPr lang="pt-BR" dirty="0"/>
              <a:t>Tente evitar sobreposições com categorias vizinhas como “objetos de biodiversidade” ou “ameaças” porque eles confundem o modelo e tornam o trabalho mais difícil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→ </a:t>
            </a:r>
            <a:r>
              <a:rPr lang="pt-BR" dirty="0"/>
              <a:t>Você já poderia querer explicar os seguintes passos um pouco, </a:t>
            </a:r>
            <a:r>
              <a:rPr lang="pt-BR" dirty="0" smtClean="0"/>
              <a:t>pois </a:t>
            </a:r>
            <a:r>
              <a:rPr lang="pt-BR" dirty="0"/>
              <a:t>isso irá crescer o conhecimento do porque certas </a:t>
            </a:r>
            <a:r>
              <a:rPr lang="pt-BR" dirty="0" smtClean="0"/>
              <a:t>influências </a:t>
            </a:r>
            <a:r>
              <a:rPr lang="pt-BR" dirty="0"/>
              <a:t>no ecossistema não são estresses, mas ameaças que causam estresses</a:t>
            </a:r>
            <a:endParaRPr lang="de-DE" dirty="0"/>
          </a:p>
          <a:p>
            <a:pPr marL="631825" indent="-268288" algn="just">
              <a:buNone/>
            </a:pPr>
            <a:endParaRPr lang="en-GB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29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7" y="570052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322109" y="1345592"/>
            <a:ext cx="1113256" cy="68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9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de aprendizado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08724464"/>
              </p:ext>
            </p:extLst>
          </p:nvPr>
        </p:nvGraphicFramePr>
        <p:xfrm>
          <a:off x="1524000" y="1397000"/>
          <a:ext cx="60960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5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Sumário</a:t>
            </a:r>
          </a:p>
        </p:txBody>
      </p:sp>
      <p:sp>
        <p:nvSpPr>
          <p:cNvPr id="24" name="Inhaltsplatzhalter 23"/>
          <p:cNvSpPr>
            <a:spLocks noGrp="1"/>
          </p:cNvSpPr>
          <p:nvPr>
            <p:ph idx="1"/>
          </p:nvPr>
        </p:nvSpPr>
        <p:spPr>
          <a:xfrm>
            <a:off x="1259632" y="1700808"/>
            <a:ext cx="7776864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é uma avaliação do status atual dos objetos de biodiversidade?</a:t>
            </a:r>
            <a:endParaRPr lang="de-DE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pt-BR" b="1" dirty="0"/>
              <a:t>Por que </a:t>
            </a:r>
            <a:r>
              <a:rPr lang="pt-BR" dirty="0"/>
              <a:t>nós avaliamos o status atual dos objetos de biodiversidade?</a:t>
            </a:r>
            <a:endParaRPr lang="de-DE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pt-BR" b="1" dirty="0"/>
              <a:t>Como</a:t>
            </a:r>
            <a:r>
              <a:rPr lang="pt-BR" dirty="0"/>
              <a:t> nós avaliamos o status atual dos objetos de biodiversidade?</a:t>
            </a:r>
            <a:endParaRPr lang="de-DE" dirty="0"/>
          </a:p>
          <a:p>
            <a:pPr marL="534988" indent="-534988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pt-BR" sz="1600" u="sng" dirty="0" smtClean="0"/>
              <a:t>Parte </a:t>
            </a:r>
            <a:r>
              <a:rPr lang="pt-BR" sz="1600" u="sng" dirty="0"/>
              <a:t>a)</a:t>
            </a:r>
            <a:r>
              <a:rPr lang="pt-BR" sz="1600" dirty="0"/>
              <a:t> Determinação dos atributos ecológicos chave e funcionalidade </a:t>
            </a:r>
            <a:r>
              <a:rPr lang="pt-BR" sz="1600" dirty="0" smtClean="0"/>
              <a:t>dos sistemas almejados?</a:t>
            </a:r>
            <a:endParaRPr lang="de-DE" sz="1600" dirty="0"/>
          </a:p>
          <a:p>
            <a:pPr marL="534988" indent="0">
              <a:buNone/>
            </a:pPr>
            <a:r>
              <a:rPr lang="pt-BR" sz="1600" u="sng" dirty="0" smtClean="0"/>
              <a:t>Parte </a:t>
            </a:r>
            <a:r>
              <a:rPr lang="pt-BR" sz="1600" u="sng" dirty="0"/>
              <a:t>b)</a:t>
            </a:r>
            <a:r>
              <a:rPr lang="pt-BR" sz="1600" dirty="0"/>
              <a:t> Identificação de estresses atuais que reduzem a viabilidade e integridade </a:t>
            </a:r>
            <a:r>
              <a:rPr lang="pt-BR" sz="1600" dirty="0" smtClean="0"/>
              <a:t>dos  alvos da </a:t>
            </a:r>
            <a:r>
              <a:rPr lang="pt-BR" sz="1600" dirty="0"/>
              <a:t>biodiversidade</a:t>
            </a:r>
            <a:endParaRPr lang="de-DE" sz="1600" dirty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pt-BR" b="1" dirty="0" smtClean="0"/>
              <a:t>Dicas Práticas 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69876"/>
          </a:xfrm>
        </p:spPr>
        <p:txBody>
          <a:bodyPr>
            <a:noAutofit/>
          </a:bodyPr>
          <a:lstStyle/>
          <a:p>
            <a:pPr marL="0" indent="0"/>
            <a:r>
              <a:rPr lang="pt-BR" sz="3200" dirty="0"/>
              <a:t>O que é uma avaliação do status atual dos objetos de biodiversidade</a:t>
            </a:r>
            <a:r>
              <a:rPr lang="pt-BR" sz="3200" dirty="0" smtClean="0"/>
              <a:t>?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sz="2400" dirty="0"/>
              <a:t>Primeira parte da vulnerabilidade sistêmica e análise de risco</a:t>
            </a:r>
            <a:endParaRPr lang="de-DE" sz="2400" dirty="0"/>
          </a:p>
          <a:p>
            <a:r>
              <a:rPr lang="pt-BR" sz="2400" dirty="0"/>
              <a:t>Identificação dos elementos mais concretos que garantem a funcionalidade eficiente e </a:t>
            </a:r>
            <a:r>
              <a:rPr lang="pt-BR" sz="2400" dirty="0" err="1" smtClean="0"/>
              <a:t>resiliente</a:t>
            </a:r>
            <a:r>
              <a:rPr lang="pt-BR" sz="2400" dirty="0" smtClean="0"/>
              <a:t> </a:t>
            </a:r>
            <a:r>
              <a:rPr lang="pt-BR" sz="2400" dirty="0"/>
              <a:t>dos ecossistemas</a:t>
            </a:r>
            <a:endParaRPr lang="de-DE" sz="2400" dirty="0"/>
          </a:p>
          <a:p>
            <a:pPr marL="806450">
              <a:buFont typeface="Symbol" panose="05050102010706020507" pitchFamily="18" charset="2"/>
              <a:buChar char="-"/>
            </a:pPr>
            <a:r>
              <a:rPr lang="pt-BR" sz="2200" dirty="0"/>
              <a:t>Atributos ecológicos chave </a:t>
            </a:r>
            <a:r>
              <a:rPr lang="pt-BR" sz="2200" dirty="0" smtClean="0"/>
              <a:t>relacionados com os </a:t>
            </a:r>
            <a:r>
              <a:rPr lang="pt-BR" sz="2200" dirty="0"/>
              <a:t>respectivos objetos de </a:t>
            </a:r>
            <a:r>
              <a:rPr lang="pt-BR" sz="2200" dirty="0" smtClean="0"/>
              <a:t>biodiversidade</a:t>
            </a:r>
            <a:endParaRPr lang="de-DE" sz="2200" dirty="0"/>
          </a:p>
          <a:p>
            <a:pPr marL="806450">
              <a:buFont typeface="Symbol" panose="05050102010706020507" pitchFamily="18" charset="2"/>
              <a:buChar char="-"/>
            </a:pPr>
            <a:r>
              <a:rPr lang="pt-BR" sz="2200" dirty="0" smtClean="0"/>
              <a:t>Estresses </a:t>
            </a:r>
            <a:r>
              <a:rPr lang="pt-BR" sz="2200" dirty="0"/>
              <a:t>são as degradações experienciáveis dos atributos ecológicos chave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A funcionalidade de um ecossitema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7" cy="4525963"/>
          </a:xfrm>
        </p:spPr>
        <p:txBody>
          <a:bodyPr anchor="ctr">
            <a:noAutofit/>
          </a:bodyPr>
          <a:lstStyle/>
          <a:p>
            <a:r>
              <a:rPr lang="pt-BR" dirty="0"/>
              <a:t>... É um estado de um sistema que é caracterizado pelas interações biológicas e ecológicas dos componentes que contribuem para e eficiência e resiliência do sistema.</a:t>
            </a:r>
            <a:endParaRPr lang="de-DE" dirty="0"/>
          </a:p>
          <a:p>
            <a:r>
              <a:rPr lang="pt-BR" dirty="0"/>
              <a:t>Sem estresse = alta funcionalidade = resiliência</a:t>
            </a:r>
            <a:endParaRPr lang="de-DE" dirty="0"/>
          </a:p>
          <a:p>
            <a:r>
              <a:rPr lang="pt-BR" dirty="0"/>
              <a:t>Baixa funcionalidade de um sistema = sistema inclinado a deslocar e mudar </a:t>
            </a:r>
            <a:endParaRPr lang="de-DE" dirty="0"/>
          </a:p>
          <a:p>
            <a:r>
              <a:rPr lang="pt-BR" dirty="0"/>
              <a:t>Alta funcionalidade de um sistema = Sistema “saudável”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            </a:t>
            </a:r>
            <a:r>
              <a:rPr lang="pt-BR" dirty="0"/>
              <a:t>Meta de conservação</a:t>
            </a:r>
            <a:endParaRPr lang="de-DE" dirty="0"/>
          </a:p>
          <a:p>
            <a:r>
              <a:rPr lang="pt-BR" dirty="0"/>
              <a:t>A ser mencionado:</a:t>
            </a:r>
            <a:endParaRPr lang="de-DE" dirty="0"/>
          </a:p>
          <a:p>
            <a:pPr marL="0" indent="0" algn="just">
              <a:buNone/>
            </a:pPr>
            <a:r>
              <a:rPr lang="pt-BR" dirty="0"/>
              <a:t>Em realidade, um certo nível de distúrbio e estresse correspondente está sempre conduzindo a evolução e adaptação dos sistemas biológicos e ecológicos </a:t>
            </a:r>
            <a:r>
              <a:rPr lang="pt-BR" dirty="0" smtClean="0"/>
              <a:t>(e </a:t>
            </a:r>
            <a:r>
              <a:rPr lang="pt-BR" dirty="0"/>
              <a:t>é até necessário para que eles possam desenvolver suas capacidades adaptativas).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sp>
        <p:nvSpPr>
          <p:cNvPr id="4" name="Pfeil nach rechts 3"/>
          <p:cNvSpPr/>
          <p:nvPr/>
        </p:nvSpPr>
        <p:spPr>
          <a:xfrm>
            <a:off x="1562633" y="4095807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Atributos Ecológicos Chave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Elementos básicos e propriedades de sistemas ecológicos</a:t>
            </a:r>
            <a:endParaRPr lang="de-DE" dirty="0"/>
          </a:p>
          <a:p>
            <a:r>
              <a:rPr lang="pt-BR" dirty="0"/>
              <a:t>Eles mantém a função e </a:t>
            </a:r>
            <a:r>
              <a:rPr lang="pt-BR" dirty="0" smtClean="0"/>
              <a:t>oferecem a adaptação necessária </a:t>
            </a:r>
            <a:r>
              <a:rPr lang="pt-BR" dirty="0"/>
              <a:t>e resiliência para cooperar com perturbações</a:t>
            </a:r>
            <a:endParaRPr lang="de-DE" dirty="0"/>
          </a:p>
          <a:p>
            <a:pPr algn="just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pt-BR" dirty="0" smtClean="0"/>
              <a:t>Eles </a:t>
            </a:r>
            <a:r>
              <a:rPr lang="pt-BR" dirty="0"/>
              <a:t>relatam para:</a:t>
            </a:r>
            <a:endParaRPr lang="de-DE" dirty="0"/>
          </a:p>
          <a:p>
            <a:r>
              <a:rPr lang="pt-BR" dirty="0"/>
              <a:t>Fatores Mestre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entrada de energia,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hidratação</a:t>
            </a:r>
            <a:r>
              <a:rPr lang="pt-BR" dirty="0"/>
              <a:t>, temperatura, nutrientes</a:t>
            </a:r>
            <a:endParaRPr lang="de-DE" dirty="0"/>
          </a:p>
          <a:p>
            <a:r>
              <a:rPr lang="pt-BR" dirty="0"/>
              <a:t>Biomassa</a:t>
            </a:r>
            <a:endParaRPr lang="de-DE" dirty="0"/>
          </a:p>
          <a:p>
            <a:r>
              <a:rPr lang="pt-BR" dirty="0"/>
              <a:t>Conectividade</a:t>
            </a:r>
            <a:endParaRPr lang="de-DE" dirty="0"/>
          </a:p>
          <a:p>
            <a:r>
              <a:rPr lang="pt-BR" dirty="0"/>
              <a:t>Informação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1937"/>
            <a:ext cx="3355900" cy="33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40" y="1326653"/>
            <a:ext cx="7560332" cy="5040221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809408" y="4509120"/>
            <a:ext cx="1008112" cy="136815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377360" y="1412776"/>
            <a:ext cx="7272808" cy="2808311"/>
          </a:xfrm>
          <a:prstGeom prst="ellipse">
            <a:avLst/>
          </a:prstGeom>
          <a:noFill/>
          <a:ln w="57150">
            <a:solidFill>
              <a:srgbClr val="84D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2961536" y="5445224"/>
            <a:ext cx="648072" cy="7200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430847" y="5501365"/>
            <a:ext cx="504056" cy="30002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2469974" y="5362627"/>
            <a:ext cx="1260140" cy="7200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3727356" y="5421064"/>
            <a:ext cx="2618556" cy="1860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7065992" y="4221088"/>
            <a:ext cx="602352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4283968" y="3356992"/>
            <a:ext cx="909816" cy="14401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3609608" y="2708920"/>
            <a:ext cx="2736304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247644" y="6347972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Christina Lehmann 2012</a:t>
            </a:r>
            <a:endParaRPr lang="en-GB" sz="800" dirty="0"/>
          </a:p>
        </p:txBody>
      </p:sp>
      <p:sp>
        <p:nvSpPr>
          <p:cNvPr id="2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dirty="0"/>
              <a:t>Avaliação do status atual dos objetos de biodiversidade </a:t>
            </a:r>
            <a:endParaRPr lang="de-DE" dirty="0"/>
          </a:p>
        </p:txBody>
      </p:sp>
      <p:sp>
        <p:nvSpPr>
          <p:cNvPr id="25" name="Textfeld 25"/>
          <p:cNvSpPr txBox="1"/>
          <p:nvPr/>
        </p:nvSpPr>
        <p:spPr>
          <a:xfrm>
            <a:off x="6588224" y="1925345"/>
            <a:ext cx="1727835" cy="163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t-BR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Biomassa:</a:t>
            </a:r>
            <a:endParaRPr lang="de-DE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Árvores, </a:t>
            </a:r>
            <a:endParaRPr lang="de-DE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Musgos, Flores,</a:t>
            </a:r>
            <a:endParaRPr lang="de-DE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Fungos,</a:t>
            </a:r>
            <a:endParaRPr lang="de-DE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4DCCB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Matéria morta</a:t>
            </a:r>
            <a:endParaRPr lang="de-DE" sz="1200">
              <a:effectLst/>
              <a:latin typeface="Times New Roman"/>
              <a:ea typeface="Times New Roman"/>
            </a:endParaRPr>
          </a:p>
        </p:txBody>
      </p:sp>
      <p:sp>
        <p:nvSpPr>
          <p:cNvPr id="29" name="Textfeld 27"/>
          <p:cNvSpPr txBox="1"/>
          <p:nvPr/>
        </p:nvSpPr>
        <p:spPr>
          <a:xfrm>
            <a:off x="6345912" y="5143693"/>
            <a:ext cx="2378075" cy="101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t-BR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Conectividade:</a:t>
            </a:r>
            <a:endParaRPr lang="de-DE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Simbiose Micorrízica, </a:t>
            </a:r>
            <a:endParaRPr lang="de-DE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Trocas de nutrientes</a:t>
            </a:r>
            <a:endParaRPr lang="de-DE" sz="1200">
              <a:effectLst/>
              <a:latin typeface="Times New Roman"/>
              <a:ea typeface="Times New Roman"/>
            </a:endParaRPr>
          </a:p>
        </p:txBody>
      </p:sp>
      <p:sp>
        <p:nvSpPr>
          <p:cNvPr id="30" name="Textfeld 26"/>
          <p:cNvSpPr txBox="1"/>
          <p:nvPr/>
        </p:nvSpPr>
        <p:spPr>
          <a:xfrm>
            <a:off x="2934903" y="3385805"/>
            <a:ext cx="2281555" cy="2246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t-BR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Informação:</a:t>
            </a:r>
            <a:endParaRPr lang="de-DE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Agrupamento de genes</a:t>
            </a:r>
            <a:endParaRPr lang="de-DE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Captação de nutrientes</a:t>
            </a:r>
            <a:endParaRPr lang="de-DE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Provis</a:t>
            </a:r>
            <a:r>
              <a:rPr lang="pt-BR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ã</a:t>
            </a:r>
            <a:r>
              <a:rPr lang="de-DE" sz="1800" b="1" kern="12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o de nutrientes</a:t>
            </a:r>
            <a:endParaRPr lang="de-DE" sz="1200">
              <a:effectLst/>
              <a:latin typeface="Times New Roman"/>
              <a:ea typeface="Times New Roman"/>
            </a:endParaRPr>
          </a:p>
        </p:txBody>
      </p:sp>
      <p:sp>
        <p:nvSpPr>
          <p:cNvPr id="31" name="Titel 4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/>
          <a:lstStyle/>
          <a:p>
            <a:r>
              <a:rPr lang="pt-BR" b="0" dirty="0"/>
              <a:t>Atributos Ecológicos Chave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54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0. EDA_CL</Template>
  <TotalTime>0</TotalTime>
  <Words>2444</Words>
  <Application>Microsoft Office PowerPoint</Application>
  <PresentationFormat>Apresentação na tela (4:3)</PresentationFormat>
  <Paragraphs>316</Paragraphs>
  <Slides>29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Larissa-Design</vt:lpstr>
      <vt:lpstr>Avaliação do status atual dos objetos de biodiversidade </vt:lpstr>
      <vt:lpstr>Créditos e condições de uso </vt:lpstr>
      <vt:lpstr>Apresentação do PowerPoint</vt:lpstr>
      <vt:lpstr>Objetivos de aprendizado</vt:lpstr>
      <vt:lpstr>Sumário</vt:lpstr>
      <vt:lpstr>O que é uma avaliação do status atual dos objetos de biodiversidade?</vt:lpstr>
      <vt:lpstr>A funcionalidade de um ecossitema </vt:lpstr>
      <vt:lpstr>Atributos Ecológicos Chave</vt:lpstr>
      <vt:lpstr>Atributos Ecológicos Chave</vt:lpstr>
      <vt:lpstr>Estresses</vt:lpstr>
      <vt:lpstr>Apresentação do PowerPoint</vt:lpstr>
      <vt:lpstr>Apresentação do PowerPoint</vt:lpstr>
      <vt:lpstr>Por que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Como nós avaliamos o status atual dos objetos de biodiversidade?</vt:lpstr>
      <vt:lpstr>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Tina</dc:creator>
  <cp:lastModifiedBy>Sara Oliveira</cp:lastModifiedBy>
  <cp:revision>200</cp:revision>
  <dcterms:created xsi:type="dcterms:W3CDTF">2014-10-15T08:12:11Z</dcterms:created>
  <dcterms:modified xsi:type="dcterms:W3CDTF">2015-05-26T13:29:37Z</dcterms:modified>
</cp:coreProperties>
</file>