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Lst>
  <p:notesMasterIdLst>
    <p:notesMasterId r:id="rId17"/>
  </p:notesMasterIdLst>
  <p:sldIdLst>
    <p:sldId id="256" r:id="rId2"/>
    <p:sldId id="272" r:id="rId3"/>
    <p:sldId id="270" r:id="rId4"/>
    <p:sldId id="273" r:id="rId5"/>
    <p:sldId id="257" r:id="rId6"/>
    <p:sldId id="263" r:id="rId7"/>
    <p:sldId id="274" r:id="rId8"/>
    <p:sldId id="265" r:id="rId9"/>
    <p:sldId id="260" r:id="rId10"/>
    <p:sldId id="259" r:id="rId11"/>
    <p:sldId id="266" r:id="rId12"/>
    <p:sldId id="261" r:id="rId13"/>
    <p:sldId id="267" r:id="rId14"/>
    <p:sldId id="268" r:id="rId15"/>
    <p:sldId id="269"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F6BCE-2BD5-4419-9669-FD016B76DD9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DE772607-BF9F-48D1-B56E-C2D337272F04}">
      <dgm:prSet custT="1"/>
      <dgm:spPr/>
      <dgm:t>
        <a:bodyPr/>
        <a:lstStyle/>
        <a:p>
          <a:pPr rtl="0"/>
          <a:r>
            <a:rPr lang="pt-BR" sz="2000" dirty="0" smtClean="0"/>
            <a:t>Os participantes entendem que as contribuições estratégicas cruciais do desenvolvimento do passo explicitam a importância do ecossistema para o bem-estar pela provisão de serviços ecossistêmicos, tão bem quanto a importância desse passo, a fim de integrar os grupos de interesse e para expandir os objetivos do projeto para o público e próximas opções de investimento. </a:t>
          </a:r>
          <a:endParaRPr lang="en-US" sz="2000" dirty="0"/>
        </a:p>
      </dgm:t>
    </dgm:pt>
    <dgm:pt modelId="{06D490E5-823D-42E3-854C-DA59B9E19FAD}" type="parTrans" cxnId="{A7115736-5B5A-41D9-8B91-8B75D5B92234}">
      <dgm:prSet/>
      <dgm:spPr/>
      <dgm:t>
        <a:bodyPr/>
        <a:lstStyle/>
        <a:p>
          <a:endParaRPr lang="en-GB"/>
        </a:p>
      </dgm:t>
    </dgm:pt>
    <dgm:pt modelId="{95A40581-22ED-4560-8B1F-A03BBFD39F3D}" type="sibTrans" cxnId="{A7115736-5B5A-41D9-8B91-8B75D5B92234}">
      <dgm:prSet/>
      <dgm:spPr/>
      <dgm:t>
        <a:bodyPr/>
        <a:lstStyle/>
        <a:p>
          <a:endParaRPr lang="en-GB"/>
        </a:p>
      </dgm:t>
    </dgm:pt>
    <dgm:pt modelId="{D46974D6-FCC3-45AF-B7CD-B083F8FD44BA}">
      <dgm:prSet custT="1"/>
      <dgm:spPr/>
      <dgm:t>
        <a:bodyPr/>
        <a:lstStyle/>
        <a:p>
          <a:pPr algn="just" rtl="0"/>
          <a:r>
            <a:rPr lang="pt-BR" sz="2000" dirty="0" smtClean="0"/>
            <a:t>Os participantes são aptos para identificar os serviços ecossistêmicos relevantes fornecidos pelo sítio de conservação da biodiversidade selecionado e para categorizá-los dentro dos serviços de abastecimento, suporte, regulação e cultural (de acordo com o MEA).</a:t>
          </a:r>
          <a:endParaRPr lang="en-US" sz="2000" dirty="0"/>
        </a:p>
      </dgm:t>
    </dgm:pt>
    <dgm:pt modelId="{4D1EE867-6BF3-40CA-9081-DC3779BA0F8B}" type="parTrans" cxnId="{4CFF6A38-826C-4895-955C-C3C716976731}">
      <dgm:prSet/>
      <dgm:spPr/>
      <dgm:t>
        <a:bodyPr/>
        <a:lstStyle/>
        <a:p>
          <a:endParaRPr lang="en-GB"/>
        </a:p>
      </dgm:t>
    </dgm:pt>
    <dgm:pt modelId="{4390BF0A-F189-4AB8-BC47-5CCC374FE536}" type="sibTrans" cxnId="{4CFF6A38-826C-4895-955C-C3C716976731}">
      <dgm:prSet/>
      <dgm:spPr/>
      <dgm:t>
        <a:bodyPr/>
        <a:lstStyle/>
        <a:p>
          <a:endParaRPr lang="en-GB"/>
        </a:p>
      </dgm:t>
    </dgm:pt>
    <dgm:pt modelId="{C1BB83F9-5B27-4A4C-B190-3D8C3CEF6BAD}">
      <dgm:prSet custT="1"/>
      <dgm:spPr/>
      <dgm:t>
        <a:bodyPr/>
        <a:lstStyle/>
        <a:p>
          <a:pPr rtl="0"/>
          <a:r>
            <a:rPr lang="pt-BR" sz="2000" dirty="0" smtClean="0"/>
            <a:t>Os participantes dispõem de experiência para conectar certos objetos do bem-estar humano para definirem os serviços ecossistêmicos do sítio. </a:t>
          </a:r>
          <a:endParaRPr lang="en-US" sz="2000" dirty="0"/>
        </a:p>
      </dgm:t>
    </dgm:pt>
    <dgm:pt modelId="{DDD37C5F-C880-4C7F-A760-D572BE7F48D1}" type="parTrans" cxnId="{A501AE04-F463-4721-B5D1-CCBA7F108A78}">
      <dgm:prSet/>
      <dgm:spPr/>
      <dgm:t>
        <a:bodyPr/>
        <a:lstStyle/>
        <a:p>
          <a:endParaRPr lang="en-GB"/>
        </a:p>
      </dgm:t>
    </dgm:pt>
    <dgm:pt modelId="{8260E7E6-CB1D-4368-A70D-374CF63CE8DA}" type="sibTrans" cxnId="{A501AE04-F463-4721-B5D1-CCBA7F108A78}">
      <dgm:prSet/>
      <dgm:spPr/>
      <dgm:t>
        <a:bodyPr/>
        <a:lstStyle/>
        <a:p>
          <a:endParaRPr lang="en-GB"/>
        </a:p>
      </dgm:t>
    </dgm:pt>
    <dgm:pt modelId="{7D4D9045-6281-4F7F-8839-2A94790A185F}" type="pres">
      <dgm:prSet presAssocID="{117F6BCE-2BD5-4419-9669-FD016B76DD95}" presName="linear" presStyleCnt="0">
        <dgm:presLayoutVars>
          <dgm:animLvl val="lvl"/>
          <dgm:resizeHandles val="exact"/>
        </dgm:presLayoutVars>
      </dgm:prSet>
      <dgm:spPr/>
      <dgm:t>
        <a:bodyPr/>
        <a:lstStyle/>
        <a:p>
          <a:endParaRPr lang="en-GB"/>
        </a:p>
      </dgm:t>
    </dgm:pt>
    <dgm:pt modelId="{37EC4C45-0E99-4D57-A683-F1CC7989A283}" type="pres">
      <dgm:prSet presAssocID="{DE772607-BF9F-48D1-B56E-C2D337272F04}" presName="parentText" presStyleLbl="node1" presStyleIdx="0" presStyleCnt="3" custScaleY="105580">
        <dgm:presLayoutVars>
          <dgm:chMax val="0"/>
          <dgm:bulletEnabled val="1"/>
        </dgm:presLayoutVars>
      </dgm:prSet>
      <dgm:spPr/>
      <dgm:t>
        <a:bodyPr/>
        <a:lstStyle/>
        <a:p>
          <a:endParaRPr lang="en-GB"/>
        </a:p>
      </dgm:t>
    </dgm:pt>
    <dgm:pt modelId="{039E5F84-4D8E-4248-BA89-F4C0E13C8AC7}" type="pres">
      <dgm:prSet presAssocID="{95A40581-22ED-4560-8B1F-A03BBFD39F3D}" presName="spacer" presStyleCnt="0"/>
      <dgm:spPr/>
    </dgm:pt>
    <dgm:pt modelId="{8E49629F-C7AE-47E9-AED3-F3CAFD7AE6E5}" type="pres">
      <dgm:prSet presAssocID="{D46974D6-FCC3-45AF-B7CD-B083F8FD44BA}" presName="parentText" presStyleLbl="node1" presStyleIdx="1" presStyleCnt="3" custScaleY="73946">
        <dgm:presLayoutVars>
          <dgm:chMax val="0"/>
          <dgm:bulletEnabled val="1"/>
        </dgm:presLayoutVars>
      </dgm:prSet>
      <dgm:spPr/>
      <dgm:t>
        <a:bodyPr/>
        <a:lstStyle/>
        <a:p>
          <a:endParaRPr lang="en-GB"/>
        </a:p>
      </dgm:t>
    </dgm:pt>
    <dgm:pt modelId="{01D73FF7-01E0-4472-B0B3-56708063AC4D}" type="pres">
      <dgm:prSet presAssocID="{4390BF0A-F189-4AB8-BC47-5CCC374FE536}" presName="spacer" presStyleCnt="0"/>
      <dgm:spPr/>
    </dgm:pt>
    <dgm:pt modelId="{3E24C13B-AC24-4A38-A7D8-BC02F5E042D6}" type="pres">
      <dgm:prSet presAssocID="{C1BB83F9-5B27-4A4C-B190-3D8C3CEF6BAD}" presName="parentText" presStyleLbl="node1" presStyleIdx="2" presStyleCnt="3" custScaleY="49502">
        <dgm:presLayoutVars>
          <dgm:chMax val="0"/>
          <dgm:bulletEnabled val="1"/>
        </dgm:presLayoutVars>
      </dgm:prSet>
      <dgm:spPr/>
      <dgm:t>
        <a:bodyPr/>
        <a:lstStyle/>
        <a:p>
          <a:endParaRPr lang="en-GB"/>
        </a:p>
      </dgm:t>
    </dgm:pt>
  </dgm:ptLst>
  <dgm:cxnLst>
    <dgm:cxn modelId="{B0791AEB-18BA-47FB-A3B6-13DA055ADAF4}" type="presOf" srcId="{117F6BCE-2BD5-4419-9669-FD016B76DD95}" destId="{7D4D9045-6281-4F7F-8839-2A94790A185F}" srcOrd="0" destOrd="0" presId="urn:microsoft.com/office/officeart/2005/8/layout/vList2"/>
    <dgm:cxn modelId="{9A9CE60D-3712-4731-893E-9465E4640F89}" type="presOf" srcId="{D46974D6-FCC3-45AF-B7CD-B083F8FD44BA}" destId="{8E49629F-C7AE-47E9-AED3-F3CAFD7AE6E5}" srcOrd="0" destOrd="0" presId="urn:microsoft.com/office/officeart/2005/8/layout/vList2"/>
    <dgm:cxn modelId="{A7115736-5B5A-41D9-8B91-8B75D5B92234}" srcId="{117F6BCE-2BD5-4419-9669-FD016B76DD95}" destId="{DE772607-BF9F-48D1-B56E-C2D337272F04}" srcOrd="0" destOrd="0" parTransId="{06D490E5-823D-42E3-854C-DA59B9E19FAD}" sibTransId="{95A40581-22ED-4560-8B1F-A03BBFD39F3D}"/>
    <dgm:cxn modelId="{A3B0CC4F-B590-4B63-B6DF-2B3B21722876}" type="presOf" srcId="{C1BB83F9-5B27-4A4C-B190-3D8C3CEF6BAD}" destId="{3E24C13B-AC24-4A38-A7D8-BC02F5E042D6}" srcOrd="0" destOrd="0" presId="urn:microsoft.com/office/officeart/2005/8/layout/vList2"/>
    <dgm:cxn modelId="{A501AE04-F463-4721-B5D1-CCBA7F108A78}" srcId="{117F6BCE-2BD5-4419-9669-FD016B76DD95}" destId="{C1BB83F9-5B27-4A4C-B190-3D8C3CEF6BAD}" srcOrd="2" destOrd="0" parTransId="{DDD37C5F-C880-4C7F-A760-D572BE7F48D1}" sibTransId="{8260E7E6-CB1D-4368-A70D-374CF63CE8DA}"/>
    <dgm:cxn modelId="{4CFF6A38-826C-4895-955C-C3C716976731}" srcId="{117F6BCE-2BD5-4419-9669-FD016B76DD95}" destId="{D46974D6-FCC3-45AF-B7CD-B083F8FD44BA}" srcOrd="1" destOrd="0" parTransId="{4D1EE867-6BF3-40CA-9081-DC3779BA0F8B}" sibTransId="{4390BF0A-F189-4AB8-BC47-5CCC374FE536}"/>
    <dgm:cxn modelId="{633E51D0-CF16-4C59-9E22-67989DEE413A}" type="presOf" srcId="{DE772607-BF9F-48D1-B56E-C2D337272F04}" destId="{37EC4C45-0E99-4D57-A683-F1CC7989A283}" srcOrd="0" destOrd="0" presId="urn:microsoft.com/office/officeart/2005/8/layout/vList2"/>
    <dgm:cxn modelId="{CF658241-96BE-422E-AF6F-C7CC9E44C032}" type="presParOf" srcId="{7D4D9045-6281-4F7F-8839-2A94790A185F}" destId="{37EC4C45-0E99-4D57-A683-F1CC7989A283}" srcOrd="0" destOrd="0" presId="urn:microsoft.com/office/officeart/2005/8/layout/vList2"/>
    <dgm:cxn modelId="{C24E0727-16EF-44F4-9B2F-6BB675DA35E7}" type="presParOf" srcId="{7D4D9045-6281-4F7F-8839-2A94790A185F}" destId="{039E5F84-4D8E-4248-BA89-F4C0E13C8AC7}" srcOrd="1" destOrd="0" presId="urn:microsoft.com/office/officeart/2005/8/layout/vList2"/>
    <dgm:cxn modelId="{B635CD89-D175-4FD2-B2F7-630FB4FB672F}" type="presParOf" srcId="{7D4D9045-6281-4F7F-8839-2A94790A185F}" destId="{8E49629F-C7AE-47E9-AED3-F3CAFD7AE6E5}" srcOrd="2" destOrd="0" presId="urn:microsoft.com/office/officeart/2005/8/layout/vList2"/>
    <dgm:cxn modelId="{9CAB7C09-E48C-4169-B068-01214D256CE0}" type="presParOf" srcId="{7D4D9045-6281-4F7F-8839-2A94790A185F}" destId="{01D73FF7-01E0-4472-B0B3-56708063AC4D}" srcOrd="3" destOrd="0" presId="urn:microsoft.com/office/officeart/2005/8/layout/vList2"/>
    <dgm:cxn modelId="{AAD3D91A-0C0E-40AE-9429-5186D25A57F8}" type="presParOf" srcId="{7D4D9045-6281-4F7F-8839-2A94790A185F}" destId="{3E24C13B-AC24-4A38-A7D8-BC02F5E042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C4C45-0E99-4D57-A683-F1CC7989A283}">
      <dsp:nvSpPr>
        <dsp:cNvPr id="0" name=""/>
        <dsp:cNvSpPr/>
      </dsp:nvSpPr>
      <dsp:spPr>
        <a:xfrm>
          <a:off x="0" y="488"/>
          <a:ext cx="7427167" cy="213899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kern="1200" dirty="0" smtClean="0"/>
            <a:t>Os participantes entendem que as contribuições estratégicas cruciais do desenvolvimento do passo explicitam a importância do ecossistema para o bem-estar pela provisão de serviços ecossistêmicos, tão bem quanto a importância desse passo, a fim de integrar os grupos de interesse e para expandir os objetivos do projeto para o público e próximas opções de investimento. </a:t>
          </a:r>
          <a:endParaRPr lang="en-US" sz="2000" kern="1200" dirty="0"/>
        </a:p>
      </dsp:txBody>
      <dsp:txXfrm>
        <a:off x="104417" y="104905"/>
        <a:ext cx="7218333" cy="1930156"/>
      </dsp:txXfrm>
    </dsp:sp>
    <dsp:sp modelId="{8E49629F-C7AE-47E9-AED3-F3CAFD7AE6E5}">
      <dsp:nvSpPr>
        <dsp:cNvPr id="0" name=""/>
        <dsp:cNvSpPr/>
      </dsp:nvSpPr>
      <dsp:spPr>
        <a:xfrm>
          <a:off x="0" y="2144664"/>
          <a:ext cx="7427167" cy="1498103"/>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pt-BR" sz="2000" kern="1200" dirty="0" smtClean="0"/>
            <a:t>Os participantes são aptos para identificar os serviços ecossistêmicos relevantes fornecidos pelo sítio de conservação da biodiversidade selecionado e para categorizá-los dentro dos serviços de abastecimento, suporte, regulação e cultural (de acordo com o MEA).</a:t>
          </a:r>
          <a:endParaRPr lang="en-US" sz="2000" kern="1200" dirty="0"/>
        </a:p>
      </dsp:txBody>
      <dsp:txXfrm>
        <a:off x="73131" y="2217795"/>
        <a:ext cx="7280905" cy="1351841"/>
      </dsp:txXfrm>
    </dsp:sp>
    <dsp:sp modelId="{3E24C13B-AC24-4A38-A7D8-BC02F5E042D6}">
      <dsp:nvSpPr>
        <dsp:cNvPr id="0" name=""/>
        <dsp:cNvSpPr/>
      </dsp:nvSpPr>
      <dsp:spPr>
        <a:xfrm>
          <a:off x="0" y="3647954"/>
          <a:ext cx="7427167" cy="1002882"/>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kern="1200" dirty="0" smtClean="0"/>
            <a:t>Os participantes dispõem de experiência para conectar certos objetos do bem-estar humano para definirem os serviços ecossistêmicos do sítio. </a:t>
          </a:r>
          <a:endParaRPr lang="en-US" sz="2000" kern="1200" dirty="0"/>
        </a:p>
      </dsp:txBody>
      <dsp:txXfrm>
        <a:off x="48957" y="3696911"/>
        <a:ext cx="7329253" cy="9049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1A9E8-5A17-4C67-81D0-68939A483152}" type="datetimeFigureOut">
              <a:rPr lang="en-GB" smtClean="0"/>
              <a:t>25/05/2015</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E3272-6FD5-4C58-9301-4E2CE55DFA9E}" type="slidenum">
              <a:rPr lang="en-GB" smtClean="0"/>
              <a:t>‹nº›</a:t>
            </a:fld>
            <a:endParaRPr lang="en-GB"/>
          </a:p>
        </p:txBody>
      </p:sp>
    </p:spTree>
    <p:extLst>
      <p:ext uri="{BB962C8B-B14F-4D97-AF65-F5344CB8AC3E}">
        <p14:creationId xmlns:p14="http://schemas.microsoft.com/office/powerpoint/2010/main" val="24087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102E3272-6FD5-4C58-9301-4E2CE55DFA9E}" type="slidenum">
              <a:rPr lang="en-GB" smtClean="0"/>
              <a:t>3</a:t>
            </a:fld>
            <a:endParaRPr lang="en-GB"/>
          </a:p>
        </p:txBody>
      </p:sp>
    </p:spTree>
    <p:extLst>
      <p:ext uri="{BB962C8B-B14F-4D97-AF65-F5344CB8AC3E}">
        <p14:creationId xmlns:p14="http://schemas.microsoft.com/office/powerpoint/2010/main" val="198908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en-GB" smtClean="0"/>
              <a:t>BEISPIEL</a:t>
            </a:r>
            <a:r>
              <a:rPr lang="en-GB" baseline="0" smtClean="0"/>
              <a:t>  </a:t>
            </a:r>
            <a:r>
              <a:rPr lang="en-GB" smtClean="0"/>
              <a:t>Graphik</a:t>
            </a:r>
            <a:r>
              <a:rPr lang="en-GB" dirty="0" smtClean="0"/>
              <a:t>: https://plus.googleapis.com/communities/109037314208204465505 </a:t>
            </a:r>
            <a:endParaRPr lang="en-GB" dirty="0"/>
          </a:p>
        </p:txBody>
      </p:sp>
      <p:sp>
        <p:nvSpPr>
          <p:cNvPr id="4" name="Foliennummernplatzhalter 3"/>
          <p:cNvSpPr>
            <a:spLocks noGrp="1"/>
          </p:cNvSpPr>
          <p:nvPr>
            <p:ph type="sldNum" sz="quarter" idx="10"/>
          </p:nvPr>
        </p:nvSpPr>
        <p:spPr/>
        <p:txBody>
          <a:bodyPr/>
          <a:lstStyle/>
          <a:p>
            <a:fld id="{102E3272-6FD5-4C58-9301-4E2CE55DFA9E}" type="slidenum">
              <a:rPr lang="en-GB" smtClean="0"/>
              <a:t>6</a:t>
            </a:fld>
            <a:endParaRPr lang="en-GB"/>
          </a:p>
        </p:txBody>
      </p:sp>
    </p:spTree>
    <p:extLst>
      <p:ext uri="{BB962C8B-B14F-4D97-AF65-F5344CB8AC3E}">
        <p14:creationId xmlns:p14="http://schemas.microsoft.com/office/powerpoint/2010/main" val="389973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102E3272-6FD5-4C58-9301-4E2CE55DFA9E}" type="slidenum">
              <a:rPr lang="en-GB" smtClean="0"/>
              <a:t>7</a:t>
            </a:fld>
            <a:endParaRPr lang="en-GB"/>
          </a:p>
        </p:txBody>
      </p:sp>
    </p:spTree>
    <p:extLst>
      <p:ext uri="{BB962C8B-B14F-4D97-AF65-F5344CB8AC3E}">
        <p14:creationId xmlns:p14="http://schemas.microsoft.com/office/powerpoint/2010/main" val="106792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en-GB" dirty="0" smtClean="0"/>
              <a:t>http://www.millenniumassessment.org/documents/document.300.aspx.pdf</a:t>
            </a:r>
            <a:endParaRPr lang="en-GB" dirty="0"/>
          </a:p>
        </p:txBody>
      </p:sp>
      <p:sp>
        <p:nvSpPr>
          <p:cNvPr id="4" name="Foliennummernplatzhalter 3"/>
          <p:cNvSpPr>
            <a:spLocks noGrp="1"/>
          </p:cNvSpPr>
          <p:nvPr>
            <p:ph type="sldNum" sz="quarter" idx="10"/>
          </p:nvPr>
        </p:nvSpPr>
        <p:spPr/>
        <p:txBody>
          <a:bodyPr/>
          <a:lstStyle/>
          <a:p>
            <a:fld id="{102E3272-6FD5-4C58-9301-4E2CE55DFA9E}" type="slidenum">
              <a:rPr lang="en-GB" smtClean="0"/>
              <a:t>10</a:t>
            </a:fld>
            <a:endParaRPr lang="en-GB"/>
          </a:p>
        </p:txBody>
      </p:sp>
    </p:spTree>
    <p:extLst>
      <p:ext uri="{BB962C8B-B14F-4D97-AF65-F5344CB8AC3E}">
        <p14:creationId xmlns:p14="http://schemas.microsoft.com/office/powerpoint/2010/main" val="2786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en-GB" dirty="0" smtClean="0"/>
              <a:t>http://www.millenniumassessment.org/documents/document.301.aspx.pdf</a:t>
            </a:r>
            <a:endParaRPr lang="en-GB" dirty="0"/>
          </a:p>
        </p:txBody>
      </p:sp>
      <p:sp>
        <p:nvSpPr>
          <p:cNvPr id="4" name="Foliennummernplatzhalter 3"/>
          <p:cNvSpPr>
            <a:spLocks noGrp="1"/>
          </p:cNvSpPr>
          <p:nvPr>
            <p:ph type="sldNum" sz="quarter" idx="10"/>
          </p:nvPr>
        </p:nvSpPr>
        <p:spPr/>
        <p:txBody>
          <a:bodyPr/>
          <a:lstStyle/>
          <a:p>
            <a:fld id="{102E3272-6FD5-4C58-9301-4E2CE55DFA9E}" type="slidenum">
              <a:rPr lang="en-GB" smtClean="0"/>
              <a:t>12</a:t>
            </a:fld>
            <a:endParaRPr lang="en-GB"/>
          </a:p>
        </p:txBody>
      </p:sp>
    </p:spTree>
    <p:extLst>
      <p:ext uri="{BB962C8B-B14F-4D97-AF65-F5344CB8AC3E}">
        <p14:creationId xmlns:p14="http://schemas.microsoft.com/office/powerpoint/2010/main" val="215650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‹nº›</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endParaRPr lang="en-GB"/>
          </a:p>
        </p:txBody>
      </p:sp>
      <p:sp>
        <p:nvSpPr>
          <p:cNvPr id="8" name="Fußzeilenplatzhalter 7"/>
          <p:cNvSpPr>
            <a:spLocks noGrp="1"/>
          </p:cNvSpPr>
          <p:nvPr>
            <p:ph type="ftr" sz="quarter" idx="11"/>
          </p:nvPr>
        </p:nvSpPr>
        <p:spPr/>
        <p:txBody>
          <a:bodyPr/>
          <a:lstStyle/>
          <a:p>
            <a:r>
              <a:rPr lang="en-US" smtClean="0"/>
              <a:t>3. Determine conservation objects - human wellbeing objects</a:t>
            </a:r>
            <a:endParaRPr lang="en-GB"/>
          </a:p>
        </p:txBody>
      </p:sp>
      <p:sp>
        <p:nvSpPr>
          <p:cNvPr id="9" name="Foliennummernplatzhalter 8"/>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en-GB"/>
          </a:p>
        </p:txBody>
      </p:sp>
      <p:sp>
        <p:nvSpPr>
          <p:cNvPr id="4" name="Fußzeilenplatzhalter 3"/>
          <p:cNvSpPr>
            <a:spLocks noGrp="1"/>
          </p:cNvSpPr>
          <p:nvPr>
            <p:ph type="ftr" sz="quarter" idx="11"/>
          </p:nvPr>
        </p:nvSpPr>
        <p:spPr/>
        <p:txBody>
          <a:bodyPr/>
          <a:lstStyle/>
          <a:p>
            <a:r>
              <a:rPr lang="en-US" smtClean="0"/>
              <a:t>3. Determine conservation objects - human wellbeing objects</a:t>
            </a:r>
            <a:endParaRPr lang="en-GB"/>
          </a:p>
        </p:txBody>
      </p:sp>
      <p:sp>
        <p:nvSpPr>
          <p:cNvPr id="5" name="Foliennummernplatzhalter 4"/>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GB"/>
          </a:p>
        </p:txBody>
      </p:sp>
      <p:sp>
        <p:nvSpPr>
          <p:cNvPr id="3" name="Fußzeilenplatzhalter 2"/>
          <p:cNvSpPr>
            <a:spLocks noGrp="1"/>
          </p:cNvSpPr>
          <p:nvPr>
            <p:ph type="ftr" sz="quarter" idx="11"/>
          </p:nvPr>
        </p:nvSpPr>
        <p:spPr/>
        <p:txBody>
          <a:bodyPr/>
          <a:lstStyle/>
          <a:p>
            <a:r>
              <a:rPr lang="en-US" smtClean="0"/>
              <a:t>3. Determine conservation objects - human wellbeing objects</a:t>
            </a:r>
            <a:endParaRPr lang="en-GB"/>
          </a:p>
        </p:txBody>
      </p:sp>
      <p:sp>
        <p:nvSpPr>
          <p:cNvPr id="4" name="Foliennummernplatzhalter 3"/>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en-GB"/>
          </a:p>
        </p:txBody>
      </p:sp>
      <p:sp>
        <p:nvSpPr>
          <p:cNvPr id="6" name="Fußzeilenplatzhalter 5"/>
          <p:cNvSpPr>
            <a:spLocks noGrp="1"/>
          </p:cNvSpPr>
          <p:nvPr>
            <p:ph type="ftr" sz="quarter" idx="11"/>
          </p:nvPr>
        </p:nvSpPr>
        <p:spPr/>
        <p:txBody>
          <a:bodyPr/>
          <a:lstStyle/>
          <a:p>
            <a:r>
              <a:rPr lang="en-US" smtClean="0"/>
              <a:t>3. Determine conservation objects - human wellbeing objects</a:t>
            </a:r>
            <a:endParaRPr lang="en-GB"/>
          </a:p>
        </p:txBody>
      </p:sp>
      <p:sp>
        <p:nvSpPr>
          <p:cNvPr id="7" name="Foliennummernplatzhalter 6"/>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en-GB"/>
          </a:p>
        </p:txBody>
      </p:sp>
      <p:sp>
        <p:nvSpPr>
          <p:cNvPr id="6" name="Fußzeilenplatzhalter 5"/>
          <p:cNvSpPr>
            <a:spLocks noGrp="1"/>
          </p:cNvSpPr>
          <p:nvPr>
            <p:ph type="ftr" sz="quarter" idx="11"/>
          </p:nvPr>
        </p:nvSpPr>
        <p:spPr/>
        <p:txBody>
          <a:bodyPr/>
          <a:lstStyle/>
          <a:p>
            <a:r>
              <a:rPr lang="en-US" smtClean="0"/>
              <a:t>3. Determine conservation objects - human wellbeing objects</a:t>
            </a:r>
            <a:endParaRPr lang="en-GB"/>
          </a:p>
        </p:txBody>
      </p:sp>
      <p:sp>
        <p:nvSpPr>
          <p:cNvPr id="7" name="Foliennummernplatzhalter 6"/>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sp>
        <p:nvSpPr>
          <p:cNvPr id="7" name="Textfeld 6"/>
          <p:cNvSpPr txBox="1"/>
          <p:nvPr/>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pic>
        <p:nvPicPr>
          <p:cNvPr id="1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pic>
        <p:nvPicPr>
          <p:cNvPr id="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91005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pic>
        <p:nvPicPr>
          <p:cNvPr id="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grpSp>
        <p:nvGrpSpPr>
          <p:cNvPr id="8" name="Gruppieren 7"/>
          <p:cNvGrpSpPr/>
          <p:nvPr/>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en-GB"/>
          </a:p>
        </p:txBody>
      </p:sp>
      <p:sp>
        <p:nvSpPr>
          <p:cNvPr id="5" name="Fußzeilenplatzhalter 4"/>
          <p:cNvSpPr>
            <a:spLocks noGrp="1"/>
          </p:cNvSpPr>
          <p:nvPr>
            <p:ph type="ftr" sz="quarter" idx="11"/>
          </p:nvPr>
        </p:nvSpPr>
        <p:spPr/>
        <p:txBody>
          <a:bodyPr/>
          <a:lstStyle/>
          <a:p>
            <a:r>
              <a:rPr lang="en-US" smtClean="0"/>
              <a:t>3. Determine conservation objects - human wellbeing objects</a:t>
            </a:r>
            <a:endParaRPr lang="en-GB"/>
          </a:p>
        </p:txBody>
      </p:sp>
      <p:sp>
        <p:nvSpPr>
          <p:cNvPr id="6" name="Foliennummernplatzhalter 5"/>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endParaRPr lang="en-GB"/>
          </a:p>
        </p:txBody>
      </p:sp>
      <p:sp>
        <p:nvSpPr>
          <p:cNvPr id="6" name="Fußzeilenplatzhalter 5"/>
          <p:cNvSpPr>
            <a:spLocks noGrp="1"/>
          </p:cNvSpPr>
          <p:nvPr>
            <p:ph type="ftr" sz="quarter" idx="11"/>
          </p:nvPr>
        </p:nvSpPr>
        <p:spPr/>
        <p:txBody>
          <a:bodyPr/>
          <a:lstStyle/>
          <a:p>
            <a:r>
              <a:rPr lang="en-US" smtClean="0"/>
              <a:t>3. Determine conservation objects - human wellbeing objects</a:t>
            </a:r>
            <a:endParaRPr lang="en-GB"/>
          </a:p>
        </p:txBody>
      </p:sp>
      <p:sp>
        <p:nvSpPr>
          <p:cNvPr id="7" name="Foliennummernplatzhalter 6"/>
          <p:cNvSpPr>
            <a:spLocks noGrp="1"/>
          </p:cNvSpPr>
          <p:nvPr>
            <p:ph type="sldNum" sz="quarter" idx="12"/>
          </p:nvPr>
        </p:nvSpPr>
        <p:spPr/>
        <p:txBody>
          <a:bodyPr/>
          <a:lstStyle/>
          <a:p>
            <a:fld id="{D9A30FEE-0D83-4D74-9BF2-C27D21798198}" type="slidenum">
              <a:rPr lang="en-GB" smtClean="0"/>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D9A30FEE-0D83-4D74-9BF2-C27D21798198}" type="slidenum">
              <a:rPr lang="en-GB" smtClean="0"/>
              <a:t>‹nº›</a:t>
            </a:fld>
            <a:endParaRPr lang="en-GB"/>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endParaRPr lang="en-GB"/>
          </a:p>
        </p:txBody>
      </p:sp>
      <p:sp>
        <p:nvSpPr>
          <p:cNvPr id="5" name="Fußzeilenplatzhalter 4"/>
          <p:cNvSpPr>
            <a:spLocks noGrp="1"/>
          </p:cNvSpPr>
          <p:nvPr>
            <p:ph type="ftr" sz="quarter" idx="3"/>
          </p:nvPr>
        </p:nvSpPr>
        <p:spPr>
          <a:xfrm>
            <a:off x="3779912" y="6515100"/>
            <a:ext cx="5364087" cy="342900"/>
          </a:xfrm>
          <a:prstGeom prst="rect">
            <a:avLst/>
          </a:prstGeom>
        </p:spPr>
        <p:txBody>
          <a:bodyPr vert="horz" lIns="91440" tIns="45720" rIns="91440" bIns="45720" rtlCol="0" anchor="ctr"/>
          <a:lstStyle>
            <a:lvl1pPr algn="r">
              <a:defRPr sz="1200">
                <a:solidFill>
                  <a:schemeClr val="tx1"/>
                </a:solidFill>
              </a:defRPr>
            </a:lvl1pPr>
          </a:lstStyle>
          <a:p>
            <a:r>
              <a:rPr lang="en-US" smtClean="0"/>
              <a:t>3. Determine conservation objects - human wellbeing objects</a:t>
            </a:r>
            <a:endParaRPr lang="en-GB"/>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llenniumassessment.org/documents/document.300.aspx.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millenniumassessment.org/documents/document.301.aspx.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millenniumassessment.org/en/About.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319127"/>
            <a:ext cx="9144000" cy="1702160"/>
          </a:xfrm>
        </p:spPr>
        <p:txBody>
          <a:bodyPr>
            <a:noAutofit/>
          </a:bodyPr>
          <a:lstStyle/>
          <a:p>
            <a:r>
              <a:rPr lang="pt-BR" dirty="0"/>
              <a:t>Determine os objetos de conservação: </a:t>
            </a:r>
            <a:r>
              <a:rPr lang="pt-BR" dirty="0" smtClean="0"/>
              <a:t>objetos </a:t>
            </a:r>
            <a:r>
              <a:rPr lang="pt-BR" dirty="0"/>
              <a:t>do </a:t>
            </a:r>
            <a:r>
              <a:rPr lang="pt-BR" dirty="0" smtClean="0"/>
              <a:t>bem-estar humano (dependente </a:t>
            </a:r>
            <a:r>
              <a:rPr lang="pt-BR" dirty="0"/>
              <a:t>da biodiversidade) </a:t>
            </a:r>
            <a:endParaRPr lang="de-DE" dirty="0"/>
          </a:p>
        </p:txBody>
      </p:sp>
      <p:pic>
        <p:nvPicPr>
          <p:cNvPr id="2050" name="Picture 2" descr="C:\Users\cle483\Pictures\Georgien\von Tina\IMG_64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17" r="10180" b="6743"/>
          <a:stretch/>
        </p:blipFill>
        <p:spPr bwMode="auto">
          <a:xfrm>
            <a:off x="3315950" y="3059109"/>
            <a:ext cx="2520969" cy="2004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291839" y="5061288"/>
            <a:ext cx="2522537" cy="215444"/>
          </a:xfrm>
          <a:prstGeom prst="rect">
            <a:avLst/>
          </a:prstGeom>
          <a:noFill/>
        </p:spPr>
        <p:txBody>
          <a:bodyPr wrap="square" rtlCol="0">
            <a:spAutoFit/>
          </a:bodyPr>
          <a:lstStyle/>
          <a:p>
            <a:r>
              <a:rPr lang="en-GB" sz="800" dirty="0" smtClean="0"/>
              <a:t>© Christina Lehmann 2014</a:t>
            </a:r>
            <a:endParaRPr lang="en-GB" sz="800" dirty="0"/>
          </a:p>
        </p:txBody>
      </p:sp>
      <p:sp>
        <p:nvSpPr>
          <p:cNvPr id="7" name="Untertitel 2"/>
          <p:cNvSpPr>
            <a:spLocks noGrp="1"/>
          </p:cNvSpPr>
          <p:nvPr>
            <p:ph type="subTitle" idx="1"/>
          </p:nvPr>
        </p:nvSpPr>
        <p:spPr>
          <a:xfrm>
            <a:off x="0" y="5319423"/>
            <a:ext cx="9144000" cy="1005704"/>
          </a:xfrm>
        </p:spPr>
        <p:txBody>
          <a:bodyPr>
            <a:normAutofit lnSpcReduction="10000"/>
          </a:bodyPr>
          <a:lstStyle/>
          <a:p>
            <a:r>
              <a:rPr lang="en-GB" sz="1800" dirty="0" err="1" smtClean="0">
                <a:solidFill>
                  <a:schemeClr val="tx1"/>
                </a:solidFill>
              </a:rPr>
              <a:t>Fase</a:t>
            </a:r>
            <a:r>
              <a:rPr lang="en-GB" sz="1800" dirty="0" smtClean="0">
                <a:solidFill>
                  <a:schemeClr val="tx1"/>
                </a:solidFill>
              </a:rPr>
              <a:t> I</a:t>
            </a:r>
          </a:p>
          <a:p>
            <a:r>
              <a:rPr lang="pt-BR" sz="1800" dirty="0">
                <a:solidFill>
                  <a:schemeClr val="tx1"/>
                </a:solidFill>
              </a:rPr>
              <a:t>Preparação e </a:t>
            </a:r>
            <a:r>
              <a:rPr lang="pt-BR" sz="1800" dirty="0" err="1" smtClean="0">
                <a:solidFill>
                  <a:schemeClr val="tx1"/>
                </a:solidFill>
              </a:rPr>
              <a:t>conceitualização</a:t>
            </a:r>
            <a:r>
              <a:rPr lang="pt-BR" sz="1800" dirty="0" smtClean="0">
                <a:solidFill>
                  <a:schemeClr val="tx1"/>
                </a:solidFill>
              </a:rPr>
              <a:t> </a:t>
            </a:r>
            <a:r>
              <a:rPr lang="pt-BR" sz="1800" dirty="0">
                <a:solidFill>
                  <a:schemeClr val="tx1"/>
                </a:solidFill>
              </a:rPr>
              <a:t>inicial </a:t>
            </a:r>
            <a:endParaRPr lang="de-DE" sz="1800" dirty="0">
              <a:solidFill>
                <a:schemeClr val="tx1"/>
              </a:solidFill>
            </a:endParaRPr>
          </a:p>
          <a:p>
            <a:r>
              <a:rPr lang="en-GB" sz="1800" dirty="0" err="1" smtClean="0">
                <a:solidFill>
                  <a:schemeClr val="tx1"/>
                </a:solidFill>
              </a:rPr>
              <a:t>Passo</a:t>
            </a:r>
            <a:r>
              <a:rPr lang="en-GB" sz="1800" dirty="0" smtClean="0">
                <a:solidFill>
                  <a:schemeClr val="tx1"/>
                </a:solidFill>
              </a:rPr>
              <a:t> 3</a:t>
            </a:r>
            <a:endParaRPr lang="en-GB" sz="1800" dirty="0">
              <a:solidFill>
                <a:schemeClr val="tx1"/>
              </a:solidFill>
            </a:endParaRPr>
          </a:p>
        </p:txBody>
      </p:sp>
    </p:spTree>
    <p:extLst>
      <p:ext uri="{BB962C8B-B14F-4D97-AF65-F5344CB8AC3E}">
        <p14:creationId xmlns:p14="http://schemas.microsoft.com/office/powerpoint/2010/main" val="300534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BR" sz="3600" dirty="0"/>
              <a:t>Serviços Ecossistêmicos </a:t>
            </a:r>
            <a:endParaRPr lang="de-DE" sz="3600" dirty="0"/>
          </a:p>
        </p:txBody>
      </p:sp>
      <p:sp>
        <p:nvSpPr>
          <p:cNvPr id="3" name="Inhaltsplatzhalter 2"/>
          <p:cNvSpPr>
            <a:spLocks noGrp="1"/>
          </p:cNvSpPr>
          <p:nvPr>
            <p:ph idx="1"/>
          </p:nvPr>
        </p:nvSpPr>
        <p:spPr/>
        <p:txBody>
          <a:bodyPr>
            <a:noAutofit/>
          </a:bodyPr>
          <a:lstStyle/>
          <a:p>
            <a:pPr marL="68580" indent="0" algn="just">
              <a:buNone/>
            </a:pPr>
            <a:r>
              <a:rPr lang="pt-BR" dirty="0" smtClean="0"/>
              <a:t>Os serviços </a:t>
            </a:r>
            <a:r>
              <a:rPr lang="pt-BR" dirty="0"/>
              <a:t>ecossistêmicos são os benefícios que as pessoas obtêm dos ecossistemas. Eles incluem serviços de </a:t>
            </a:r>
            <a:r>
              <a:rPr lang="pt-BR" dirty="0" smtClean="0"/>
              <a:t>abastecimento </a:t>
            </a:r>
            <a:r>
              <a:rPr lang="pt-BR" dirty="0"/>
              <a:t>tais como comida e água; serviços reguladores tais como controle de inundação e doenças; serviços culturais tais como espirituais, recreação, e benefícios culturais; e</a:t>
            </a:r>
            <a:endParaRPr lang="en-GB" dirty="0"/>
          </a:p>
        </p:txBody>
      </p:sp>
      <p:sp>
        <p:nvSpPr>
          <p:cNvPr id="4" name="Foliennummernplatzhalter 3"/>
          <p:cNvSpPr>
            <a:spLocks noGrp="1"/>
          </p:cNvSpPr>
          <p:nvPr>
            <p:ph type="sldNum" sz="quarter" idx="12"/>
          </p:nvPr>
        </p:nvSpPr>
        <p:spPr/>
        <p:txBody>
          <a:bodyPr/>
          <a:lstStyle/>
          <a:p>
            <a:fld id="{D9A30FEE-0D83-4D74-9BF2-C27D21798198}" type="slidenum">
              <a:rPr lang="en-GB" smtClean="0"/>
              <a:t>10</a:t>
            </a:fld>
            <a:endParaRPr lang="en-GB"/>
          </a:p>
        </p:txBody>
      </p:sp>
      <p:sp>
        <p:nvSpPr>
          <p:cNvPr id="6" name="Textfeld 5"/>
          <p:cNvSpPr txBox="1"/>
          <p:nvPr/>
        </p:nvSpPr>
        <p:spPr>
          <a:xfrm>
            <a:off x="1341400" y="3098011"/>
            <a:ext cx="2681206" cy="2246769"/>
          </a:xfrm>
          <a:prstGeom prst="rect">
            <a:avLst/>
          </a:prstGeom>
          <a:noFill/>
        </p:spPr>
        <p:txBody>
          <a:bodyPr wrap="square" rtlCol="0">
            <a:spAutoFit/>
          </a:bodyPr>
          <a:lstStyle/>
          <a:p>
            <a:r>
              <a:rPr lang="pt-BR" sz="2000" dirty="0"/>
              <a:t>serviços de </a:t>
            </a:r>
            <a:r>
              <a:rPr lang="pt-BR" sz="2000" dirty="0" smtClean="0"/>
              <a:t>apoio (suporte), </a:t>
            </a:r>
            <a:r>
              <a:rPr lang="pt-BR" sz="2000" dirty="0"/>
              <a:t>tais como ciclo de nutrientes, que mantém as condições para a vida na Terra.</a:t>
            </a:r>
            <a:endParaRPr lang="de-DE" sz="2000" dirty="0"/>
          </a:p>
          <a:p>
            <a:endParaRPr lang="en-GB" sz="2000" dirty="0" smtClean="0"/>
          </a:p>
          <a:p>
            <a:r>
              <a:rPr lang="en-GB" sz="2000" dirty="0" err="1" smtClean="0"/>
              <a:t>Acesse</a:t>
            </a:r>
            <a:r>
              <a:rPr lang="en-GB" sz="2000" dirty="0" smtClean="0"/>
              <a:t>: </a:t>
            </a:r>
            <a:r>
              <a:rPr lang="en-GB" sz="2000" u="sng" dirty="0" smtClean="0">
                <a:hlinkClick r:id="rId3"/>
              </a:rPr>
              <a:t>MEA-ES</a:t>
            </a:r>
            <a:endParaRPr lang="de-DE" sz="2000" dirty="0"/>
          </a:p>
        </p:txBody>
      </p:sp>
      <p:sp>
        <p:nvSpPr>
          <p:cNvPr id="25" name="Textfeld 24"/>
          <p:cNvSpPr txBox="1"/>
          <p:nvPr/>
        </p:nvSpPr>
        <p:spPr>
          <a:xfrm>
            <a:off x="4133442" y="6263461"/>
            <a:ext cx="3493991" cy="215444"/>
          </a:xfrm>
          <a:prstGeom prst="rect">
            <a:avLst/>
          </a:prstGeom>
          <a:noFill/>
        </p:spPr>
        <p:txBody>
          <a:bodyPr wrap="square" lIns="0" rIns="0" rtlCol="0">
            <a:spAutoFit/>
          </a:bodyPr>
          <a:lstStyle/>
          <a:p>
            <a:r>
              <a:rPr lang="en-GB" sz="800" dirty="0" smtClean="0"/>
              <a:t>© </a:t>
            </a:r>
            <a:r>
              <a:rPr lang="en-GB" sz="800" dirty="0" err="1" smtClean="0"/>
              <a:t>nach</a:t>
            </a:r>
            <a:r>
              <a:rPr lang="en-GB" sz="800" dirty="0" smtClean="0"/>
              <a:t> MEA – Ecosystems and Their Services</a:t>
            </a:r>
            <a:endParaRPr lang="en-GB" sz="800" dirty="0"/>
          </a:p>
        </p:txBody>
      </p:sp>
      <p:sp>
        <p:nvSpPr>
          <p:cNvPr id="9"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graphicFrame>
        <p:nvGraphicFramePr>
          <p:cNvPr id="5" name="Tabela 4"/>
          <p:cNvGraphicFramePr>
            <a:graphicFrameLocks noGrp="1"/>
          </p:cNvGraphicFramePr>
          <p:nvPr>
            <p:extLst>
              <p:ext uri="{D42A27DB-BD31-4B8C-83A1-F6EECF244321}">
                <p14:modId xmlns:p14="http://schemas.microsoft.com/office/powerpoint/2010/main" val="1590213410"/>
              </p:ext>
            </p:extLst>
          </p:nvPr>
        </p:nvGraphicFramePr>
        <p:xfrm>
          <a:off x="4022605" y="3098011"/>
          <a:ext cx="5017845" cy="3152267"/>
        </p:xfrm>
        <a:graphic>
          <a:graphicData uri="http://schemas.openxmlformats.org/drawingml/2006/table">
            <a:tbl>
              <a:tblPr bandRow="1"/>
              <a:tblGrid>
                <a:gridCol w="1768518"/>
                <a:gridCol w="1607742"/>
                <a:gridCol w="1641585"/>
              </a:tblGrid>
              <a:tr h="1683385">
                <a:tc>
                  <a:txBody>
                    <a:bodyPr/>
                    <a:lstStyle/>
                    <a:p>
                      <a:pPr algn="ctr"/>
                      <a:r>
                        <a:rPr lang="pt-BR" sz="1000" b="1" kern="1200" dirty="0">
                          <a:solidFill>
                            <a:srgbClr val="000000"/>
                          </a:solidFill>
                          <a:effectLst/>
                          <a:latin typeface="Calibri"/>
                          <a:ea typeface="Times New Roman"/>
                          <a:cs typeface="Arial"/>
                        </a:rPr>
                        <a:t>Serviços</a:t>
                      </a:r>
                      <a:r>
                        <a:rPr lang="en-GB" sz="1000" b="1" kern="1200" dirty="0">
                          <a:solidFill>
                            <a:srgbClr val="000000"/>
                          </a:solidFill>
                          <a:effectLst/>
                          <a:latin typeface="Calibri"/>
                          <a:ea typeface="Times New Roman"/>
                          <a:cs typeface="Arial"/>
                        </a:rPr>
                        <a:t> de </a:t>
                      </a:r>
                      <a:r>
                        <a:rPr lang="pt-BR" sz="1000" b="1" kern="1200" dirty="0" smtClean="0">
                          <a:solidFill>
                            <a:srgbClr val="000000"/>
                          </a:solidFill>
                          <a:effectLst/>
                          <a:latin typeface="Calibri"/>
                          <a:ea typeface="Times New Roman"/>
                          <a:cs typeface="Arial"/>
                        </a:rPr>
                        <a:t>Abastecimento </a:t>
                      </a:r>
                      <a:r>
                        <a:rPr lang="pt-BR" sz="1000" b="1" kern="1200" dirty="0" smtClean="0">
                          <a:solidFill>
                            <a:schemeClr val="tx1"/>
                          </a:solidFill>
                          <a:effectLst/>
                          <a:latin typeface="+mn-lt"/>
                          <a:ea typeface="+mn-ea"/>
                          <a:cs typeface="+mn-cs"/>
                        </a:rPr>
                        <a:t>(Provis</a:t>
                      </a:r>
                      <a:r>
                        <a:rPr lang="pt-BR" sz="1000" kern="1200" dirty="0" smtClean="0">
                          <a:solidFill>
                            <a:schemeClr val="tx1"/>
                          </a:solidFill>
                          <a:effectLst/>
                          <a:latin typeface="+mn-lt"/>
                          <a:ea typeface="+mn-ea"/>
                          <a:cs typeface="+mn-cs"/>
                        </a:rPr>
                        <a:t>ã</a:t>
                      </a:r>
                      <a:r>
                        <a:rPr lang="pt-BR" sz="1000" b="1" kern="1200" dirty="0" smtClean="0">
                          <a:solidFill>
                            <a:schemeClr val="tx1"/>
                          </a:solidFill>
                          <a:effectLst/>
                          <a:latin typeface="+mn-lt"/>
                          <a:ea typeface="+mn-ea"/>
                          <a:cs typeface="+mn-cs"/>
                        </a:rPr>
                        <a:t>o) </a:t>
                      </a:r>
                      <a:endParaRPr lang="de-DE" sz="1000" kern="1200" dirty="0" smtClean="0">
                        <a:solidFill>
                          <a:schemeClr val="tx1"/>
                        </a:solidFill>
                        <a:effectLst/>
                        <a:latin typeface="+mn-lt"/>
                        <a:ea typeface="+mn-ea"/>
                        <a:cs typeface="+mn-cs"/>
                      </a:endParaRPr>
                    </a:p>
                    <a:p>
                      <a:pPr algn="ctr">
                        <a:lnSpc>
                          <a:spcPct val="115000"/>
                        </a:lnSpc>
                        <a:spcAft>
                          <a:spcPts val="0"/>
                        </a:spcAft>
                      </a:pPr>
                      <a:r>
                        <a:rPr lang="en-GB" sz="1000" i="1" kern="1200" dirty="0">
                          <a:solidFill>
                            <a:srgbClr val="000000"/>
                          </a:solidFill>
                          <a:effectLst/>
                          <a:latin typeface="Calibri"/>
                          <a:ea typeface="Times New Roman"/>
                          <a:cs typeface="Arial"/>
                        </a:rPr>
                        <a:t> </a:t>
                      </a:r>
                      <a:endParaRPr lang="de-DE" sz="1100" dirty="0">
                        <a:effectLst/>
                        <a:latin typeface="Calibri"/>
                        <a:ea typeface="Calibri"/>
                        <a:cs typeface="Times New Roman"/>
                      </a:endParaRPr>
                    </a:p>
                    <a:p>
                      <a:pPr algn="ctr">
                        <a:lnSpc>
                          <a:spcPct val="115000"/>
                        </a:lnSpc>
                        <a:spcAft>
                          <a:spcPts val="0"/>
                        </a:spcAft>
                      </a:pPr>
                      <a:r>
                        <a:rPr lang="en-GB" sz="1000" i="1" kern="1200" dirty="0" err="1">
                          <a:solidFill>
                            <a:srgbClr val="000000"/>
                          </a:solidFill>
                          <a:effectLst/>
                          <a:latin typeface="Calibri"/>
                          <a:ea typeface="Times New Roman"/>
                          <a:cs typeface="Arial"/>
                        </a:rPr>
                        <a:t>Produtos</a:t>
                      </a:r>
                      <a:r>
                        <a:rPr lang="en-GB" sz="1000" i="1" kern="1200" dirty="0">
                          <a:solidFill>
                            <a:srgbClr val="000000"/>
                          </a:solidFill>
                          <a:effectLst/>
                          <a:latin typeface="Calibri"/>
                          <a:ea typeface="Times New Roman"/>
                          <a:cs typeface="Arial"/>
                        </a:rPr>
                        <a:t> </a:t>
                      </a:r>
                      <a:r>
                        <a:rPr lang="en-GB" sz="1000" i="1" kern="1200" dirty="0" err="1">
                          <a:solidFill>
                            <a:srgbClr val="000000"/>
                          </a:solidFill>
                          <a:effectLst/>
                          <a:latin typeface="Calibri"/>
                          <a:ea typeface="Times New Roman"/>
                          <a:cs typeface="Arial"/>
                        </a:rPr>
                        <a:t>obtidos</a:t>
                      </a:r>
                      <a:r>
                        <a:rPr lang="en-GB" sz="1000" i="1" kern="1200" dirty="0">
                          <a:solidFill>
                            <a:srgbClr val="000000"/>
                          </a:solidFill>
                          <a:effectLst/>
                          <a:latin typeface="Calibri"/>
                          <a:ea typeface="Times New Roman"/>
                          <a:cs typeface="Arial"/>
                        </a:rPr>
                        <a:t> dos </a:t>
                      </a:r>
                      <a:r>
                        <a:rPr lang="en-GB" sz="1000" i="1" kern="1200" dirty="0" err="1">
                          <a:solidFill>
                            <a:srgbClr val="000000"/>
                          </a:solidFill>
                          <a:effectLst/>
                          <a:latin typeface="Calibri"/>
                          <a:ea typeface="Times New Roman"/>
                          <a:cs typeface="Arial"/>
                        </a:rPr>
                        <a:t>ecossistemas</a:t>
                      </a:r>
                      <a:endParaRPr lang="de-DE" sz="1100" dirty="0">
                        <a:effectLst/>
                        <a:latin typeface="Calibri"/>
                        <a:ea typeface="Calibri"/>
                        <a:cs typeface="Times New Roman"/>
                      </a:endParaRPr>
                    </a:p>
                    <a:p>
                      <a:pPr algn="ctr">
                        <a:lnSpc>
                          <a:spcPct val="115000"/>
                        </a:lnSpc>
                        <a:spcAft>
                          <a:spcPts val="0"/>
                        </a:spcAft>
                      </a:pPr>
                      <a:r>
                        <a:rPr lang="en-US" sz="1800" dirty="0">
                          <a:effectLst/>
                          <a:latin typeface="Arial"/>
                          <a:ea typeface="Times New Roman"/>
                          <a:cs typeface="Times New Roman"/>
                        </a:rPr>
                        <a:t> </a:t>
                      </a:r>
                      <a:endParaRPr lang="de-DE" sz="1100" dirty="0">
                        <a:effectLst/>
                        <a:latin typeface="Calibri"/>
                        <a:ea typeface="Calibri"/>
                        <a:cs typeface="Times New Roman"/>
                      </a:endParaRPr>
                    </a:p>
                    <a:p>
                      <a:pPr marL="342900" lvl="0" indent="-342900">
                        <a:lnSpc>
                          <a:spcPct val="115000"/>
                        </a:lnSpc>
                        <a:spcAft>
                          <a:spcPts val="0"/>
                        </a:spcAft>
                        <a:buFont typeface="Symbol"/>
                        <a:buChar char=""/>
                      </a:pPr>
                      <a:r>
                        <a:rPr lang="en-GB" sz="900" kern="1200" dirty="0" err="1">
                          <a:solidFill>
                            <a:srgbClr val="000000"/>
                          </a:solidFill>
                          <a:effectLst/>
                          <a:latin typeface="Calibri"/>
                          <a:ea typeface="Times New Roman"/>
                          <a:cs typeface="Arial"/>
                        </a:rPr>
                        <a:t>Alimento</a:t>
                      </a:r>
                      <a:endParaRPr lang="de-DE" sz="1200" dirty="0">
                        <a:effectLst/>
                        <a:latin typeface="Times New Roman"/>
                        <a:ea typeface="Times New Roman"/>
                      </a:endParaRPr>
                    </a:p>
                    <a:p>
                      <a:pPr marL="342900" lvl="0" indent="-342900">
                        <a:lnSpc>
                          <a:spcPct val="115000"/>
                        </a:lnSpc>
                        <a:spcAft>
                          <a:spcPts val="0"/>
                        </a:spcAft>
                        <a:buFont typeface="Symbol"/>
                        <a:buChar char=""/>
                      </a:pPr>
                      <a:r>
                        <a:rPr lang="en-GB" sz="900" kern="1200" dirty="0" err="1">
                          <a:solidFill>
                            <a:srgbClr val="000000"/>
                          </a:solidFill>
                          <a:effectLst/>
                          <a:latin typeface="Calibri"/>
                          <a:ea typeface="Times New Roman"/>
                          <a:cs typeface="Arial"/>
                        </a:rPr>
                        <a:t>Água</a:t>
                      </a:r>
                      <a:r>
                        <a:rPr lang="en-GB" sz="900" kern="1200" dirty="0">
                          <a:solidFill>
                            <a:srgbClr val="000000"/>
                          </a:solidFill>
                          <a:effectLst/>
                          <a:latin typeface="Calibri"/>
                          <a:ea typeface="Times New Roman"/>
                          <a:cs typeface="Arial"/>
                        </a:rPr>
                        <a:t> </a:t>
                      </a:r>
                      <a:r>
                        <a:rPr lang="en-GB" sz="900" kern="1200" dirty="0" err="1">
                          <a:solidFill>
                            <a:srgbClr val="000000"/>
                          </a:solidFill>
                          <a:effectLst/>
                          <a:latin typeface="Calibri"/>
                          <a:ea typeface="Times New Roman"/>
                          <a:cs typeface="Arial"/>
                        </a:rPr>
                        <a:t>fresca</a:t>
                      </a:r>
                      <a:endParaRPr lang="de-DE" sz="1200" dirty="0">
                        <a:effectLst/>
                        <a:latin typeface="Times New Roman"/>
                        <a:ea typeface="Times New Roman"/>
                      </a:endParaRPr>
                    </a:p>
                    <a:p>
                      <a:pPr marL="342900" lvl="0" indent="-342900">
                        <a:lnSpc>
                          <a:spcPct val="115000"/>
                        </a:lnSpc>
                        <a:spcAft>
                          <a:spcPts val="0"/>
                        </a:spcAft>
                        <a:buFont typeface="Symbol"/>
                        <a:buChar char=""/>
                      </a:pPr>
                      <a:r>
                        <a:rPr lang="en-GB" sz="900" kern="1200" dirty="0" err="1">
                          <a:solidFill>
                            <a:srgbClr val="000000"/>
                          </a:solidFill>
                          <a:effectLst/>
                          <a:latin typeface="Calibri"/>
                          <a:ea typeface="Times New Roman"/>
                          <a:cs typeface="Arial"/>
                        </a:rPr>
                        <a:t>Lenha</a:t>
                      </a:r>
                      <a:endParaRPr lang="de-DE" sz="1200" dirty="0">
                        <a:effectLst/>
                        <a:latin typeface="Times New Roman"/>
                        <a:ea typeface="Times New Roman"/>
                      </a:endParaRPr>
                    </a:p>
                    <a:p>
                      <a:pPr marL="342900" lvl="0" indent="-342900">
                        <a:lnSpc>
                          <a:spcPct val="115000"/>
                        </a:lnSpc>
                        <a:spcAft>
                          <a:spcPts val="0"/>
                        </a:spcAft>
                        <a:buFont typeface="Symbol"/>
                        <a:buChar char=""/>
                      </a:pPr>
                      <a:r>
                        <a:rPr lang="en-GB" sz="900" kern="1200" dirty="0" err="1">
                          <a:solidFill>
                            <a:srgbClr val="000000"/>
                          </a:solidFill>
                          <a:effectLst/>
                          <a:latin typeface="Calibri"/>
                          <a:ea typeface="Times New Roman"/>
                          <a:cs typeface="Arial"/>
                        </a:rPr>
                        <a:t>Fibra</a:t>
                      </a:r>
                      <a:endParaRPr lang="de-DE" sz="1200" dirty="0">
                        <a:effectLst/>
                        <a:latin typeface="Times New Roman"/>
                        <a:ea typeface="Times New Roman"/>
                      </a:endParaRPr>
                    </a:p>
                    <a:p>
                      <a:pPr marL="342900" lvl="0" indent="-342900">
                        <a:lnSpc>
                          <a:spcPct val="115000"/>
                        </a:lnSpc>
                        <a:spcAft>
                          <a:spcPts val="0"/>
                        </a:spcAft>
                        <a:buFont typeface="Symbol"/>
                        <a:buChar char=""/>
                      </a:pPr>
                      <a:r>
                        <a:rPr lang="en-GB" sz="900" kern="1200" dirty="0" err="1">
                          <a:solidFill>
                            <a:srgbClr val="000000"/>
                          </a:solidFill>
                          <a:effectLst/>
                          <a:latin typeface="Calibri"/>
                          <a:ea typeface="Times New Roman"/>
                          <a:cs typeface="Arial"/>
                        </a:rPr>
                        <a:t>Bioquímica</a:t>
                      </a:r>
                      <a:endParaRPr lang="de-DE" sz="1200" dirty="0">
                        <a:effectLst/>
                        <a:latin typeface="Times New Roman"/>
                        <a:ea typeface="Times New Roman"/>
                      </a:endParaRPr>
                    </a:p>
                    <a:p>
                      <a:pPr marL="342900" lvl="0" indent="-342900">
                        <a:lnSpc>
                          <a:spcPct val="115000"/>
                        </a:lnSpc>
                        <a:spcAft>
                          <a:spcPts val="0"/>
                        </a:spcAft>
                        <a:buFont typeface="Symbol"/>
                        <a:buChar char=""/>
                      </a:pPr>
                      <a:r>
                        <a:rPr lang="en-GB" sz="900" kern="1200" dirty="0" err="1">
                          <a:solidFill>
                            <a:srgbClr val="000000"/>
                          </a:solidFill>
                          <a:effectLst/>
                          <a:latin typeface="Calibri"/>
                          <a:ea typeface="Times New Roman"/>
                          <a:cs typeface="Arial"/>
                        </a:rPr>
                        <a:t>Recursos</a:t>
                      </a:r>
                      <a:r>
                        <a:rPr lang="en-GB" sz="900" kern="1200" dirty="0">
                          <a:solidFill>
                            <a:srgbClr val="000000"/>
                          </a:solidFill>
                          <a:effectLst/>
                          <a:latin typeface="Calibri"/>
                          <a:ea typeface="Times New Roman"/>
                          <a:cs typeface="Arial"/>
                        </a:rPr>
                        <a:t> </a:t>
                      </a:r>
                      <a:r>
                        <a:rPr lang="en-GB" sz="900" kern="1200" dirty="0" err="1">
                          <a:solidFill>
                            <a:srgbClr val="000000"/>
                          </a:solidFill>
                          <a:effectLst/>
                          <a:latin typeface="Calibri"/>
                          <a:ea typeface="Times New Roman"/>
                          <a:cs typeface="Arial"/>
                        </a:rPr>
                        <a:t>Genéticos</a:t>
                      </a:r>
                      <a:endParaRPr lang="de-DE" sz="1200" dirty="0">
                        <a:effectLst/>
                        <a:latin typeface="Times New Roman"/>
                        <a:ea typeface="Times New Roman"/>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3D69B"/>
                    </a:solidFill>
                  </a:tcPr>
                </a:tc>
                <a:tc>
                  <a:txBody>
                    <a:bodyPr/>
                    <a:lstStyle/>
                    <a:p>
                      <a:pPr algn="ctr">
                        <a:lnSpc>
                          <a:spcPct val="115000"/>
                        </a:lnSpc>
                        <a:spcAft>
                          <a:spcPts val="0"/>
                        </a:spcAft>
                      </a:pPr>
                      <a:r>
                        <a:rPr lang="pt-BR" sz="1000" b="1" kern="1200" dirty="0">
                          <a:solidFill>
                            <a:srgbClr val="000000"/>
                          </a:solidFill>
                          <a:effectLst/>
                          <a:latin typeface="Calibri"/>
                          <a:ea typeface="Times New Roman"/>
                          <a:cs typeface="Arial"/>
                        </a:rPr>
                        <a:t>Serviços reguladores</a:t>
                      </a:r>
                      <a:endParaRPr lang="de-DE" sz="1100" dirty="0">
                        <a:effectLst/>
                        <a:latin typeface="Calibri"/>
                        <a:ea typeface="Calibri"/>
                        <a:cs typeface="Times New Roman"/>
                      </a:endParaRPr>
                    </a:p>
                    <a:p>
                      <a:pPr algn="ctr">
                        <a:lnSpc>
                          <a:spcPct val="115000"/>
                        </a:lnSpc>
                        <a:spcAft>
                          <a:spcPts val="0"/>
                        </a:spcAft>
                      </a:pPr>
                      <a:r>
                        <a:rPr lang="pt-BR" sz="1000" dirty="0">
                          <a:effectLst/>
                          <a:latin typeface="Arial"/>
                          <a:ea typeface="Times New Roman"/>
                          <a:cs typeface="Times New Roman"/>
                        </a:rPr>
                        <a:t> </a:t>
                      </a:r>
                      <a:endParaRPr lang="de-DE" sz="1100" dirty="0">
                        <a:effectLst/>
                        <a:latin typeface="Calibri"/>
                        <a:ea typeface="Calibri"/>
                        <a:cs typeface="Times New Roman"/>
                      </a:endParaRPr>
                    </a:p>
                    <a:p>
                      <a:pPr algn="ctr">
                        <a:lnSpc>
                          <a:spcPct val="115000"/>
                        </a:lnSpc>
                        <a:spcAft>
                          <a:spcPts val="0"/>
                        </a:spcAft>
                      </a:pPr>
                      <a:r>
                        <a:rPr lang="pt-BR" sz="1000" i="1" kern="1200" dirty="0">
                          <a:solidFill>
                            <a:srgbClr val="000000"/>
                          </a:solidFill>
                          <a:effectLst/>
                          <a:latin typeface="Calibri"/>
                          <a:ea typeface="Times New Roman"/>
                          <a:cs typeface="Arial"/>
                        </a:rPr>
                        <a:t>Benefícios obtidos dos serviços ecossistêmicos</a:t>
                      </a:r>
                      <a:endParaRPr lang="de-DE" sz="1100" dirty="0">
                        <a:effectLst/>
                        <a:latin typeface="Calibri"/>
                        <a:ea typeface="Calibri"/>
                        <a:cs typeface="Times New Roman"/>
                      </a:endParaRPr>
                    </a:p>
                    <a:p>
                      <a:pPr algn="ctr">
                        <a:lnSpc>
                          <a:spcPct val="115000"/>
                        </a:lnSpc>
                        <a:spcAft>
                          <a:spcPts val="0"/>
                        </a:spcAft>
                      </a:pPr>
                      <a:r>
                        <a:rPr lang="pt-BR" sz="1800" dirty="0">
                          <a:effectLst/>
                          <a:latin typeface="Arial"/>
                          <a:ea typeface="Times New Roman"/>
                          <a:cs typeface="Times New Roman"/>
                        </a:rPr>
                        <a:t> </a:t>
                      </a:r>
                      <a:endParaRPr lang="de-DE" sz="1100" dirty="0">
                        <a:effectLst/>
                        <a:latin typeface="Calibri"/>
                        <a:ea typeface="Calibri"/>
                        <a:cs typeface="Times New Roman"/>
                      </a:endParaRPr>
                    </a:p>
                    <a:p>
                      <a:pPr marL="342900" lvl="0" indent="-342900">
                        <a:lnSpc>
                          <a:spcPct val="115000"/>
                        </a:lnSpc>
                        <a:spcAft>
                          <a:spcPts val="0"/>
                        </a:spcAft>
                        <a:buFont typeface="Wingdings"/>
                        <a:buChar char=""/>
                        <a:tabLst>
                          <a:tab pos="457200" algn="l"/>
                        </a:tabLst>
                      </a:pPr>
                      <a:r>
                        <a:rPr lang="de-DE" sz="900" dirty="0" smtClean="0">
                          <a:effectLst/>
                          <a:latin typeface="Calibri"/>
                          <a:ea typeface="Times New Roman"/>
                          <a:cs typeface="Arial"/>
                        </a:rPr>
                        <a:t>Regulação </a:t>
                      </a:r>
                      <a:r>
                        <a:rPr lang="de-DE" sz="900" dirty="0">
                          <a:effectLst/>
                          <a:latin typeface="Calibri"/>
                          <a:ea typeface="Times New Roman"/>
                          <a:cs typeface="Arial"/>
                        </a:rPr>
                        <a:t>do clima</a:t>
                      </a:r>
                      <a:endParaRPr lang="de-DE" sz="1100" dirty="0">
                        <a:effectLst/>
                        <a:latin typeface="Calibri"/>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Regulação</a:t>
                      </a:r>
                      <a:r>
                        <a:rPr lang="en-GB" sz="900" kern="1200" dirty="0">
                          <a:solidFill>
                            <a:srgbClr val="000000"/>
                          </a:solidFill>
                          <a:effectLst/>
                          <a:latin typeface="Calibri"/>
                          <a:ea typeface="Times New Roman"/>
                          <a:cs typeface="Arial"/>
                        </a:rPr>
                        <a:t> das </a:t>
                      </a:r>
                      <a:r>
                        <a:rPr lang="pt-BR" sz="900" kern="1200" dirty="0">
                          <a:solidFill>
                            <a:srgbClr val="000000"/>
                          </a:solidFill>
                          <a:effectLst/>
                          <a:latin typeface="Calibri"/>
                          <a:ea typeface="Times New Roman"/>
                          <a:cs typeface="Arial"/>
                        </a:rPr>
                        <a:t>doenças</a:t>
                      </a:r>
                      <a:endParaRPr lang="de-DE" sz="1100" dirty="0">
                        <a:effectLst/>
                        <a:latin typeface="Calibri"/>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Regulação</a:t>
                      </a:r>
                      <a:r>
                        <a:rPr lang="en-GB" sz="900" kern="1200" dirty="0">
                          <a:solidFill>
                            <a:srgbClr val="000000"/>
                          </a:solidFill>
                          <a:effectLst/>
                          <a:latin typeface="Calibri"/>
                          <a:ea typeface="Times New Roman"/>
                          <a:cs typeface="Arial"/>
                        </a:rPr>
                        <a:t> da </a:t>
                      </a:r>
                      <a:r>
                        <a:rPr lang="pt-BR" sz="900" kern="1200" dirty="0">
                          <a:solidFill>
                            <a:srgbClr val="000000"/>
                          </a:solidFill>
                          <a:effectLst/>
                          <a:latin typeface="Calibri"/>
                          <a:ea typeface="Times New Roman"/>
                          <a:cs typeface="Arial"/>
                        </a:rPr>
                        <a:t>água</a:t>
                      </a:r>
                      <a:endParaRPr lang="de-DE" sz="1100" dirty="0">
                        <a:effectLst/>
                        <a:latin typeface="Calibri"/>
                      </a:endParaRPr>
                    </a:p>
                    <a:p>
                      <a:pPr marL="342900" lvl="0" indent="-342900">
                        <a:lnSpc>
                          <a:spcPct val="115000"/>
                        </a:lnSpc>
                        <a:spcAft>
                          <a:spcPts val="0"/>
                        </a:spcAft>
                        <a:buFont typeface="Wingdings"/>
                        <a:buChar char=""/>
                        <a:tabLst>
                          <a:tab pos="808355" algn="l"/>
                        </a:tabLst>
                      </a:pPr>
                      <a:r>
                        <a:rPr lang="de-DE" sz="900" dirty="0">
                          <a:effectLst/>
                          <a:latin typeface="Calibri"/>
                          <a:ea typeface="Times New Roman"/>
                          <a:cs typeface="Arial"/>
                        </a:rPr>
                        <a:t>Purificacao da água</a:t>
                      </a:r>
                      <a:endParaRPr lang="de-DE" sz="1200" dirty="0">
                        <a:effectLst/>
                        <a:latin typeface="Times New Roman"/>
                        <a:ea typeface="Times New Roman"/>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Polinização </a:t>
                      </a:r>
                      <a:endParaRPr lang="de-DE" sz="1100" dirty="0">
                        <a:effectLst/>
                        <a:latin typeface="Calibri"/>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EE7D1"/>
                    </a:solidFill>
                  </a:tcPr>
                </a:tc>
                <a:tc>
                  <a:txBody>
                    <a:bodyPr/>
                    <a:lstStyle/>
                    <a:p>
                      <a:pPr algn="ctr">
                        <a:lnSpc>
                          <a:spcPct val="115000"/>
                        </a:lnSpc>
                        <a:spcAft>
                          <a:spcPts val="0"/>
                        </a:spcAft>
                      </a:pPr>
                      <a:r>
                        <a:rPr lang="pt-BR" sz="1000" b="1" kern="1200" dirty="0">
                          <a:solidFill>
                            <a:srgbClr val="000000"/>
                          </a:solidFill>
                          <a:effectLst/>
                          <a:latin typeface="Calibri"/>
                          <a:ea typeface="Times New Roman"/>
                          <a:cs typeface="Arial"/>
                        </a:rPr>
                        <a:t>Serviços culturais</a:t>
                      </a:r>
                      <a:endParaRPr lang="de-DE" sz="1100" dirty="0">
                        <a:effectLst/>
                        <a:latin typeface="Calibri"/>
                        <a:ea typeface="Calibri"/>
                        <a:cs typeface="Times New Roman"/>
                      </a:endParaRPr>
                    </a:p>
                    <a:p>
                      <a:pPr algn="ctr">
                        <a:lnSpc>
                          <a:spcPct val="115000"/>
                        </a:lnSpc>
                        <a:spcAft>
                          <a:spcPts val="0"/>
                        </a:spcAft>
                      </a:pPr>
                      <a:r>
                        <a:rPr lang="pt-BR" sz="1000" i="1" kern="1200" dirty="0">
                          <a:solidFill>
                            <a:srgbClr val="000000"/>
                          </a:solidFill>
                          <a:effectLst/>
                          <a:latin typeface="Calibri"/>
                          <a:ea typeface="Times New Roman"/>
                          <a:cs typeface="Arial"/>
                        </a:rPr>
                        <a:t>Benefícios não-materiais obtidos dos ecossistemas</a:t>
                      </a:r>
                      <a:endParaRPr lang="de-DE" sz="1100" dirty="0">
                        <a:effectLst/>
                        <a:latin typeface="Calibri"/>
                        <a:ea typeface="Calibri"/>
                        <a:cs typeface="Times New Roman"/>
                      </a:endParaRPr>
                    </a:p>
                    <a:p>
                      <a:pPr algn="ctr">
                        <a:lnSpc>
                          <a:spcPct val="115000"/>
                        </a:lnSpc>
                        <a:spcAft>
                          <a:spcPts val="0"/>
                        </a:spcAft>
                      </a:pPr>
                      <a:r>
                        <a:rPr lang="pt-BR" sz="1800" dirty="0">
                          <a:effectLst/>
                          <a:latin typeface="Arial"/>
                          <a:ea typeface="Times New Roman"/>
                          <a:cs typeface="Times New Roman"/>
                        </a:rPr>
                        <a:t> </a:t>
                      </a:r>
                      <a:endParaRPr lang="de-DE" sz="1100" dirty="0">
                        <a:effectLst/>
                        <a:latin typeface="Calibri"/>
                        <a:ea typeface="Calibri"/>
                        <a:cs typeface="Times New Roman"/>
                      </a:endParaRPr>
                    </a:p>
                    <a:p>
                      <a:pPr marL="342900" lvl="0" indent="-342900">
                        <a:lnSpc>
                          <a:spcPct val="115000"/>
                        </a:lnSpc>
                        <a:spcAft>
                          <a:spcPts val="0"/>
                        </a:spcAft>
                        <a:buFont typeface="Wingdings"/>
                        <a:buChar char=""/>
                        <a:tabLst>
                          <a:tab pos="457200" algn="l"/>
                        </a:tabLst>
                      </a:pPr>
                      <a:r>
                        <a:rPr lang="de-DE" sz="900" dirty="0">
                          <a:effectLst/>
                          <a:latin typeface="+mj-lt"/>
                          <a:ea typeface="Times New Roman"/>
                        </a:rPr>
                        <a:t>Espiritual e religioso</a:t>
                      </a:r>
                      <a:endParaRPr lang="de-DE" sz="1100" dirty="0">
                        <a:effectLst/>
                        <a:latin typeface="+mj-lt"/>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Recreação</a:t>
                      </a:r>
                      <a:r>
                        <a:rPr lang="en-GB" sz="900" kern="1200" dirty="0">
                          <a:solidFill>
                            <a:srgbClr val="000000"/>
                          </a:solidFill>
                          <a:effectLst/>
                          <a:latin typeface="Calibri"/>
                          <a:ea typeface="Times New Roman"/>
                          <a:cs typeface="Arial"/>
                        </a:rPr>
                        <a:t> e </a:t>
                      </a:r>
                      <a:r>
                        <a:rPr lang="pt-BR" sz="900" kern="1200" dirty="0">
                          <a:solidFill>
                            <a:srgbClr val="000000"/>
                          </a:solidFill>
                          <a:effectLst/>
                          <a:latin typeface="Calibri"/>
                          <a:ea typeface="Times New Roman"/>
                          <a:cs typeface="Arial"/>
                        </a:rPr>
                        <a:t>ecoturismo</a:t>
                      </a:r>
                      <a:endParaRPr lang="de-DE" sz="1100" dirty="0">
                        <a:effectLst/>
                        <a:latin typeface="Calibri"/>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estético</a:t>
                      </a:r>
                      <a:endParaRPr lang="de-DE" sz="1100" dirty="0">
                        <a:effectLst/>
                        <a:latin typeface="Calibri"/>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inspiração</a:t>
                      </a:r>
                      <a:endParaRPr lang="de-DE" sz="1100" dirty="0">
                        <a:effectLst/>
                        <a:latin typeface="Calibri"/>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Educacional</a:t>
                      </a:r>
                      <a:endParaRPr lang="de-DE" sz="1100" dirty="0">
                        <a:effectLst/>
                        <a:latin typeface="Calibri"/>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Senso</a:t>
                      </a:r>
                      <a:r>
                        <a:rPr lang="en-GB" sz="900" kern="1200" dirty="0">
                          <a:solidFill>
                            <a:srgbClr val="000000"/>
                          </a:solidFill>
                          <a:effectLst/>
                          <a:latin typeface="Calibri"/>
                          <a:ea typeface="Times New Roman"/>
                          <a:cs typeface="Arial"/>
                        </a:rPr>
                        <a:t> de </a:t>
                      </a:r>
                      <a:r>
                        <a:rPr lang="pt-BR" sz="900" kern="1200" dirty="0">
                          <a:solidFill>
                            <a:srgbClr val="000000"/>
                          </a:solidFill>
                          <a:effectLst/>
                          <a:latin typeface="Calibri"/>
                          <a:ea typeface="Times New Roman"/>
                          <a:cs typeface="Arial"/>
                        </a:rPr>
                        <a:t>lugar</a:t>
                      </a:r>
                      <a:endParaRPr lang="de-DE" sz="1100" dirty="0">
                        <a:effectLst/>
                        <a:latin typeface="Calibri"/>
                      </a:endParaRPr>
                    </a:p>
                    <a:p>
                      <a:pPr marL="342900" lvl="0" indent="-342900">
                        <a:lnSpc>
                          <a:spcPct val="115000"/>
                        </a:lnSpc>
                        <a:spcAft>
                          <a:spcPts val="0"/>
                        </a:spcAft>
                        <a:buFont typeface="Wingdings"/>
                        <a:buChar char=""/>
                        <a:tabLst>
                          <a:tab pos="457200" algn="l"/>
                        </a:tabLst>
                      </a:pPr>
                      <a:r>
                        <a:rPr lang="pt-BR" sz="900" kern="1200" dirty="0">
                          <a:solidFill>
                            <a:srgbClr val="000000"/>
                          </a:solidFill>
                          <a:effectLst/>
                          <a:latin typeface="Calibri"/>
                          <a:ea typeface="Times New Roman"/>
                          <a:cs typeface="Arial"/>
                        </a:rPr>
                        <a:t>Herança</a:t>
                      </a:r>
                      <a:r>
                        <a:rPr lang="en-GB" sz="900" kern="1200" dirty="0">
                          <a:solidFill>
                            <a:srgbClr val="000000"/>
                          </a:solidFill>
                          <a:effectLst/>
                          <a:latin typeface="Calibri"/>
                          <a:ea typeface="Times New Roman"/>
                          <a:cs typeface="Arial"/>
                        </a:rPr>
                        <a:t> cultural</a:t>
                      </a:r>
                      <a:endParaRPr lang="de-DE" sz="1100" dirty="0">
                        <a:effectLst/>
                        <a:latin typeface="Calibri"/>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7E4BD"/>
                    </a:solidFill>
                  </a:tcPr>
                </a:tc>
              </a:tr>
              <a:tr h="968375">
                <a:tc gridSpan="3">
                  <a:txBody>
                    <a:bodyPr/>
                    <a:lstStyle/>
                    <a:p>
                      <a:pPr>
                        <a:lnSpc>
                          <a:spcPct val="115000"/>
                        </a:lnSpc>
                        <a:spcAft>
                          <a:spcPts val="0"/>
                        </a:spcAft>
                      </a:pPr>
                      <a:r>
                        <a:rPr lang="pt-BR" sz="1000" b="1" dirty="0">
                          <a:effectLst/>
                          <a:latin typeface="Calibri"/>
                          <a:ea typeface="Calibri"/>
                          <a:cs typeface="Times New Roman"/>
                        </a:rPr>
                        <a:t>                                                                                 Serviços </a:t>
                      </a:r>
                      <a:r>
                        <a:rPr lang="pt-BR" sz="1000" b="1" dirty="0" smtClean="0">
                          <a:effectLst/>
                          <a:latin typeface="Calibri"/>
                          <a:ea typeface="Calibri"/>
                          <a:cs typeface="Times New Roman"/>
                        </a:rPr>
                        <a:t>de Apoio (Suporte)</a:t>
                      </a:r>
                      <a:endParaRPr lang="de-DE" sz="1100" dirty="0">
                        <a:effectLst/>
                        <a:latin typeface="Calibri"/>
                        <a:ea typeface="Calibri"/>
                        <a:cs typeface="Times New Roman"/>
                      </a:endParaRPr>
                    </a:p>
                    <a:p>
                      <a:pPr algn="ctr">
                        <a:lnSpc>
                          <a:spcPct val="115000"/>
                        </a:lnSpc>
                        <a:spcAft>
                          <a:spcPts val="0"/>
                        </a:spcAft>
                      </a:pPr>
                      <a:r>
                        <a:rPr lang="pt-BR" sz="900" i="1" dirty="0">
                          <a:effectLst/>
                          <a:latin typeface="Calibri"/>
                          <a:ea typeface="Calibri"/>
                          <a:cs typeface="Times New Roman"/>
                        </a:rPr>
                        <a:t>Serviços necessários para a produção de todos os outros ecossistemas</a:t>
                      </a:r>
                      <a:endParaRPr lang="de-DE" sz="1100" dirty="0">
                        <a:effectLst/>
                        <a:latin typeface="Calibri"/>
                        <a:ea typeface="Calibri"/>
                        <a:cs typeface="Times New Roman"/>
                      </a:endParaRPr>
                    </a:p>
                    <a:p>
                      <a:pPr marL="342900" lvl="0" indent="-342900" algn="ctr">
                        <a:lnSpc>
                          <a:spcPct val="115000"/>
                        </a:lnSpc>
                        <a:spcAft>
                          <a:spcPts val="0"/>
                        </a:spcAft>
                        <a:buFont typeface="Wingdings"/>
                        <a:buChar char=""/>
                        <a:tabLst>
                          <a:tab pos="457200" algn="l"/>
                        </a:tabLst>
                      </a:pPr>
                      <a:r>
                        <a:rPr lang="de-DE" sz="900" dirty="0">
                          <a:effectLst/>
                          <a:latin typeface="Times New Roman"/>
                          <a:ea typeface="Times New Roman"/>
                        </a:rPr>
                        <a:t>Formação do solo</a:t>
                      </a:r>
                      <a:endParaRPr lang="de-DE" sz="1200" dirty="0">
                        <a:effectLst/>
                        <a:latin typeface="Times New Roman"/>
                        <a:ea typeface="Times New Roman"/>
                      </a:endParaRPr>
                    </a:p>
                    <a:p>
                      <a:pPr marL="342900" lvl="0" indent="-342900" algn="ctr">
                        <a:lnSpc>
                          <a:spcPct val="115000"/>
                        </a:lnSpc>
                        <a:spcAft>
                          <a:spcPts val="0"/>
                        </a:spcAft>
                        <a:buFont typeface="Wingdings"/>
                        <a:buChar char=""/>
                        <a:tabLst>
                          <a:tab pos="457200" algn="l"/>
                        </a:tabLst>
                      </a:pPr>
                      <a:r>
                        <a:rPr lang="de-DE" sz="900" dirty="0">
                          <a:effectLst/>
                          <a:latin typeface="Times New Roman"/>
                          <a:ea typeface="Times New Roman"/>
                        </a:rPr>
                        <a:t>Ciclo de nutrientes</a:t>
                      </a:r>
                      <a:endParaRPr lang="de-DE" sz="1200" dirty="0">
                        <a:effectLst/>
                        <a:latin typeface="Times New Roman"/>
                        <a:ea typeface="Times New Roman"/>
                      </a:endParaRPr>
                    </a:p>
                    <a:p>
                      <a:pPr marL="342900" lvl="0" indent="-342900" algn="ctr">
                        <a:lnSpc>
                          <a:spcPct val="115000"/>
                        </a:lnSpc>
                        <a:spcAft>
                          <a:spcPts val="0"/>
                        </a:spcAft>
                        <a:buFont typeface="Wingdings"/>
                        <a:buChar char=""/>
                        <a:tabLst>
                          <a:tab pos="457200" algn="l"/>
                        </a:tabLst>
                      </a:pPr>
                      <a:r>
                        <a:rPr lang="de-DE" sz="900" dirty="0">
                          <a:effectLst/>
                          <a:latin typeface="Times New Roman"/>
                          <a:ea typeface="Times New Roman"/>
                        </a:rPr>
                        <a:t>Produção Primária</a:t>
                      </a:r>
                      <a:endParaRPr lang="de-DE" sz="1200" dirty="0">
                        <a:effectLst/>
                        <a:latin typeface="Times New Roman"/>
                        <a:ea typeface="Times New Roman"/>
                      </a:endParaRP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77933C"/>
                    </a:solidFill>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119428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p:cNvSpPr>
            <a:spLocks noGrp="1"/>
          </p:cNvSpPr>
          <p:nvPr>
            <p:ph type="title"/>
          </p:nvPr>
        </p:nvSpPr>
        <p:spPr>
          <a:xfrm>
            <a:off x="1239863" y="341702"/>
            <a:ext cx="6906492" cy="1074738"/>
          </a:xfrm>
        </p:spPr>
        <p:txBody>
          <a:bodyPr/>
          <a:lstStyle/>
          <a:p>
            <a:pPr marL="0" indent="0"/>
            <a:r>
              <a:rPr lang="pt-BR" dirty="0"/>
              <a:t>Como nós determinamos os objetos de bem-estar humano?</a:t>
            </a:r>
            <a:endParaRPr lang="de-DE" dirty="0"/>
          </a:p>
        </p:txBody>
      </p:sp>
      <p:sp>
        <p:nvSpPr>
          <p:cNvPr id="3" name="Inhaltsplatzhalter 2"/>
          <p:cNvSpPr>
            <a:spLocks noGrp="1"/>
          </p:cNvSpPr>
          <p:nvPr>
            <p:ph idx="1"/>
          </p:nvPr>
        </p:nvSpPr>
        <p:spPr>
          <a:xfrm>
            <a:off x="1192425" y="2915970"/>
            <a:ext cx="3870228" cy="3531646"/>
          </a:xfrm>
        </p:spPr>
        <p:txBody>
          <a:bodyPr>
            <a:normAutofit lnSpcReduction="10000"/>
          </a:bodyPr>
          <a:lstStyle/>
          <a:p>
            <a:r>
              <a:rPr lang="pt-BR" dirty="0"/>
              <a:t>Saúde física &amp; psicológica= último estado do bem-estar humano</a:t>
            </a:r>
            <a:endParaRPr lang="de-DE" dirty="0"/>
          </a:p>
          <a:p>
            <a:r>
              <a:rPr lang="pt-BR" dirty="0"/>
              <a:t>Básico para saúde: seguro alimentação </a:t>
            </a:r>
            <a:r>
              <a:rPr lang="pt-BR" dirty="0" smtClean="0"/>
              <a:t>&amp; água </a:t>
            </a:r>
            <a:r>
              <a:rPr lang="pt-BR" dirty="0"/>
              <a:t>para beber, materiais não alimentícios básicos para viver bem, segurança, liberdade de escolha, boas relações sociais.</a:t>
            </a:r>
            <a:endParaRPr lang="de-DE" dirty="0"/>
          </a:p>
          <a:p>
            <a:r>
              <a:rPr lang="pt-BR" dirty="0"/>
              <a:t>Completude do modelo conceitual pelas setas de conexão </a:t>
            </a:r>
            <a:endParaRPr lang="de-DE" dirty="0"/>
          </a:p>
        </p:txBody>
      </p:sp>
      <p:sp>
        <p:nvSpPr>
          <p:cNvPr id="4" name="Foliennummernplatzhalter 3"/>
          <p:cNvSpPr>
            <a:spLocks noGrp="1"/>
          </p:cNvSpPr>
          <p:nvPr>
            <p:ph type="sldNum" sz="quarter" idx="12"/>
          </p:nvPr>
        </p:nvSpPr>
        <p:spPr/>
        <p:txBody>
          <a:bodyPr/>
          <a:lstStyle/>
          <a:p>
            <a:fld id="{D9A30FEE-0D83-4D74-9BF2-C27D21798198}" type="slidenum">
              <a:rPr lang="en-GB" smtClean="0"/>
              <a:t>11</a:t>
            </a:fld>
            <a:endParaRPr lang="en-GB"/>
          </a:p>
        </p:txBody>
      </p:sp>
      <p:sp>
        <p:nvSpPr>
          <p:cNvPr id="23" name="Textfeld 22"/>
          <p:cNvSpPr txBox="1"/>
          <p:nvPr/>
        </p:nvSpPr>
        <p:spPr>
          <a:xfrm>
            <a:off x="1181200" y="1554688"/>
            <a:ext cx="7493431" cy="1323439"/>
          </a:xfrm>
          <a:prstGeom prst="rect">
            <a:avLst/>
          </a:prstGeom>
          <a:noFill/>
        </p:spPr>
        <p:txBody>
          <a:bodyPr wrap="square" rtlCol="0">
            <a:spAutoFit/>
          </a:bodyPr>
          <a:lstStyle/>
          <a:p>
            <a:pPr marL="68580" indent="0" algn="just">
              <a:buNone/>
            </a:pPr>
            <a:r>
              <a:rPr lang="en-GB" sz="2000" dirty="0" err="1" smtClean="0"/>
              <a:t>Passo</a:t>
            </a:r>
            <a:r>
              <a:rPr lang="en-GB" sz="2000" dirty="0" smtClean="0"/>
              <a:t> </a:t>
            </a:r>
            <a:r>
              <a:rPr lang="en-GB" sz="2000" dirty="0"/>
              <a:t>2</a:t>
            </a:r>
            <a:r>
              <a:rPr lang="en-GB" sz="2000" dirty="0" smtClean="0"/>
              <a:t>)</a:t>
            </a:r>
          </a:p>
          <a:p>
            <a:pPr marL="68580" indent="0" algn="just">
              <a:buNone/>
            </a:pPr>
            <a:endParaRPr lang="en-GB" sz="2000" dirty="0" smtClean="0"/>
          </a:p>
          <a:p>
            <a:pPr marL="342900" indent="-342900">
              <a:buFont typeface="Arial" panose="020B0604020202020204" pitchFamily="34" charset="0"/>
              <a:buChar char="•"/>
            </a:pPr>
            <a:r>
              <a:rPr lang="pt-BR" sz="2000" dirty="0"/>
              <a:t>Identificação de como os serviços ecossistêmicos influenciam o bem-estar humano (classificação pode ser derivado do AM)</a:t>
            </a:r>
            <a:endParaRPr lang="de-DE" sz="2000" dirty="0"/>
          </a:p>
        </p:txBody>
      </p:sp>
      <p:sp>
        <p:nvSpPr>
          <p:cNvPr id="60" name="Textfeld 59"/>
          <p:cNvSpPr txBox="1"/>
          <p:nvPr/>
        </p:nvSpPr>
        <p:spPr>
          <a:xfrm>
            <a:off x="5062653" y="6232172"/>
            <a:ext cx="3493991" cy="215444"/>
          </a:xfrm>
          <a:prstGeom prst="rect">
            <a:avLst/>
          </a:prstGeom>
          <a:noFill/>
        </p:spPr>
        <p:txBody>
          <a:bodyPr wrap="square" lIns="0" rIns="0" rtlCol="0">
            <a:spAutoFit/>
          </a:bodyPr>
          <a:lstStyle/>
          <a:p>
            <a:r>
              <a:rPr lang="en-GB" sz="800" dirty="0" smtClean="0"/>
              <a:t>© </a:t>
            </a:r>
            <a:r>
              <a:rPr lang="en-GB" sz="800" dirty="0" err="1" smtClean="0"/>
              <a:t>nach</a:t>
            </a:r>
            <a:r>
              <a:rPr lang="en-GB" sz="800" dirty="0" smtClean="0"/>
              <a:t> CEEM</a:t>
            </a:r>
            <a:endParaRPr lang="en-GB" sz="800" dirty="0"/>
          </a:p>
        </p:txBody>
      </p:sp>
      <p:sp>
        <p:nvSpPr>
          <p:cNvPr id="62"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519" y="2840182"/>
            <a:ext cx="4088258" cy="320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218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BR" dirty="0"/>
              <a:t>Bem-estar humano</a:t>
            </a:r>
            <a:endParaRPr lang="de-DE" dirty="0"/>
          </a:p>
        </p:txBody>
      </p:sp>
      <p:sp>
        <p:nvSpPr>
          <p:cNvPr id="24" name="Inhaltsplatzhalter 23"/>
          <p:cNvSpPr>
            <a:spLocks noGrp="1"/>
          </p:cNvSpPr>
          <p:nvPr>
            <p:ph idx="1"/>
          </p:nvPr>
        </p:nvSpPr>
        <p:spPr>
          <a:xfrm>
            <a:off x="969817" y="1262476"/>
            <a:ext cx="4739664" cy="4698807"/>
          </a:xfrm>
        </p:spPr>
        <p:txBody>
          <a:bodyPr anchor="t">
            <a:noAutofit/>
          </a:bodyPr>
          <a:lstStyle/>
          <a:p>
            <a:pPr marL="0" indent="0">
              <a:buNone/>
            </a:pPr>
            <a:r>
              <a:rPr lang="pt-BR" dirty="0"/>
              <a:t>O Bem-estar humano </a:t>
            </a:r>
            <a:r>
              <a:rPr lang="pt-BR" dirty="0" smtClean="0"/>
              <a:t>possui </a:t>
            </a:r>
            <a:r>
              <a:rPr lang="pt-BR" dirty="0" smtClean="0"/>
              <a:t>diversos </a:t>
            </a:r>
            <a:r>
              <a:rPr lang="pt-BR" dirty="0"/>
              <a:t>componentes chave: as necessidades materiais básicas para </a:t>
            </a:r>
            <a:r>
              <a:rPr lang="pt-BR" dirty="0" smtClean="0"/>
              <a:t>uma </a:t>
            </a:r>
            <a:r>
              <a:rPr lang="pt-BR" dirty="0"/>
              <a:t>vida boa, liberdade e escolha, saúde, boas relações sociais e seguranças pessoais. O bem-estar existe numa continuidade com pobreza, o qual tem sido definido como a “privação pronunciada em bem-estar”.</a:t>
            </a:r>
            <a:endParaRPr lang="de-DE" dirty="0"/>
          </a:p>
          <a:p>
            <a:pPr marL="0" indent="0">
              <a:buNone/>
            </a:pPr>
            <a:r>
              <a:rPr lang="pt-BR" dirty="0"/>
              <a:t>Ecossistemas são essenciais para o bem-estar humano através de seus (...) serviços. </a:t>
            </a:r>
            <a:r>
              <a:rPr lang="pt-BR" dirty="0" smtClean="0"/>
              <a:t>Evidências </a:t>
            </a:r>
            <a:r>
              <a:rPr lang="pt-BR" dirty="0"/>
              <a:t>nas décadas recentes dos impactos humanos de escalas progressivas nos sistemas ecológicos no mundo aumentam preocupações sobre as consequências das mudanças ecossistêmicas para o bem-estar humano. </a:t>
            </a:r>
            <a:r>
              <a:rPr lang="en-US" dirty="0" err="1" smtClean="0"/>
              <a:t>Acesse</a:t>
            </a:r>
            <a:r>
              <a:rPr lang="en-US" dirty="0" smtClean="0"/>
              <a:t>: </a:t>
            </a:r>
            <a:r>
              <a:rPr lang="en-US" dirty="0" smtClean="0">
                <a:hlinkClick r:id="rId3"/>
              </a:rPr>
              <a:t>MEA-HW</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de-DE" smtClean="0"/>
              <a:pPr/>
              <a:t>12</a:t>
            </a:fld>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3412813169"/>
              </p:ext>
            </p:extLst>
          </p:nvPr>
        </p:nvGraphicFramePr>
        <p:xfrm>
          <a:off x="5737860" y="1546859"/>
          <a:ext cx="708660" cy="4749864"/>
        </p:xfrm>
        <a:graphic>
          <a:graphicData uri="http://schemas.openxmlformats.org/drawingml/2006/table">
            <a:tbl>
              <a:tblPr bandRow="1">
                <a:tableStyleId>{0505E3EF-67EA-436B-97B2-0124C06EBD24}</a:tableStyleId>
              </a:tblPr>
              <a:tblGrid>
                <a:gridCol w="354330"/>
                <a:gridCol w="354330"/>
              </a:tblGrid>
              <a:tr h="1583288">
                <a:tc rowSpan="3">
                  <a:txBody>
                    <a:bodyPr/>
                    <a:lstStyle/>
                    <a:p>
                      <a:pPr algn="ctr"/>
                      <a:r>
                        <a:rPr lang="pt-BR" sz="1200" kern="1200" dirty="0" smtClean="0">
                          <a:solidFill>
                            <a:schemeClr val="dk1"/>
                          </a:solidFill>
                          <a:effectLst/>
                          <a:latin typeface="+mn-lt"/>
                          <a:ea typeface="+mn-ea"/>
                          <a:cs typeface="+mn-cs"/>
                        </a:rPr>
                        <a:t>Serviços de suporte </a:t>
                      </a:r>
                      <a:endParaRPr lang="de-DE" sz="1200" kern="1200" dirty="0">
                        <a:solidFill>
                          <a:schemeClr val="dk1"/>
                        </a:solidFill>
                        <a:effectLst/>
                        <a:latin typeface="+mn-lt"/>
                        <a:ea typeface="+mn-ea"/>
                        <a:cs typeface="+mn-cs"/>
                      </a:endParaRPr>
                    </a:p>
                  </a:txBody>
                  <a:tcPr marL="0" marR="0" vert="vert270" anchor="ctr">
                    <a:solidFill>
                      <a:schemeClr val="accent3">
                        <a:lumMod val="75000"/>
                      </a:schemeClr>
                    </a:solidFill>
                  </a:tcPr>
                </a:tc>
                <a:tc>
                  <a:txBody>
                    <a:bodyPr/>
                    <a:lstStyle/>
                    <a:p>
                      <a:pPr algn="ctr"/>
                      <a:r>
                        <a:rPr lang="pt-BR" sz="1200" kern="1200" dirty="0" smtClean="0">
                          <a:solidFill>
                            <a:schemeClr val="dk1"/>
                          </a:solidFill>
                          <a:effectLst/>
                          <a:latin typeface="+mn-lt"/>
                          <a:ea typeface="+mn-ea"/>
                          <a:cs typeface="+mn-cs"/>
                        </a:rPr>
                        <a:t>Serviços de abastecimento</a:t>
                      </a:r>
                      <a:endParaRPr lang="de-DE" sz="1200" kern="1200" dirty="0">
                        <a:solidFill>
                          <a:schemeClr val="dk1"/>
                        </a:solidFill>
                        <a:effectLst/>
                        <a:latin typeface="+mn-lt"/>
                        <a:ea typeface="+mn-ea"/>
                        <a:cs typeface="+mn-cs"/>
                      </a:endParaRPr>
                    </a:p>
                  </a:txBody>
                  <a:tcPr marL="0" marR="0" vert="vert270" anchor="ctr">
                    <a:solidFill>
                      <a:schemeClr val="accent3">
                        <a:lumMod val="60000"/>
                        <a:lumOff val="40000"/>
                      </a:schemeClr>
                    </a:solidFill>
                  </a:tcPr>
                </a:tc>
              </a:tr>
              <a:tr h="1583288">
                <a:tc vMerge="1">
                  <a:txBody>
                    <a:bodyPr/>
                    <a:lstStyle/>
                    <a:p>
                      <a:endParaRPr lang="en-GB" sz="1000"/>
                    </a:p>
                  </a:txBody>
                  <a:tcPr/>
                </a:tc>
                <a:tc>
                  <a:txBody>
                    <a:bodyPr/>
                    <a:lstStyle/>
                    <a:p>
                      <a:pPr algn="ctr"/>
                      <a:r>
                        <a:rPr lang="pt-BR" sz="1200" kern="1200" dirty="0" smtClean="0">
                          <a:solidFill>
                            <a:schemeClr val="dk1"/>
                          </a:solidFill>
                          <a:effectLst/>
                          <a:latin typeface="+mn-lt"/>
                          <a:ea typeface="+mn-ea"/>
                          <a:cs typeface="+mn-cs"/>
                        </a:rPr>
                        <a:t>Serviços de regulação</a:t>
                      </a:r>
                      <a:endParaRPr lang="de-DE" sz="1200" kern="1200" dirty="0">
                        <a:solidFill>
                          <a:schemeClr val="dk1"/>
                        </a:solidFill>
                        <a:effectLst/>
                        <a:latin typeface="+mn-lt"/>
                        <a:ea typeface="+mn-ea"/>
                        <a:cs typeface="+mn-cs"/>
                      </a:endParaRPr>
                    </a:p>
                  </a:txBody>
                  <a:tcPr marL="0" marR="0" vert="vert270" anchor="ctr"/>
                </a:tc>
              </a:tr>
              <a:tr h="1583288">
                <a:tc vMerge="1">
                  <a:txBody>
                    <a:bodyPr/>
                    <a:lstStyle/>
                    <a:p>
                      <a:endParaRPr lang="en-GB" sz="1000" dirty="0"/>
                    </a:p>
                  </a:txBody>
                  <a:tcPr/>
                </a:tc>
                <a:tc>
                  <a:txBody>
                    <a:bodyPr/>
                    <a:lstStyle/>
                    <a:p>
                      <a:pPr algn="ctr"/>
                      <a:r>
                        <a:rPr lang="pt-BR" sz="1200" kern="1200" dirty="0" smtClean="0">
                          <a:solidFill>
                            <a:schemeClr val="dk1"/>
                          </a:solidFill>
                          <a:effectLst/>
                          <a:latin typeface="+mn-lt"/>
                          <a:ea typeface="+mn-ea"/>
                          <a:cs typeface="+mn-cs"/>
                        </a:rPr>
                        <a:t>Serviços culturais</a:t>
                      </a:r>
                      <a:endParaRPr lang="de-DE" sz="1200" kern="1200" dirty="0">
                        <a:solidFill>
                          <a:schemeClr val="dk1"/>
                        </a:solidFill>
                        <a:effectLst/>
                        <a:latin typeface="+mn-lt"/>
                        <a:ea typeface="+mn-ea"/>
                        <a:cs typeface="+mn-cs"/>
                      </a:endParaRPr>
                    </a:p>
                  </a:txBody>
                  <a:tcPr marL="0" marR="0" vert="vert270" anchor="ctr"/>
                </a:tc>
              </a:tr>
            </a:tbl>
          </a:graphicData>
        </a:graphic>
      </p:graphicFrame>
      <p:cxnSp>
        <p:nvCxnSpPr>
          <p:cNvPr id="25" name="Gerade Verbindung mit Pfeil 24"/>
          <p:cNvCxnSpPr/>
          <p:nvPr/>
        </p:nvCxnSpPr>
        <p:spPr>
          <a:xfrm>
            <a:off x="6477000" y="1775460"/>
            <a:ext cx="640080" cy="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6477000" y="5676900"/>
            <a:ext cx="640080" cy="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6461760" y="4160520"/>
            <a:ext cx="640080" cy="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6461760" y="1859280"/>
            <a:ext cx="640080" cy="91440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6461760" y="2468880"/>
            <a:ext cx="640080" cy="1590382"/>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6461760" y="2926080"/>
            <a:ext cx="640080" cy="248412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V="1">
            <a:off x="6461760" y="1859280"/>
            <a:ext cx="640080" cy="175260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 idx="3"/>
          </p:cNvCxnSpPr>
          <p:nvPr/>
        </p:nvCxnSpPr>
        <p:spPr>
          <a:xfrm flipV="1">
            <a:off x="6446520" y="2872742"/>
            <a:ext cx="655320" cy="1049049"/>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6461760" y="4632960"/>
            <a:ext cx="640080" cy="96774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flipV="1">
            <a:off x="6461760" y="4267200"/>
            <a:ext cx="640080" cy="114300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V="1">
            <a:off x="6461760" y="3040380"/>
            <a:ext cx="640080" cy="214884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V="1">
            <a:off x="6469380" y="2011680"/>
            <a:ext cx="632460" cy="2842260"/>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5709481" y="6263461"/>
            <a:ext cx="3493991" cy="215444"/>
          </a:xfrm>
          <a:prstGeom prst="rect">
            <a:avLst/>
          </a:prstGeom>
          <a:noFill/>
        </p:spPr>
        <p:txBody>
          <a:bodyPr wrap="square" lIns="0" rIns="0" rtlCol="0">
            <a:spAutoFit/>
          </a:bodyPr>
          <a:lstStyle/>
          <a:p>
            <a:r>
              <a:rPr lang="en-GB" sz="800" dirty="0" smtClean="0"/>
              <a:t>© </a:t>
            </a:r>
            <a:r>
              <a:rPr lang="en-GB" sz="800" dirty="0" err="1" smtClean="0"/>
              <a:t>nach</a:t>
            </a:r>
            <a:r>
              <a:rPr lang="en-GB" sz="800" dirty="0" smtClean="0"/>
              <a:t> MEA – Ecosystems and Human Well-being</a:t>
            </a:r>
            <a:endParaRPr lang="en-GB" sz="800" dirty="0"/>
          </a:p>
        </p:txBody>
      </p:sp>
      <p:sp>
        <p:nvSpPr>
          <p:cNvPr id="21"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8822" y="1402080"/>
            <a:ext cx="1945178" cy="487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452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1289129" y="1393722"/>
            <a:ext cx="7427167" cy="4525963"/>
          </a:xfrm>
        </p:spPr>
        <p:txBody>
          <a:bodyPr/>
          <a:lstStyle/>
          <a:p>
            <a:pPr marL="0" indent="0">
              <a:buNone/>
            </a:pPr>
            <a:endParaRPr lang="en-GB" dirty="0" smtClean="0"/>
          </a:p>
          <a:p>
            <a:pPr marL="0" indent="0">
              <a:buNone/>
            </a:pPr>
            <a:r>
              <a:rPr lang="pt-BR" b="1" dirty="0"/>
              <a:t>Perguntas orientadoras para a avaliação participativa dos serviços ecossistêmicos </a:t>
            </a:r>
            <a:endParaRPr lang="en-GB" dirty="0"/>
          </a:p>
        </p:txBody>
      </p:sp>
      <p:sp>
        <p:nvSpPr>
          <p:cNvPr id="3" name="Foliennummernplatzhalter 2"/>
          <p:cNvSpPr>
            <a:spLocks noGrp="1"/>
          </p:cNvSpPr>
          <p:nvPr>
            <p:ph type="sldNum" sz="quarter" idx="12"/>
          </p:nvPr>
        </p:nvSpPr>
        <p:spPr/>
        <p:txBody>
          <a:bodyPr/>
          <a:lstStyle/>
          <a:p>
            <a:fld id="{D9A30FEE-0D83-4D74-9BF2-C27D21798198}" type="slidenum">
              <a:rPr lang="en-GB" smtClean="0"/>
              <a:t>13</a:t>
            </a:fld>
            <a:endParaRPr lang="en-GB"/>
          </a:p>
        </p:txBody>
      </p:sp>
      <p:graphicFrame>
        <p:nvGraphicFramePr>
          <p:cNvPr id="6" name="Tabelle 5"/>
          <p:cNvGraphicFramePr>
            <a:graphicFrameLocks noGrp="1"/>
          </p:cNvGraphicFramePr>
          <p:nvPr>
            <p:extLst>
              <p:ext uri="{D42A27DB-BD31-4B8C-83A1-F6EECF244321}">
                <p14:modId xmlns:p14="http://schemas.microsoft.com/office/powerpoint/2010/main" val="202368300"/>
              </p:ext>
            </p:extLst>
          </p:nvPr>
        </p:nvGraphicFramePr>
        <p:xfrm>
          <a:off x="1300942" y="2392449"/>
          <a:ext cx="7528560" cy="4033982"/>
        </p:xfrm>
        <a:graphic>
          <a:graphicData uri="http://schemas.openxmlformats.org/drawingml/2006/table">
            <a:tbl>
              <a:tblPr firstRow="1" bandRow="1">
                <a:tableStyleId>{F5AB1C69-6EDB-4FF4-983F-18BD219EF322}</a:tableStyleId>
              </a:tblPr>
              <a:tblGrid>
                <a:gridCol w="2083224"/>
                <a:gridCol w="3217333"/>
                <a:gridCol w="2228003"/>
              </a:tblGrid>
              <a:tr h="364606">
                <a:tc>
                  <a:txBody>
                    <a:bodyPr/>
                    <a:lstStyle/>
                    <a:p>
                      <a:r>
                        <a:rPr lang="de-DE" sz="1300" b="1" i="0" u="none" strike="noStrike" kern="1200" baseline="0" dirty="0" smtClean="0">
                          <a:solidFill>
                            <a:schemeClr val="lt1"/>
                          </a:solidFill>
                          <a:latin typeface="+mn-lt"/>
                          <a:ea typeface="+mn-ea"/>
                          <a:cs typeface="+mn-cs"/>
                        </a:rPr>
                        <a:t>Pergunta </a:t>
                      </a:r>
                      <a:r>
                        <a:rPr lang="de-DE" sz="1300" b="0" i="0" u="none" strike="noStrike" kern="1200" baseline="0" dirty="0" smtClean="0">
                          <a:solidFill>
                            <a:schemeClr val="lt1"/>
                          </a:solidFill>
                          <a:latin typeface="+mn-lt"/>
                          <a:ea typeface="+mn-ea"/>
                          <a:cs typeface="+mn-cs"/>
                        </a:rPr>
                        <a:t>	</a:t>
                      </a:r>
                    </a:p>
                  </a:txBody>
                  <a:tcPr/>
                </a:tc>
                <a:tc>
                  <a:txBody>
                    <a:bodyPr/>
                    <a:lstStyle/>
                    <a:p>
                      <a:r>
                        <a:rPr lang="de-DE" sz="1300" b="1" i="0" u="none" strike="noStrike" kern="1200" baseline="0" dirty="0" smtClean="0">
                          <a:solidFill>
                            <a:schemeClr val="lt1"/>
                          </a:solidFill>
                          <a:latin typeface="+mn-lt"/>
                          <a:ea typeface="+mn-ea"/>
                          <a:cs typeface="+mn-cs"/>
                        </a:rPr>
                        <a:t>Fundamentação lógica </a:t>
                      </a:r>
                      <a:r>
                        <a:rPr lang="de-DE" sz="1300" b="0" i="0" u="none" strike="noStrike" kern="1200" baseline="0" dirty="0" smtClean="0">
                          <a:solidFill>
                            <a:schemeClr val="lt1"/>
                          </a:solidFill>
                          <a:latin typeface="+mn-lt"/>
                          <a:ea typeface="+mn-ea"/>
                          <a:cs typeface="+mn-cs"/>
                        </a:rPr>
                        <a:t>	</a:t>
                      </a:r>
                    </a:p>
                  </a:txBody>
                  <a:tcPr/>
                </a:tc>
                <a:tc>
                  <a:txBody>
                    <a:bodyPr/>
                    <a:lstStyle/>
                    <a:p>
                      <a:r>
                        <a:rPr lang="de-DE" sz="1300" b="1" i="0" u="none" strike="noStrike" kern="1200" baseline="0" dirty="0" smtClean="0">
                          <a:solidFill>
                            <a:schemeClr val="lt1"/>
                          </a:solidFill>
                          <a:latin typeface="+mn-lt"/>
                          <a:ea typeface="+mn-ea"/>
                          <a:cs typeface="+mn-cs"/>
                        </a:rPr>
                        <a:t>Qualificações/   classificações </a:t>
                      </a:r>
                      <a:endParaRPr lang="de-DE" sz="1300" b="0" i="0" u="none" strike="noStrike" kern="1200" baseline="0" dirty="0" smtClean="0">
                        <a:solidFill>
                          <a:schemeClr val="lt1"/>
                        </a:solidFill>
                        <a:latin typeface="+mn-lt"/>
                        <a:ea typeface="+mn-ea"/>
                        <a:cs typeface="+mn-cs"/>
                      </a:endParaRPr>
                    </a:p>
                  </a:txBody>
                  <a:tcPr/>
                </a:tc>
              </a:tr>
              <a:tr h="370840">
                <a:tc>
                  <a:txBody>
                    <a:bodyPr/>
                    <a:lstStyle/>
                    <a:p>
                      <a:r>
                        <a:rPr lang="pt-BR" sz="900" b="1" kern="1200" dirty="0" smtClean="0">
                          <a:solidFill>
                            <a:schemeClr val="dk1"/>
                          </a:solidFill>
                          <a:effectLst/>
                          <a:latin typeface="+mn-lt"/>
                          <a:ea typeface="+mn-ea"/>
                          <a:cs typeface="+mn-cs"/>
                        </a:rPr>
                        <a:t>Qual é o benefício? </a:t>
                      </a:r>
                      <a:endParaRPr lang="en-GB" sz="9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900" b="0" i="0" u="none" strike="noStrike" kern="1200" baseline="0" dirty="0" smtClean="0">
                          <a:solidFill>
                            <a:schemeClr val="dk1"/>
                          </a:solidFill>
                          <a:latin typeface="+mn-lt"/>
                          <a:ea typeface="+mn-ea"/>
                          <a:cs typeface="+mn-cs"/>
                        </a:rPr>
                        <a:t>Qualquer avaliação é específica para cada SE. Portanto, a decisão inicial é sobre quais SE serão considerados. 	</a:t>
                      </a:r>
                    </a:p>
                    <a:p>
                      <a:r>
                        <a:rPr lang="en-GB" sz="900" baseline="0" dirty="0" smtClean="0"/>
                        <a:t>.</a:t>
                      </a:r>
                      <a:endParaRPr lang="en-GB" sz="900" dirty="0"/>
                    </a:p>
                  </a:txBody>
                  <a:tcPr anchor="ctr"/>
                </a:tc>
                <a:tc>
                  <a:txBody>
                    <a:bodyPr/>
                    <a:lstStyle/>
                    <a:p>
                      <a:r>
                        <a:rPr lang="pt-BR" sz="900" b="0" i="0" u="none" strike="noStrike" kern="1200" baseline="0" dirty="0" smtClean="0">
                          <a:solidFill>
                            <a:schemeClr val="dk1"/>
                          </a:solidFill>
                          <a:latin typeface="+mn-lt"/>
                          <a:ea typeface="+mn-ea"/>
                          <a:cs typeface="+mn-cs"/>
                        </a:rPr>
                        <a:t>(Identidade do SE em consideração) 	</a:t>
                      </a:r>
                    </a:p>
                  </a:txBody>
                  <a:tcPr anchor="ctr"/>
                </a:tc>
              </a:tr>
              <a:tr h="1291936">
                <a:tc>
                  <a:txBody>
                    <a:bodyPr/>
                    <a:lstStyle/>
                    <a:p>
                      <a:r>
                        <a:rPr lang="pt-BR" sz="900" b="1" i="0" u="none" strike="noStrike" kern="1200" baseline="0" dirty="0" smtClean="0">
                          <a:solidFill>
                            <a:schemeClr val="dk1"/>
                          </a:solidFill>
                          <a:latin typeface="+mn-lt"/>
                          <a:ea typeface="+mn-ea"/>
                          <a:cs typeface="+mn-cs"/>
                        </a:rPr>
                        <a:t>Qual é a necessidade básica? </a:t>
                      </a:r>
                      <a:r>
                        <a:rPr lang="pt-BR" sz="900" b="0" i="0" u="none" strike="noStrike" kern="1200" baseline="0" dirty="0" smtClean="0">
                          <a:solidFill>
                            <a:schemeClr val="dk1"/>
                          </a:solidFill>
                          <a:latin typeface="+mn-lt"/>
                          <a:ea typeface="+mn-ea"/>
                          <a:cs typeface="+mn-cs"/>
                        </a:rPr>
                        <a:t>	</a:t>
                      </a:r>
                    </a:p>
                  </a:txBody>
                  <a:tcPr anchor="ctr"/>
                </a:tc>
                <a:tc>
                  <a:txBody>
                    <a:bodyPr/>
                    <a:lstStyle/>
                    <a:p>
                      <a:r>
                        <a:rPr lang="pt-BR" sz="900" b="0" i="0" u="none" strike="noStrike" kern="1200" baseline="0" dirty="0" smtClean="0">
                          <a:solidFill>
                            <a:schemeClr val="dk1"/>
                          </a:solidFill>
                          <a:latin typeface="+mn-lt"/>
                          <a:ea typeface="+mn-ea"/>
                          <a:cs typeface="+mn-cs"/>
                        </a:rPr>
                        <a:t>Uma distinção fundamental é se um SE é de caráter básico (isto é, para a sobrevivência da população local, tais como alimentos básicos) ou se, no outro extremo, é consumido apenas por prazer ou serve para gerar receita através da exportação (por exemplo, tabaco). Porém, frequentemente muitos bens de luxo também podem ser vistos como SE culturais relevantes (por exemplo, café). 	</a:t>
                      </a:r>
                    </a:p>
                  </a:txBody>
                  <a:tcPr anchor="ctr"/>
                </a:tc>
                <a:tc>
                  <a:txBody>
                    <a:bodyPr/>
                    <a:lstStyle/>
                    <a:p>
                      <a:r>
                        <a:rPr lang="pt-BR" sz="900" b="0" i="0" u="none" strike="noStrike" kern="1200" baseline="0" dirty="0" smtClean="0">
                          <a:solidFill>
                            <a:schemeClr val="dk1"/>
                          </a:solidFill>
                          <a:latin typeface="+mn-lt"/>
                          <a:ea typeface="+mn-ea"/>
                          <a:cs typeface="+mn-cs"/>
                        </a:rPr>
                        <a:t>1. Produto de luxo/para exportação </a:t>
                      </a:r>
                    </a:p>
                    <a:p>
                      <a:r>
                        <a:rPr lang="pt-BR" sz="900" b="0" i="0" u="none" strike="noStrike" kern="1200" baseline="0" dirty="0" smtClean="0">
                          <a:solidFill>
                            <a:schemeClr val="dk1"/>
                          </a:solidFill>
                          <a:latin typeface="+mn-lt"/>
                          <a:ea typeface="+mn-ea"/>
                          <a:cs typeface="+mn-cs"/>
                        </a:rPr>
                        <a:t>2. predominantemente de luxo/para exportação </a:t>
                      </a:r>
                    </a:p>
                    <a:p>
                      <a:r>
                        <a:rPr lang="de-DE" sz="900" b="0" i="0" u="none" strike="noStrike" kern="1200" baseline="0" dirty="0" smtClean="0">
                          <a:solidFill>
                            <a:schemeClr val="dk1"/>
                          </a:solidFill>
                          <a:latin typeface="+mn-lt"/>
                          <a:ea typeface="+mn-ea"/>
                          <a:cs typeface="+mn-cs"/>
                        </a:rPr>
                        <a:t>3. predominantemente essencial/consumido localmente </a:t>
                      </a:r>
                    </a:p>
                    <a:p>
                      <a:r>
                        <a:rPr lang="de-DE" sz="900" b="0" i="0" u="none" strike="noStrike" kern="1200" baseline="0" dirty="0" smtClean="0">
                          <a:solidFill>
                            <a:schemeClr val="dk1"/>
                          </a:solidFill>
                          <a:latin typeface="+mn-lt"/>
                          <a:ea typeface="+mn-ea"/>
                          <a:cs typeface="+mn-cs"/>
                        </a:rPr>
                        <a:t>4. essencial/consumido localmente </a:t>
                      </a:r>
                    </a:p>
                  </a:txBody>
                  <a:tcPr anchor="ctr"/>
                </a:tc>
              </a:tr>
              <a:tr h="370840">
                <a:tc>
                  <a:txBody>
                    <a:bodyPr/>
                    <a:lstStyle/>
                    <a:p>
                      <a:r>
                        <a:rPr lang="pt-BR" sz="900" b="1" i="0" u="none" strike="noStrike" kern="1200" baseline="0" dirty="0" smtClean="0">
                          <a:solidFill>
                            <a:schemeClr val="dk1"/>
                          </a:solidFill>
                          <a:latin typeface="+mn-lt"/>
                          <a:ea typeface="+mn-ea"/>
                          <a:cs typeface="+mn-cs"/>
                        </a:rPr>
                        <a:t>Quem são os principais beneficiários? </a:t>
                      </a:r>
                      <a:endParaRPr lang="pt-BR" sz="900" b="0" i="0" u="none" strike="noStrike" kern="1200" baseline="0" dirty="0" smtClean="0">
                        <a:solidFill>
                          <a:schemeClr val="dk1"/>
                        </a:solidFill>
                        <a:latin typeface="+mn-lt"/>
                        <a:ea typeface="+mn-ea"/>
                        <a:cs typeface="+mn-cs"/>
                      </a:endParaRPr>
                    </a:p>
                    <a:p>
                      <a:r>
                        <a:rPr lang="pt-BR" sz="900" b="1" i="0" u="none" strike="noStrike" kern="1200" baseline="0" dirty="0" smtClean="0">
                          <a:solidFill>
                            <a:schemeClr val="dk1"/>
                          </a:solidFill>
                          <a:latin typeface="+mn-lt"/>
                          <a:ea typeface="+mn-ea"/>
                          <a:cs typeface="+mn-cs"/>
                        </a:rPr>
                        <a:t>Considere produtores, vendedores e consumidores </a:t>
                      </a:r>
                      <a:r>
                        <a:rPr lang="pt-BR" sz="900" b="0" i="0" u="none" strike="noStrike" kern="1200" baseline="0" dirty="0" smtClean="0">
                          <a:solidFill>
                            <a:schemeClr val="dk1"/>
                          </a:solidFill>
                          <a:latin typeface="+mn-lt"/>
                          <a:ea typeface="+mn-ea"/>
                          <a:cs typeface="+mn-cs"/>
                        </a:rPr>
                        <a:t>	</a:t>
                      </a:r>
                    </a:p>
                  </a:txBody>
                  <a:tcPr anchor="ctr"/>
                </a:tc>
                <a:tc rowSpan="2">
                  <a:txBody>
                    <a:bodyPr/>
                    <a:lstStyle/>
                    <a:p>
                      <a:r>
                        <a:rPr lang="pt-BR" sz="900" b="0" i="0" u="none" strike="noStrike" kern="1200" baseline="0" dirty="0" smtClean="0">
                          <a:solidFill>
                            <a:schemeClr val="dk1"/>
                          </a:solidFill>
                          <a:latin typeface="+mn-lt"/>
                          <a:ea typeface="+mn-ea"/>
                          <a:cs typeface="+mn-cs"/>
                        </a:rPr>
                        <a:t>Os SE podem beneficiar toda a sociedade (por exemplo, armazenamento de carbono para mitigação das mudanças climáticas) ou, em contraposição, podem beneficiar grupos específicos da sociedade. Em muitos SE, especialmente entre os SE de abastecimento, faz sentido avaliar quem está envolvido na cadeia de suprimentos. Outro aspecto importante de um SE, a ser levado em conta ao se desenvolver uma estratégia de manejo, é a proporção dos seus beneficiários comparada com a população (local) total. Necessidades básicas (por exemplo, água potável) beneficiam tipicamente todas ou a maioria das pessoas (como consumidores). Em contraste, outros SE podem beneficiar apenas certas parcelas da população, porque são localizados, caros, etc. 	</a:t>
                      </a:r>
                    </a:p>
                  </a:txBody>
                  <a:tcPr anchor="ctr"/>
                </a:tc>
                <a:tc>
                  <a:txBody>
                    <a:bodyPr/>
                    <a:lstStyle/>
                    <a:p>
                      <a:r>
                        <a:rPr lang="pt-BR" sz="900" b="0" i="0" u="none" strike="noStrike" kern="1200" baseline="0" dirty="0" smtClean="0">
                          <a:solidFill>
                            <a:schemeClr val="dk1"/>
                          </a:solidFill>
                          <a:latin typeface="+mn-lt"/>
                          <a:ea typeface="+mn-ea"/>
                          <a:cs typeface="+mn-cs"/>
                        </a:rPr>
                        <a:t>(Descrição da identidade dos principais beneficiários) 	</a:t>
                      </a:r>
                    </a:p>
                  </a:txBody>
                  <a:tcPr anchor="ctr"/>
                </a:tc>
              </a:tr>
              <a:tr h="370840">
                <a:tc>
                  <a:txBody>
                    <a:bodyPr/>
                    <a:lstStyle/>
                    <a:p>
                      <a:r>
                        <a:rPr lang="de-DE" sz="900" b="1" i="0" u="none" strike="noStrike" kern="1200" baseline="0" dirty="0" smtClean="0">
                          <a:solidFill>
                            <a:schemeClr val="dk1"/>
                          </a:solidFill>
                          <a:latin typeface="+mn-lt"/>
                          <a:ea typeface="+mn-ea"/>
                          <a:cs typeface="+mn-cs"/>
                        </a:rPr>
                        <a:t>Principais beneficiários – quantos são? </a:t>
                      </a:r>
                      <a:r>
                        <a:rPr lang="de-DE" sz="900" b="0" i="0" u="none" strike="noStrike" kern="1200" baseline="0" dirty="0" smtClean="0">
                          <a:solidFill>
                            <a:schemeClr val="dk1"/>
                          </a:solidFill>
                          <a:latin typeface="+mn-lt"/>
                          <a:ea typeface="+mn-ea"/>
                          <a:cs typeface="+mn-cs"/>
                        </a:rPr>
                        <a:t>	</a:t>
                      </a:r>
                    </a:p>
                  </a:txBody>
                  <a:tcPr anchor="ctr"/>
                </a:tc>
                <a:tc vMerge="1">
                  <a:txBody>
                    <a:bodyPr/>
                    <a:lstStyle/>
                    <a:p>
                      <a:endParaRPr lang="en-GB" sz="1200" dirty="0"/>
                    </a:p>
                  </a:txBody>
                  <a:tcPr/>
                </a:tc>
                <a:tc>
                  <a:txBody>
                    <a:bodyPr/>
                    <a:lstStyle/>
                    <a:p>
                      <a:endParaRPr lang="de-DE" sz="900" b="0" i="0" u="none" strike="noStrike" kern="1200" baseline="0" dirty="0" smtClean="0">
                        <a:solidFill>
                          <a:schemeClr val="dk1"/>
                        </a:solidFill>
                        <a:latin typeface="+mn-lt"/>
                        <a:ea typeface="+mn-ea"/>
                        <a:cs typeface="+mn-cs"/>
                      </a:endParaRPr>
                    </a:p>
                    <a:p>
                      <a:r>
                        <a:rPr lang="de-DE" sz="900" b="0" i="0" u="none" strike="noStrike" kern="1200" baseline="0" dirty="0" smtClean="0">
                          <a:solidFill>
                            <a:schemeClr val="dk1"/>
                          </a:solidFill>
                          <a:latin typeface="+mn-lt"/>
                          <a:ea typeface="+mn-ea"/>
                          <a:cs typeface="+mn-cs"/>
                        </a:rPr>
                        <a:t>1. poucos </a:t>
                      </a:r>
                    </a:p>
                    <a:p>
                      <a:r>
                        <a:rPr lang="de-DE" sz="900" b="0" i="0" u="none" strike="noStrike" kern="1200" baseline="0" dirty="0" smtClean="0">
                          <a:solidFill>
                            <a:schemeClr val="dk1"/>
                          </a:solidFill>
                          <a:latin typeface="+mn-lt"/>
                          <a:ea typeface="+mn-ea"/>
                          <a:cs typeface="+mn-cs"/>
                        </a:rPr>
                        <a:t>2. alguns </a:t>
                      </a:r>
                    </a:p>
                    <a:p>
                      <a:r>
                        <a:rPr lang="de-DE" sz="900" b="0" i="0" u="none" strike="noStrike" kern="1200" baseline="0" dirty="0" smtClean="0">
                          <a:solidFill>
                            <a:schemeClr val="dk1"/>
                          </a:solidFill>
                          <a:latin typeface="+mn-lt"/>
                          <a:ea typeface="+mn-ea"/>
                          <a:cs typeface="+mn-cs"/>
                        </a:rPr>
                        <a:t>3. muitos </a:t>
                      </a:r>
                    </a:p>
                    <a:p>
                      <a:r>
                        <a:rPr lang="de-DE" sz="900" b="0" i="0" u="none" strike="noStrike" kern="1200" baseline="0" dirty="0" smtClean="0">
                          <a:solidFill>
                            <a:schemeClr val="dk1"/>
                          </a:solidFill>
                          <a:latin typeface="+mn-lt"/>
                          <a:ea typeface="+mn-ea"/>
                          <a:cs typeface="+mn-cs"/>
                        </a:rPr>
                        <a:t>4. (quase) todos </a:t>
                      </a:r>
                    </a:p>
                    <a:p>
                      <a:r>
                        <a:rPr lang="de-DE" sz="900" b="0" i="0" u="none" strike="noStrike" kern="1200" baseline="0" dirty="0" smtClean="0">
                          <a:solidFill>
                            <a:schemeClr val="dk1"/>
                          </a:solidFill>
                          <a:latin typeface="+mn-lt"/>
                          <a:ea typeface="+mn-ea"/>
                          <a:cs typeface="+mn-cs"/>
                        </a:rPr>
                        <a:t>	</a:t>
                      </a:r>
                    </a:p>
                    <a:p>
                      <a:pPr marL="0" indent="0">
                        <a:buNone/>
                      </a:pPr>
                      <a:endParaRPr lang="en-GB" sz="200" dirty="0"/>
                    </a:p>
                  </a:txBody>
                  <a:tcPr anchor="ctr"/>
                </a:tc>
              </a:tr>
            </a:tbl>
          </a:graphicData>
        </a:graphic>
      </p:graphicFrame>
      <p:sp>
        <p:nvSpPr>
          <p:cNvPr id="8"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
        <p:nvSpPr>
          <p:cNvPr id="7" name="Titel 1"/>
          <p:cNvSpPr>
            <a:spLocks noGrp="1"/>
          </p:cNvSpPr>
          <p:nvPr>
            <p:ph type="title"/>
          </p:nvPr>
        </p:nvSpPr>
        <p:spPr>
          <a:xfrm>
            <a:off x="1239863" y="341702"/>
            <a:ext cx="6906492" cy="1074738"/>
          </a:xfrm>
        </p:spPr>
        <p:txBody>
          <a:bodyPr/>
          <a:lstStyle/>
          <a:p>
            <a:pPr marL="0" indent="0"/>
            <a:r>
              <a:rPr lang="pt-BR" dirty="0"/>
              <a:t>Como nós determinamos os objetos de bem-estar humano?</a:t>
            </a:r>
            <a:endParaRPr lang="de-DE" dirty="0"/>
          </a:p>
        </p:txBody>
      </p:sp>
    </p:spTree>
    <p:extLst>
      <p:ext uri="{BB962C8B-B14F-4D97-AF65-F5344CB8AC3E}">
        <p14:creationId xmlns:p14="http://schemas.microsoft.com/office/powerpoint/2010/main" val="335640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D9A30FEE-0D83-4D74-9BF2-C27D21798198}" type="slidenum">
              <a:rPr lang="en-GB" smtClean="0"/>
              <a:t>14</a:t>
            </a:fld>
            <a:endParaRPr lang="en-GB"/>
          </a:p>
        </p:txBody>
      </p:sp>
      <p:graphicFrame>
        <p:nvGraphicFramePr>
          <p:cNvPr id="4" name="Tabelle 3"/>
          <p:cNvGraphicFramePr>
            <a:graphicFrameLocks noGrp="1"/>
          </p:cNvGraphicFramePr>
          <p:nvPr>
            <p:extLst>
              <p:ext uri="{D42A27DB-BD31-4B8C-83A1-F6EECF244321}">
                <p14:modId xmlns:p14="http://schemas.microsoft.com/office/powerpoint/2010/main" val="4276140866"/>
              </p:ext>
            </p:extLst>
          </p:nvPr>
        </p:nvGraphicFramePr>
        <p:xfrm>
          <a:off x="1325880" y="1496060"/>
          <a:ext cx="7559039" cy="4935220"/>
        </p:xfrm>
        <a:graphic>
          <a:graphicData uri="http://schemas.openxmlformats.org/drawingml/2006/table">
            <a:tbl>
              <a:tblPr bandRow="1">
                <a:tableStyleId>{F5AB1C69-6EDB-4FF4-983F-18BD219EF322}</a:tableStyleId>
              </a:tblPr>
              <a:tblGrid>
                <a:gridCol w="2199844"/>
                <a:gridCol w="2913176"/>
                <a:gridCol w="2446019"/>
              </a:tblGrid>
              <a:tr h="370840">
                <a:tc>
                  <a:txBody>
                    <a:bodyPr/>
                    <a:lstStyle/>
                    <a:p>
                      <a:r>
                        <a:rPr lang="pt-BR" sz="900" b="1" i="0" u="none" strike="noStrike" kern="1200" baseline="0" dirty="0" smtClean="0">
                          <a:solidFill>
                            <a:schemeClr val="dk1"/>
                          </a:solidFill>
                          <a:latin typeface="+mn-lt"/>
                          <a:ea typeface="+mn-ea"/>
                          <a:cs typeface="+mn-cs"/>
                        </a:rPr>
                        <a:t>Quantidade demandada – qual é a tendência atual? </a:t>
                      </a:r>
                      <a:r>
                        <a:rPr lang="pt-BR" sz="900" b="0" i="0" u="none" strike="noStrike" kern="1200" baseline="0" dirty="0" smtClean="0">
                          <a:solidFill>
                            <a:schemeClr val="dk1"/>
                          </a:solidFill>
                          <a:latin typeface="+mn-lt"/>
                          <a:ea typeface="+mn-ea"/>
                          <a:cs typeface="+mn-cs"/>
                        </a:rPr>
                        <a:t>	</a:t>
                      </a:r>
                    </a:p>
                  </a:txBody>
                  <a:tcPr/>
                </a:tc>
                <a:tc rowSpan="3">
                  <a:txBody>
                    <a:bodyPr/>
                    <a:lstStyle/>
                    <a:p>
                      <a:r>
                        <a:rPr lang="pt-BR" sz="900" b="0" i="0" u="none" strike="noStrike" kern="1200" baseline="0" dirty="0" smtClean="0">
                          <a:solidFill>
                            <a:schemeClr val="dk1"/>
                          </a:solidFill>
                          <a:latin typeface="+mn-lt"/>
                          <a:ea typeface="+mn-ea"/>
                          <a:cs typeface="+mn-cs"/>
                        </a:rPr>
                        <a:t>A disponibilidade de um SE, do ponto de vista de um indivíduo, depende da demanda total (isto é, do nível de competição pelo SE) da sociedade, bem como do volume fornecido pelo ecossistema. 	</a:t>
                      </a:r>
                    </a:p>
                  </a:txBody>
                  <a:tcPr/>
                </a:tc>
                <a:tc>
                  <a:txBody>
                    <a:bodyPr/>
                    <a:lstStyle/>
                    <a:p>
                      <a:r>
                        <a:rPr lang="de-DE" sz="900" b="0" i="0" u="none" strike="noStrike" kern="1200" baseline="0" dirty="0" smtClean="0">
                          <a:solidFill>
                            <a:schemeClr val="dk1"/>
                          </a:solidFill>
                          <a:latin typeface="+mn-lt"/>
                          <a:ea typeface="+mn-ea"/>
                          <a:cs typeface="+mn-cs"/>
                        </a:rPr>
                        <a:t>1. em geral, crescente </a:t>
                      </a:r>
                    </a:p>
                    <a:p>
                      <a:r>
                        <a:rPr lang="de-DE" sz="900" b="0" i="0" u="none" strike="noStrike" kern="1200" baseline="0" dirty="0" smtClean="0">
                          <a:solidFill>
                            <a:schemeClr val="dk1"/>
                          </a:solidFill>
                          <a:latin typeface="+mn-lt"/>
                          <a:ea typeface="+mn-ea"/>
                          <a:cs typeface="+mn-cs"/>
                        </a:rPr>
                        <a:t>2. estável </a:t>
                      </a:r>
                    </a:p>
                    <a:p>
                      <a:r>
                        <a:rPr lang="pt-BR" sz="900" b="0" i="0" u="none" strike="noStrike" kern="1200" baseline="0" dirty="0" smtClean="0">
                          <a:solidFill>
                            <a:schemeClr val="dk1"/>
                          </a:solidFill>
                          <a:latin typeface="+mn-lt"/>
                          <a:ea typeface="+mn-ea"/>
                          <a:cs typeface="+mn-cs"/>
                        </a:rPr>
                        <a:t>3. em alguns locais aumentando, em outros diminuindo </a:t>
                      </a:r>
                    </a:p>
                    <a:p>
                      <a:r>
                        <a:rPr lang="de-DE" sz="900" b="0" i="0" u="none" strike="noStrike" kern="1200" baseline="0" dirty="0" smtClean="0">
                          <a:solidFill>
                            <a:schemeClr val="dk1"/>
                          </a:solidFill>
                          <a:latin typeface="+mn-lt"/>
                          <a:ea typeface="+mn-ea"/>
                          <a:cs typeface="+mn-cs"/>
                        </a:rPr>
                        <a:t>4. em geral, decrescente </a:t>
                      </a:r>
                    </a:p>
                  </a:txBody>
                  <a:tcPr/>
                </a:tc>
              </a:tr>
              <a:tr h="370840">
                <a:tc>
                  <a:txBody>
                    <a:bodyPr/>
                    <a:lstStyle/>
                    <a:p>
                      <a:r>
                        <a:rPr lang="de-DE" sz="900" b="1" i="0" u="none" strike="noStrike" kern="1200" baseline="0" dirty="0" smtClean="0">
                          <a:solidFill>
                            <a:schemeClr val="dk1"/>
                          </a:solidFill>
                          <a:latin typeface="+mn-lt"/>
                          <a:ea typeface="+mn-ea"/>
                          <a:cs typeface="+mn-cs"/>
                        </a:rPr>
                        <a:t>Quantidade fornecida – é suficiente? </a:t>
                      </a:r>
                      <a:r>
                        <a:rPr lang="de-DE" sz="900" b="0" i="0" u="none" strike="noStrike" kern="1200" baseline="0" dirty="0" smtClean="0">
                          <a:solidFill>
                            <a:schemeClr val="dk1"/>
                          </a:solidFill>
                          <a:latin typeface="+mn-lt"/>
                          <a:ea typeface="+mn-ea"/>
                          <a:cs typeface="+mn-cs"/>
                        </a:rPr>
                        <a:t>	</a:t>
                      </a:r>
                    </a:p>
                  </a:txBody>
                  <a:tcPr/>
                </a:tc>
                <a:tc vMerge="1">
                  <a:txBody>
                    <a:bodyPr/>
                    <a:lstStyle/>
                    <a:p>
                      <a:endParaRPr lang="en-GB" sz="1100" dirty="0"/>
                    </a:p>
                  </a:txBody>
                  <a:tcPr/>
                </a:tc>
                <a:tc>
                  <a:txBody>
                    <a:bodyPr/>
                    <a:lstStyle/>
                    <a:p>
                      <a:r>
                        <a:rPr lang="de-DE" sz="900" b="0" i="0" u="none" strike="noStrike" kern="1200" baseline="0" dirty="0" smtClean="0">
                          <a:solidFill>
                            <a:schemeClr val="dk1"/>
                          </a:solidFill>
                          <a:latin typeface="+mn-lt"/>
                          <a:ea typeface="+mn-ea"/>
                          <a:cs typeface="+mn-cs"/>
                        </a:rPr>
                        <a:t>1. suficiente </a:t>
                      </a:r>
                    </a:p>
                    <a:p>
                      <a:r>
                        <a:rPr lang="de-DE" sz="900" b="0" i="0" u="none" strike="noStrike" kern="1200" baseline="0" dirty="0" smtClean="0">
                          <a:solidFill>
                            <a:schemeClr val="dk1"/>
                          </a:solidFill>
                          <a:latin typeface="+mn-lt"/>
                          <a:ea typeface="+mn-ea"/>
                          <a:cs typeface="+mn-cs"/>
                        </a:rPr>
                        <a:t>2. apenas suficiente </a:t>
                      </a:r>
                    </a:p>
                    <a:p>
                      <a:r>
                        <a:rPr lang="pt-BR" sz="900" b="0" i="0" u="none" strike="noStrike" kern="1200" baseline="0" dirty="0" smtClean="0">
                          <a:solidFill>
                            <a:schemeClr val="dk1"/>
                          </a:solidFill>
                          <a:latin typeface="+mn-lt"/>
                          <a:ea typeface="+mn-ea"/>
                          <a:cs typeface="+mn-cs"/>
                        </a:rPr>
                        <a:t>3. não chega a ser suficiente </a:t>
                      </a:r>
                    </a:p>
                    <a:p>
                      <a:r>
                        <a:rPr lang="de-DE" sz="900" b="0" i="0" u="none" strike="noStrike" kern="1200" baseline="0" dirty="0" smtClean="0">
                          <a:solidFill>
                            <a:schemeClr val="dk1"/>
                          </a:solidFill>
                          <a:latin typeface="+mn-lt"/>
                          <a:ea typeface="+mn-ea"/>
                          <a:cs typeface="+mn-cs"/>
                        </a:rPr>
                        <a:t>4. não é suficiente </a:t>
                      </a:r>
                    </a:p>
                  </a:txBody>
                  <a:tcPr/>
                </a:tc>
              </a:tr>
              <a:tr h="683260">
                <a:tc>
                  <a:txBody>
                    <a:bodyPr/>
                    <a:lstStyle/>
                    <a:p>
                      <a:r>
                        <a:rPr lang="pt-BR" sz="900" b="1" i="0" u="none" strike="noStrike" kern="1200" baseline="0" dirty="0" smtClean="0">
                          <a:solidFill>
                            <a:schemeClr val="dk1"/>
                          </a:solidFill>
                          <a:latin typeface="+mn-lt"/>
                          <a:ea typeface="+mn-ea"/>
                          <a:cs typeface="+mn-cs"/>
                        </a:rPr>
                        <a:t>Quantidade fornecida – qual é a tendência atual? </a:t>
                      </a:r>
                      <a:r>
                        <a:rPr lang="pt-BR" sz="900" b="0" i="0" u="none" strike="noStrike" kern="1200" baseline="0" dirty="0" smtClean="0">
                          <a:solidFill>
                            <a:schemeClr val="dk1"/>
                          </a:solidFill>
                          <a:latin typeface="+mn-lt"/>
                          <a:ea typeface="+mn-ea"/>
                          <a:cs typeface="+mn-cs"/>
                        </a:rPr>
                        <a:t>	</a:t>
                      </a:r>
                    </a:p>
                  </a:txBody>
                  <a:tcPr/>
                </a:tc>
                <a:tc vMerge="1">
                  <a:txBody>
                    <a:bodyPr/>
                    <a:lstStyle/>
                    <a:p>
                      <a:endParaRPr lang="en-GB" sz="1100" dirty="0"/>
                    </a:p>
                  </a:txBody>
                  <a:tcPr/>
                </a:tc>
                <a:tc>
                  <a:txBody>
                    <a:bodyPr/>
                    <a:lstStyle/>
                    <a:p>
                      <a:r>
                        <a:rPr lang="de-DE" sz="900" b="0" i="0" u="none" strike="noStrike" kern="1200" baseline="0" dirty="0" smtClean="0">
                          <a:solidFill>
                            <a:schemeClr val="dk1"/>
                          </a:solidFill>
                          <a:latin typeface="+mn-lt"/>
                          <a:ea typeface="+mn-ea"/>
                          <a:cs typeface="+mn-cs"/>
                        </a:rPr>
                        <a:t>1. em geral, crescente </a:t>
                      </a:r>
                    </a:p>
                    <a:p>
                      <a:r>
                        <a:rPr lang="de-DE" sz="900" b="0" i="0" u="none" strike="noStrike" kern="1200" baseline="0" dirty="0" smtClean="0">
                          <a:solidFill>
                            <a:schemeClr val="dk1"/>
                          </a:solidFill>
                          <a:latin typeface="+mn-lt"/>
                          <a:ea typeface="+mn-ea"/>
                          <a:cs typeface="+mn-cs"/>
                        </a:rPr>
                        <a:t>2. estável </a:t>
                      </a:r>
                    </a:p>
                    <a:p>
                      <a:r>
                        <a:rPr lang="de-DE" sz="900" b="0" i="0" u="none" strike="noStrike" kern="1200" baseline="0" dirty="0" smtClean="0">
                          <a:solidFill>
                            <a:schemeClr val="dk1"/>
                          </a:solidFill>
                          <a:latin typeface="+mn-lt"/>
                          <a:ea typeface="+mn-ea"/>
                          <a:cs typeface="+mn-cs"/>
                        </a:rPr>
                        <a:t>3. varia entre sítios </a:t>
                      </a:r>
                    </a:p>
                    <a:p>
                      <a:r>
                        <a:rPr lang="de-DE" sz="900" b="0" i="0" u="none" strike="noStrike" kern="1200" baseline="0" dirty="0" smtClean="0">
                          <a:solidFill>
                            <a:schemeClr val="dk1"/>
                          </a:solidFill>
                          <a:latin typeface="+mn-lt"/>
                          <a:ea typeface="+mn-ea"/>
                          <a:cs typeface="+mn-cs"/>
                        </a:rPr>
                        <a:t>4. em geral, decrescente </a:t>
                      </a:r>
                    </a:p>
                  </a:txBody>
                  <a:tcPr/>
                </a:tc>
              </a:tr>
              <a:tr h="370840">
                <a:tc>
                  <a:txBody>
                    <a:bodyPr/>
                    <a:lstStyle/>
                    <a:p>
                      <a:r>
                        <a:rPr lang="pt-BR" sz="900" b="1" i="0" u="none" strike="noStrike" kern="1200" baseline="0" dirty="0" smtClean="0">
                          <a:solidFill>
                            <a:schemeClr val="dk1"/>
                          </a:solidFill>
                          <a:latin typeface="+mn-lt"/>
                          <a:ea typeface="+mn-ea"/>
                          <a:cs typeface="+mn-cs"/>
                        </a:rPr>
                        <a:t>Varia sazonalmente? (dentro do espaço de um ano) </a:t>
                      </a:r>
                      <a:r>
                        <a:rPr lang="pt-BR" sz="900" b="0" i="0" u="none" strike="noStrike" kern="1200" baseline="0" dirty="0" smtClean="0">
                          <a:solidFill>
                            <a:schemeClr val="dk1"/>
                          </a:solidFill>
                          <a:latin typeface="+mn-lt"/>
                          <a:ea typeface="+mn-ea"/>
                          <a:cs typeface="+mn-cs"/>
                        </a:rPr>
                        <a:t>	</a:t>
                      </a:r>
                    </a:p>
                  </a:txBody>
                  <a:tcPr/>
                </a:tc>
                <a:tc rowSpan="2">
                  <a:txBody>
                    <a:bodyPr/>
                    <a:lstStyle/>
                    <a:p>
                      <a:r>
                        <a:rPr lang="pt-BR" sz="900" b="0" i="0" u="none" strike="noStrike" kern="1200" baseline="0" dirty="0" smtClean="0">
                          <a:solidFill>
                            <a:schemeClr val="dk1"/>
                          </a:solidFill>
                          <a:latin typeface="+mn-lt"/>
                          <a:ea typeface="+mn-ea"/>
                          <a:cs typeface="+mn-cs"/>
                        </a:rPr>
                        <a:t>Os ecossistemas e os SE que eles fornecem não permanecem em um estado estável. Além das mudanças de direção de que tratam as perguntas anteriores, há oscilações em vários ritmos que podem estar aninhados um dentro dos outros. A variação temporal mais importante é, sem dúvida, a mudança das estações ao longo do ano. Porém, os ecossistemas também flutuam entre os diferentes anos – por exemplo, com as mudanças dinâmicas, climáticas ou bióticas. 	</a:t>
                      </a:r>
                    </a:p>
                  </a:txBody>
                  <a:tcPr/>
                </a:tc>
                <a:tc>
                  <a:txBody>
                    <a:bodyPr/>
                    <a:lstStyle/>
                    <a:p>
                      <a:r>
                        <a:rPr lang="pt-BR" sz="900" b="0" i="0" u="none" strike="noStrike" kern="1200" baseline="0" dirty="0" smtClean="0">
                          <a:solidFill>
                            <a:schemeClr val="dk1"/>
                          </a:solidFill>
                          <a:latin typeface="+mn-lt"/>
                          <a:ea typeface="+mn-ea"/>
                          <a:cs typeface="+mn-cs"/>
                        </a:rPr>
                        <a:t>1. disponível ao longo de todo ano </a:t>
                      </a:r>
                    </a:p>
                    <a:p>
                      <a:r>
                        <a:rPr lang="pt-BR" sz="900" b="0" i="0" u="none" strike="noStrike" kern="1200" baseline="0" dirty="0" smtClean="0">
                          <a:solidFill>
                            <a:schemeClr val="dk1"/>
                          </a:solidFill>
                          <a:latin typeface="+mn-lt"/>
                          <a:ea typeface="+mn-ea"/>
                          <a:cs typeface="+mn-cs"/>
                        </a:rPr>
                        <a:t>2. disponível na maioria dos meses </a:t>
                      </a:r>
                    </a:p>
                    <a:p>
                      <a:r>
                        <a:rPr lang="pt-BR" sz="900" b="0" i="0" u="none" strike="noStrike" kern="1200" baseline="0" dirty="0" smtClean="0">
                          <a:solidFill>
                            <a:schemeClr val="dk1"/>
                          </a:solidFill>
                          <a:latin typeface="+mn-lt"/>
                          <a:ea typeface="+mn-ea"/>
                          <a:cs typeface="+mn-cs"/>
                        </a:rPr>
                        <a:t>3. disponível em alguns meses </a:t>
                      </a:r>
                    </a:p>
                    <a:p>
                      <a:r>
                        <a:rPr lang="pt-BR" sz="900" b="0" i="0" u="none" strike="noStrike" kern="1200" baseline="0" dirty="0" smtClean="0">
                          <a:solidFill>
                            <a:schemeClr val="dk1"/>
                          </a:solidFill>
                          <a:latin typeface="+mn-lt"/>
                          <a:ea typeface="+mn-ea"/>
                          <a:cs typeface="+mn-cs"/>
                        </a:rPr>
                        <a:t>4. disponível em muito poucos meses </a:t>
                      </a:r>
                      <a:r>
                        <a:rPr lang="de-DE" sz="900" b="0" i="0" u="none" strike="noStrike" kern="1200" baseline="0" dirty="0" smtClean="0">
                          <a:solidFill>
                            <a:schemeClr val="dk1"/>
                          </a:solidFill>
                          <a:latin typeface="+mn-lt"/>
                          <a:ea typeface="+mn-ea"/>
                          <a:cs typeface="+mn-cs"/>
                        </a:rPr>
                        <a:t>	</a:t>
                      </a:r>
                    </a:p>
                  </a:txBody>
                  <a:tcPr/>
                </a:tc>
              </a:tr>
              <a:tr h="370840">
                <a:tc>
                  <a:txBody>
                    <a:bodyPr/>
                    <a:lstStyle/>
                    <a:p>
                      <a:r>
                        <a:rPr lang="de-DE" sz="900" b="1" i="0" u="none" strike="noStrike" kern="1200" baseline="0" dirty="0" smtClean="0">
                          <a:solidFill>
                            <a:schemeClr val="dk1"/>
                          </a:solidFill>
                          <a:latin typeface="+mn-lt"/>
                          <a:ea typeface="+mn-ea"/>
                          <a:cs typeface="+mn-cs"/>
                        </a:rPr>
                        <a:t>Variável entre diferentes anos? </a:t>
                      </a:r>
                      <a:r>
                        <a:rPr lang="de-DE" sz="900" b="0" i="0" u="none" strike="noStrike" kern="1200" baseline="0" dirty="0" smtClean="0">
                          <a:solidFill>
                            <a:schemeClr val="dk1"/>
                          </a:solidFill>
                          <a:latin typeface="+mn-lt"/>
                          <a:ea typeface="+mn-ea"/>
                          <a:cs typeface="+mn-cs"/>
                        </a:rPr>
                        <a:t>	</a:t>
                      </a:r>
                    </a:p>
                  </a:txBody>
                  <a:tcPr/>
                </a:tc>
                <a:tc vMerge="1">
                  <a:txBody>
                    <a:bodyPr/>
                    <a:lstStyle/>
                    <a:p>
                      <a:endParaRPr lang="en-GB" sz="1100" dirty="0"/>
                    </a:p>
                  </a:txBody>
                  <a:tcPr/>
                </a:tc>
                <a:tc>
                  <a:txBody>
                    <a:bodyPr/>
                    <a:lstStyle/>
                    <a:p>
                      <a:r>
                        <a:rPr lang="pt-BR" sz="900" b="0" i="0" u="none" strike="noStrike" kern="1200" baseline="0" dirty="0" smtClean="0">
                          <a:solidFill>
                            <a:schemeClr val="dk1"/>
                          </a:solidFill>
                          <a:latin typeface="+mn-lt"/>
                          <a:ea typeface="+mn-ea"/>
                          <a:cs typeface="+mn-cs"/>
                        </a:rPr>
                        <a:t>1. o mesmo em todos os anos nos últimos 10 anos </a:t>
                      </a:r>
                    </a:p>
                    <a:p>
                      <a:r>
                        <a:rPr lang="pt-BR" sz="900" b="0" i="0" u="none" strike="noStrike" kern="1200" baseline="0" dirty="0" smtClean="0">
                          <a:solidFill>
                            <a:schemeClr val="dk1"/>
                          </a:solidFill>
                          <a:latin typeface="+mn-lt"/>
                          <a:ea typeface="+mn-ea"/>
                          <a:cs typeface="+mn-cs"/>
                        </a:rPr>
                        <a:t>2. na maioria dos anos nos últimos 10 anos </a:t>
                      </a:r>
                    </a:p>
                    <a:p>
                      <a:r>
                        <a:rPr lang="pt-BR" sz="900" b="0" i="0" u="none" strike="noStrike" kern="1200" baseline="0" dirty="0" smtClean="0">
                          <a:solidFill>
                            <a:schemeClr val="dk1"/>
                          </a:solidFill>
                          <a:latin typeface="+mn-lt"/>
                          <a:ea typeface="+mn-ea"/>
                          <a:cs typeface="+mn-cs"/>
                        </a:rPr>
                        <a:t>3. alguns anos nos últimos 10 anos </a:t>
                      </a:r>
                    </a:p>
                    <a:p>
                      <a:r>
                        <a:rPr lang="pt-BR" sz="900" b="0" i="0" u="none" strike="noStrike" kern="1200" baseline="0" dirty="0" smtClean="0">
                          <a:solidFill>
                            <a:schemeClr val="dk1"/>
                          </a:solidFill>
                          <a:latin typeface="+mn-lt"/>
                          <a:ea typeface="+mn-ea"/>
                          <a:cs typeface="+mn-cs"/>
                        </a:rPr>
                        <a:t>4. poucos anos nos últimos 10 anos </a:t>
                      </a:r>
                      <a:r>
                        <a:rPr lang="de-DE" sz="900" b="0" i="0" u="none" strike="noStrike" kern="1200" baseline="0" dirty="0" smtClean="0">
                          <a:solidFill>
                            <a:schemeClr val="dk1"/>
                          </a:solidFill>
                          <a:latin typeface="+mn-lt"/>
                          <a:ea typeface="+mn-ea"/>
                          <a:cs typeface="+mn-cs"/>
                        </a:rPr>
                        <a:t>	</a:t>
                      </a:r>
                    </a:p>
                  </a:txBody>
                  <a:tcPr/>
                </a:tc>
              </a:tr>
              <a:tr h="370840">
                <a:tc>
                  <a:txBody>
                    <a:bodyPr/>
                    <a:lstStyle/>
                    <a:p>
                      <a:r>
                        <a:rPr lang="pt-BR" sz="900" b="1" i="0" u="none" strike="noStrike" kern="1200" baseline="0" dirty="0" smtClean="0">
                          <a:solidFill>
                            <a:schemeClr val="dk1"/>
                          </a:solidFill>
                          <a:latin typeface="+mn-lt"/>
                          <a:ea typeface="+mn-ea"/>
                          <a:cs typeface="+mn-cs"/>
                        </a:rPr>
                        <a:t>A qualidade do fornecimento é boa o suficiente? </a:t>
                      </a:r>
                      <a:r>
                        <a:rPr lang="pt-BR" sz="900" b="0" i="0" u="none" strike="noStrike" kern="1200" baseline="0" dirty="0" smtClean="0">
                          <a:solidFill>
                            <a:schemeClr val="dk1"/>
                          </a:solidFill>
                          <a:latin typeface="+mn-lt"/>
                          <a:ea typeface="+mn-ea"/>
                          <a:cs typeface="+mn-cs"/>
                        </a:rPr>
                        <a:t>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900" b="0" i="0" u="none" strike="noStrike" kern="1200" baseline="0" dirty="0" smtClean="0">
                          <a:solidFill>
                            <a:schemeClr val="dk1"/>
                          </a:solidFill>
                          <a:latin typeface="+mn-lt"/>
                          <a:ea typeface="+mn-ea"/>
                          <a:cs typeface="+mn-cs"/>
                        </a:rPr>
                        <a:t>Para vários SE, além das quantidades, é igualmente importante considerar a qualidade com que os SE são fornecidos. A água potável é um exemplo óbvio. Em alguns SE, no entanto, é difícil diferenciar entre quantidade e qualidade, por exemplo, em serviços culturais, como o significado religioso de um ecossistema. 	</a:t>
                      </a:r>
                    </a:p>
                    <a:p>
                      <a:endParaRPr lang="en-GB" sz="900" kern="1200" baseline="0" dirty="0">
                        <a:solidFill>
                          <a:schemeClr val="dk1"/>
                        </a:solidFill>
                        <a:latin typeface="+mn-lt"/>
                        <a:ea typeface="+mn-ea"/>
                        <a:cs typeface="+mn-cs"/>
                      </a:endParaRPr>
                    </a:p>
                  </a:txBody>
                  <a:tcPr>
                    <a:solidFill>
                      <a:schemeClr val="accent3">
                        <a:lumMod val="40000"/>
                        <a:lumOff val="60000"/>
                      </a:schemeClr>
                    </a:solidFill>
                  </a:tcPr>
                </a:tc>
                <a:tc>
                  <a:txBody>
                    <a:bodyPr/>
                    <a:lstStyle/>
                    <a:p>
                      <a:r>
                        <a:rPr lang="de-DE" sz="900" b="0" i="0" u="none" strike="noStrike" kern="1200" baseline="0" dirty="0" smtClean="0">
                          <a:solidFill>
                            <a:schemeClr val="dk1"/>
                          </a:solidFill>
                          <a:latin typeface="+mn-lt"/>
                          <a:ea typeface="+mn-ea"/>
                          <a:cs typeface="+mn-cs"/>
                        </a:rPr>
                        <a:t>1. suficientemente bom </a:t>
                      </a:r>
                    </a:p>
                    <a:p>
                      <a:r>
                        <a:rPr lang="pt-BR" sz="900" b="0" i="0" u="none" strike="noStrike" kern="1200" baseline="0" dirty="0" smtClean="0">
                          <a:solidFill>
                            <a:schemeClr val="dk1"/>
                          </a:solidFill>
                          <a:latin typeface="+mn-lt"/>
                          <a:ea typeface="+mn-ea"/>
                          <a:cs typeface="+mn-cs"/>
                        </a:rPr>
                        <a:t>2. apenas bom o suficiente </a:t>
                      </a:r>
                    </a:p>
                    <a:p>
                      <a:r>
                        <a:rPr lang="pt-BR" sz="900" b="0" i="0" u="none" strike="noStrike" kern="1200" baseline="0" dirty="0" smtClean="0">
                          <a:solidFill>
                            <a:schemeClr val="dk1"/>
                          </a:solidFill>
                          <a:latin typeface="+mn-lt"/>
                          <a:ea typeface="+mn-ea"/>
                          <a:cs typeface="+mn-cs"/>
                        </a:rPr>
                        <a:t>3. não chega a ser suficientemente bom </a:t>
                      </a:r>
                    </a:p>
                    <a:p>
                      <a:r>
                        <a:rPr lang="pt-BR" sz="900" b="0" i="0" u="none" strike="noStrike" kern="1200" baseline="0" dirty="0" smtClean="0">
                          <a:solidFill>
                            <a:schemeClr val="dk1"/>
                          </a:solidFill>
                          <a:latin typeface="+mn-lt"/>
                          <a:ea typeface="+mn-ea"/>
                          <a:cs typeface="+mn-cs"/>
                        </a:rPr>
                        <a:t>4. não é suficientemente bom de modo algum </a:t>
                      </a:r>
                    </a:p>
                  </a:txBody>
                  <a:tcPr/>
                </a:tc>
              </a:tr>
              <a:tr h="370840">
                <a:tc>
                  <a:txBody>
                    <a:bodyPr/>
                    <a:lstStyle/>
                    <a:p>
                      <a:r>
                        <a:rPr lang="pt-BR" sz="900" b="1" i="0" u="none" strike="noStrike" kern="1200" baseline="0" dirty="0" smtClean="0">
                          <a:solidFill>
                            <a:schemeClr val="dk1"/>
                          </a:solidFill>
                          <a:latin typeface="+mn-lt"/>
                          <a:ea typeface="+mn-ea"/>
                          <a:cs typeface="+mn-cs"/>
                        </a:rPr>
                        <a:t>Qualidade do fornecimento – qual é a tendência atual? </a:t>
                      </a:r>
                      <a:r>
                        <a:rPr lang="pt-BR" sz="900" b="0" i="0" u="none" strike="noStrike" kern="1200" baseline="0" dirty="0" smtClean="0">
                          <a:solidFill>
                            <a:schemeClr val="dk1"/>
                          </a:solidFill>
                          <a:latin typeface="+mn-lt"/>
                          <a:ea typeface="+mn-ea"/>
                          <a:cs typeface="+mn-cs"/>
                        </a:rPr>
                        <a:t>	</a:t>
                      </a:r>
                    </a:p>
                  </a:txBody>
                  <a:tcPr/>
                </a:tc>
                <a:tc vMerge="1">
                  <a:txBody>
                    <a:bodyPr/>
                    <a:lstStyle/>
                    <a:p>
                      <a:endParaRPr lang="en-GB" sz="1100" dirty="0"/>
                    </a:p>
                  </a:txBody>
                  <a:tcPr/>
                </a:tc>
                <a:tc>
                  <a:txBody>
                    <a:bodyPr/>
                    <a:lstStyle/>
                    <a:p>
                      <a:r>
                        <a:rPr lang="de-DE" sz="900" b="0" i="0" u="none" strike="noStrike" kern="1200" baseline="0" dirty="0" smtClean="0">
                          <a:solidFill>
                            <a:schemeClr val="dk1"/>
                          </a:solidFill>
                          <a:latin typeface="+mn-lt"/>
                          <a:ea typeface="+mn-ea"/>
                          <a:cs typeface="+mn-cs"/>
                        </a:rPr>
                        <a:t>1. em geral, crescente </a:t>
                      </a:r>
                    </a:p>
                    <a:p>
                      <a:r>
                        <a:rPr lang="de-DE" sz="900" b="0" i="0" u="none" strike="noStrike" kern="1200" baseline="0" dirty="0" smtClean="0">
                          <a:solidFill>
                            <a:schemeClr val="dk1"/>
                          </a:solidFill>
                          <a:latin typeface="+mn-lt"/>
                          <a:ea typeface="+mn-ea"/>
                          <a:cs typeface="+mn-cs"/>
                        </a:rPr>
                        <a:t>2. estável </a:t>
                      </a:r>
                    </a:p>
                    <a:p>
                      <a:r>
                        <a:rPr lang="pt-BR" sz="900" b="0" i="0" u="none" strike="noStrike" kern="1200" baseline="0" dirty="0" smtClean="0">
                          <a:solidFill>
                            <a:schemeClr val="dk1"/>
                          </a:solidFill>
                          <a:latin typeface="+mn-lt"/>
                          <a:ea typeface="+mn-ea"/>
                          <a:cs typeface="+mn-cs"/>
                        </a:rPr>
                        <a:t>3. em alguns locais aumentando, em outros diminuindo </a:t>
                      </a:r>
                    </a:p>
                    <a:p>
                      <a:r>
                        <a:rPr lang="de-DE" sz="900" b="0" i="0" u="none" strike="noStrike" kern="1200" baseline="0" dirty="0" smtClean="0">
                          <a:solidFill>
                            <a:schemeClr val="dk1"/>
                          </a:solidFill>
                          <a:latin typeface="+mn-lt"/>
                          <a:ea typeface="+mn-ea"/>
                          <a:cs typeface="+mn-cs"/>
                        </a:rPr>
                        <a:t>4. em geral, decrescente 	</a:t>
                      </a:r>
                    </a:p>
                  </a:txBody>
                  <a:tcPr/>
                </a:tc>
              </a:tr>
            </a:tbl>
          </a:graphicData>
        </a:graphic>
      </p:graphicFrame>
      <p:sp>
        <p:nvSpPr>
          <p:cNvPr id="6"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
        <p:nvSpPr>
          <p:cNvPr id="8" name="Titel 1"/>
          <p:cNvSpPr>
            <a:spLocks noGrp="1"/>
          </p:cNvSpPr>
          <p:nvPr>
            <p:ph type="title"/>
          </p:nvPr>
        </p:nvSpPr>
        <p:spPr>
          <a:xfrm>
            <a:off x="1239863" y="341702"/>
            <a:ext cx="6906492" cy="1074738"/>
          </a:xfrm>
        </p:spPr>
        <p:txBody>
          <a:bodyPr/>
          <a:lstStyle/>
          <a:p>
            <a:pPr marL="0" indent="0"/>
            <a:r>
              <a:rPr lang="pt-BR" dirty="0"/>
              <a:t>Como nós determinamos os objetos de bem-estar humano?</a:t>
            </a:r>
            <a:endParaRPr lang="de-DE" dirty="0"/>
          </a:p>
        </p:txBody>
      </p:sp>
    </p:spTree>
    <p:extLst>
      <p:ext uri="{BB962C8B-B14F-4D97-AF65-F5344CB8AC3E}">
        <p14:creationId xmlns:p14="http://schemas.microsoft.com/office/powerpoint/2010/main" val="270420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BR" dirty="0" smtClean="0"/>
              <a:t>Dicas Práticas </a:t>
            </a:r>
            <a:endParaRPr lang="de-DE" dirty="0"/>
          </a:p>
        </p:txBody>
      </p:sp>
      <p:sp>
        <p:nvSpPr>
          <p:cNvPr id="3" name="Inhaltsplatzhalter 2"/>
          <p:cNvSpPr>
            <a:spLocks noGrp="1"/>
          </p:cNvSpPr>
          <p:nvPr>
            <p:ph idx="1"/>
          </p:nvPr>
        </p:nvSpPr>
        <p:spPr/>
        <p:txBody>
          <a:bodyPr/>
          <a:lstStyle/>
          <a:p>
            <a:r>
              <a:rPr lang="pt-BR" dirty="0"/>
              <a:t>Nesse passo é importante ressaltar a dependência humana sobre os ecossistemas e seus serviços.</a:t>
            </a:r>
            <a:endParaRPr lang="de-DE" dirty="0"/>
          </a:p>
          <a:p>
            <a:pPr marL="712788" indent="-349250" algn="just">
              <a:buNone/>
            </a:pPr>
            <a:r>
              <a:rPr lang="el-GR" dirty="0" smtClean="0"/>
              <a:t>→</a:t>
            </a:r>
            <a:r>
              <a:rPr lang="de-DE" dirty="0" smtClean="0"/>
              <a:t> </a:t>
            </a:r>
            <a:r>
              <a:rPr lang="pt-BR" dirty="0"/>
              <a:t>Explicitamente mencionando serviços ecossistêmicos como desenvolvidos </a:t>
            </a:r>
            <a:r>
              <a:rPr lang="pt-BR" dirty="0" smtClean="0"/>
              <a:t>na Análise Ecossistêmica do Milênio </a:t>
            </a:r>
            <a:r>
              <a:rPr lang="pt-BR" dirty="0"/>
              <a:t>e pode ajudar uma pequena introdução para eles. </a:t>
            </a:r>
            <a:endParaRPr lang="de-DE" dirty="0"/>
          </a:p>
          <a:p>
            <a:pPr marL="712788" indent="-349250" algn="just">
              <a:buNone/>
            </a:pPr>
            <a:endParaRPr lang="en-GB" dirty="0" smtClean="0"/>
          </a:p>
        </p:txBody>
      </p:sp>
      <p:sp>
        <p:nvSpPr>
          <p:cNvPr id="6" name="Foliennummernplatzhalter 5"/>
          <p:cNvSpPr>
            <a:spLocks noGrp="1"/>
          </p:cNvSpPr>
          <p:nvPr>
            <p:ph type="sldNum" sz="quarter" idx="12"/>
          </p:nvPr>
        </p:nvSpPr>
        <p:spPr/>
        <p:txBody>
          <a:bodyPr/>
          <a:lstStyle/>
          <a:p>
            <a:fld id="{6C6AE60A-B69C-4790-82F7-3882EDF23186}" type="slidenum">
              <a:rPr lang="de-DE" smtClean="0"/>
              <a:pPr/>
              <a:t>15</a:t>
            </a:fld>
            <a:endParaRPr lang="de-DE" dirty="0"/>
          </a:p>
        </p:txBody>
      </p:sp>
      <p:sp>
        <p:nvSpPr>
          <p:cNvPr id="7"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Tree>
    <p:extLst>
      <p:ext uri="{BB962C8B-B14F-4D97-AF65-F5344CB8AC3E}">
        <p14:creationId xmlns:p14="http://schemas.microsoft.com/office/powerpoint/2010/main" val="3804780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9" name="Titel 1"/>
          <p:cNvSpPr>
            <a:spLocks noGrp="1"/>
          </p:cNvSpPr>
          <p:nvPr>
            <p:ph type="title"/>
          </p:nvPr>
        </p:nvSpPr>
        <p:spPr>
          <a:xfrm>
            <a:off x="1295399" y="342900"/>
            <a:ext cx="6588970" cy="1074738"/>
          </a:xfrm>
        </p:spPr>
        <p:txBody>
          <a:bodyPr>
            <a:normAutofit/>
          </a:bodyPr>
          <a:lstStyle/>
          <a:p>
            <a:r>
              <a:rPr lang="pt-BR" dirty="0"/>
              <a:t>Créditos e condições de uso </a:t>
            </a:r>
            <a:endParaRPr lang="en-GB" sz="4000" dirty="0"/>
          </a:p>
        </p:txBody>
      </p:sp>
      <p:sp>
        <p:nvSpPr>
          <p:cNvPr id="10"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None/>
            </a:pPr>
            <a:r>
              <a:rPr lang="pt-BR" sz="1350" dirty="0"/>
              <a:t>Você é livre para compartilhar esta apresentação e </a:t>
            </a:r>
            <a:r>
              <a:rPr lang="pt-BR" sz="1350" dirty="0" smtClean="0"/>
              <a:t>adaptá-la </a:t>
            </a:r>
            <a:r>
              <a:rPr lang="pt-BR" sz="1350" dirty="0"/>
              <a:t>para o seu uso sob as seguintes condições:</a:t>
            </a:r>
          </a:p>
          <a:p>
            <a:pPr algn="just"/>
            <a:r>
              <a:rPr lang="pt-BR" sz="1350" dirty="0" smtClean="0"/>
              <a:t>Você </a:t>
            </a:r>
            <a:r>
              <a:rPr lang="pt-BR" sz="1350" dirty="0"/>
              <a:t>deve atribuir o trabalho da forma especificada pelos autores (</a:t>
            </a:r>
            <a:r>
              <a:rPr lang="pt-BR" sz="1350" dirty="0" smtClean="0"/>
              <a:t>mas não </a:t>
            </a:r>
            <a:r>
              <a:rPr lang="pt-BR" sz="1350" dirty="0"/>
              <a:t>de forma a sugerir </a:t>
            </a:r>
            <a:endParaRPr lang="pt-BR" sz="1350" dirty="0" smtClean="0"/>
          </a:p>
          <a:p>
            <a:pPr marL="0" indent="0" algn="just">
              <a:buNone/>
            </a:pPr>
            <a:r>
              <a:rPr lang="pt-BR" sz="1350" dirty="0"/>
              <a:t> </a:t>
            </a:r>
            <a:r>
              <a:rPr lang="pt-BR" sz="1350" dirty="0" smtClean="0"/>
              <a:t>        que </a:t>
            </a:r>
            <a:r>
              <a:rPr lang="pt-BR" sz="1350" dirty="0"/>
              <a:t>estes </a:t>
            </a:r>
            <a:r>
              <a:rPr lang="pt-BR" sz="1350" dirty="0" smtClean="0"/>
              <a:t> o apoiam, </a:t>
            </a:r>
            <a:r>
              <a:rPr lang="pt-BR" sz="1350" dirty="0"/>
              <a:t>ou </a:t>
            </a:r>
            <a:r>
              <a:rPr lang="pt-BR" sz="1350" dirty="0" smtClean="0"/>
              <a:t> a maneira que você usa a </a:t>
            </a:r>
            <a:r>
              <a:rPr lang="pt-BR" sz="1350" dirty="0"/>
              <a:t>obra).</a:t>
            </a:r>
          </a:p>
          <a:p>
            <a:pPr algn="just"/>
            <a:r>
              <a:rPr lang="pt-BR" sz="1350" dirty="0" smtClean="0"/>
              <a:t>Você </a:t>
            </a:r>
            <a:r>
              <a:rPr lang="pt-BR" sz="1350" dirty="0"/>
              <a:t>não pode utilizar esta obra para fins comerciais.</a:t>
            </a:r>
          </a:p>
          <a:p>
            <a:pPr algn="just"/>
            <a:r>
              <a:rPr lang="pt-BR" sz="1350" dirty="0" smtClean="0"/>
              <a:t>Se </a:t>
            </a:r>
            <a:r>
              <a:rPr lang="pt-BR" sz="1350" dirty="0"/>
              <a:t>você alterar, transformar ou ampliar esta obra, você deve remover o </a:t>
            </a:r>
            <a:r>
              <a:rPr lang="pt-BR" sz="1350" dirty="0" smtClean="0"/>
              <a:t>logo do </a:t>
            </a:r>
            <a:r>
              <a:rPr lang="en-US" sz="1350" i="1" dirty="0" smtClean="0">
                <a:cs typeface="Arial" pitchFamily="34" charset="0"/>
              </a:rPr>
              <a:t>Centre for</a:t>
            </a:r>
          </a:p>
          <a:p>
            <a:pPr marL="0" indent="0" algn="just">
              <a:buNone/>
            </a:pPr>
            <a:r>
              <a:rPr lang="en-US" sz="1350" i="1" dirty="0">
                <a:cs typeface="Arial" pitchFamily="34" charset="0"/>
              </a:rPr>
              <a:t> </a:t>
            </a:r>
            <a:r>
              <a:rPr lang="en-US" sz="1350" i="1" dirty="0" smtClean="0">
                <a:cs typeface="Arial" pitchFamily="34" charset="0"/>
              </a:rPr>
              <a:t>        </a:t>
            </a:r>
            <a:r>
              <a:rPr lang="en-US" sz="1350" i="1" dirty="0" err="1">
                <a:cs typeface="Arial" pitchFamily="34" charset="0"/>
              </a:rPr>
              <a:t>Econics</a:t>
            </a:r>
            <a:r>
              <a:rPr lang="en-US" sz="1350" i="1" dirty="0">
                <a:cs typeface="Arial" pitchFamily="34" charset="0"/>
              </a:rPr>
              <a:t> and Ecosystem </a:t>
            </a:r>
            <a:r>
              <a:rPr lang="en-US" sz="1350" i="1" dirty="0" smtClean="0">
                <a:cs typeface="Arial" pitchFamily="34" charset="0"/>
              </a:rPr>
              <a:t>Management</a:t>
            </a:r>
            <a:r>
              <a:rPr lang="pt-BR" sz="1350" dirty="0" smtClean="0"/>
              <a:t>, </a:t>
            </a:r>
            <a:r>
              <a:rPr lang="pt-BR" sz="1350" dirty="0"/>
              <a:t>e você pode distribuir a obra </a:t>
            </a:r>
            <a:r>
              <a:rPr lang="pt-BR" sz="1350" dirty="0" smtClean="0"/>
              <a:t>resultante somente </a:t>
            </a:r>
            <a:r>
              <a:rPr lang="pt-BR" sz="1350" dirty="0"/>
              <a:t>sob as </a:t>
            </a:r>
            <a:endParaRPr lang="pt-BR" sz="1350" dirty="0" smtClean="0"/>
          </a:p>
          <a:p>
            <a:pPr marL="0" indent="0" algn="just">
              <a:buNone/>
            </a:pPr>
            <a:r>
              <a:rPr lang="pt-BR" sz="1350" dirty="0"/>
              <a:t> </a:t>
            </a:r>
            <a:r>
              <a:rPr lang="pt-BR" sz="1350" dirty="0" smtClean="0"/>
              <a:t>        mesmas </a:t>
            </a:r>
            <a:r>
              <a:rPr lang="pt-BR" sz="1350" dirty="0"/>
              <a:t>ou semelhantes condições </a:t>
            </a:r>
            <a:r>
              <a:rPr lang="pt-BR" sz="1350" dirty="0" smtClean="0"/>
              <a:t>que </a:t>
            </a:r>
            <a:r>
              <a:rPr lang="pt-BR" sz="1350" dirty="0"/>
              <a:t>este.</a:t>
            </a: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14" name="Rectangle 9"/>
          <p:cNvSpPr>
            <a:spLocks noChangeArrowheads="1"/>
          </p:cNvSpPr>
          <p:nvPr/>
        </p:nvSpPr>
        <p:spPr bwMode="auto">
          <a:xfrm>
            <a:off x="395538" y="1170383"/>
            <a:ext cx="8352926" cy="136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a:latin typeface="+mn-lt"/>
                <a:cs typeface="Arial" pitchFamily="34" charset="0"/>
              </a:rPr>
              <a:t>O</a:t>
            </a:r>
            <a:r>
              <a:rPr lang="en-US" sz="1350" i="1" dirty="0" smtClean="0">
                <a:latin typeface="+mn-lt"/>
                <a:cs typeface="Arial" pitchFamily="34" charset="0"/>
              </a:rPr>
              <a:t> Centre for Econics and Ecosystem Management </a:t>
            </a:r>
            <a:r>
              <a:rPr lang="pt-BR" sz="1350" i="1" dirty="0">
                <a:latin typeface="+mn-lt"/>
                <a:cs typeface="Arial" pitchFamily="34" charset="0"/>
              </a:rPr>
              <a:t>recomenda </a:t>
            </a:r>
            <a:r>
              <a:rPr lang="pt-BR" sz="1350" i="1" dirty="0" smtClean="0">
                <a:latin typeface="+mn-lt"/>
                <a:cs typeface="Arial" pitchFamily="34" charset="0"/>
              </a:rPr>
              <a:t>fortemente </a:t>
            </a:r>
            <a:r>
              <a:rPr lang="pt-BR" sz="1350" i="1" dirty="0">
                <a:latin typeface="+mn-lt"/>
                <a:cs typeface="Arial" pitchFamily="34" charset="0"/>
              </a:rPr>
              <a:t>que esta apresentação </a:t>
            </a:r>
            <a:r>
              <a:rPr lang="pt-BR" sz="1350" i="1" dirty="0" smtClean="0">
                <a:latin typeface="+mn-lt"/>
                <a:cs typeface="Arial" pitchFamily="34" charset="0"/>
              </a:rPr>
              <a:t>seja </a:t>
            </a:r>
            <a:r>
              <a:rPr lang="pt-BR" sz="1350" i="1" dirty="0">
                <a:latin typeface="+mn-lt"/>
                <a:cs typeface="Arial" pitchFamily="34" charset="0"/>
              </a:rPr>
              <a:t>dada por especialistas familiarizados com o processo </a:t>
            </a:r>
            <a:r>
              <a:rPr lang="pt-BR" sz="1350" i="1" dirty="0" smtClean="0">
                <a:latin typeface="+mn-lt"/>
                <a:cs typeface="Arial" pitchFamily="34" charset="0"/>
              </a:rPr>
              <a:t>da </a:t>
            </a:r>
            <a:r>
              <a:rPr lang="pt-BR" sz="1350" i="1" dirty="0">
                <a:latin typeface="+mn-lt"/>
                <a:cs typeface="Arial" pitchFamily="34" charset="0"/>
              </a:rPr>
              <a:t>gestão adaptativa em geral (especialmente como </a:t>
            </a:r>
            <a:r>
              <a:rPr lang="pt-BR" sz="1350" i="1" dirty="0" smtClean="0">
                <a:latin typeface="+mn-lt"/>
                <a:cs typeface="Arial" pitchFamily="34" charset="0"/>
              </a:rPr>
              <a:t>desenvolvidos  pelas Parcerias das Medidas </a:t>
            </a:r>
            <a:r>
              <a:rPr lang="pt-BR" sz="1350" i="1" dirty="0">
                <a:latin typeface="+mn-lt"/>
                <a:cs typeface="Arial" pitchFamily="34" charset="0"/>
              </a:rPr>
              <a:t>de </a:t>
            </a:r>
            <a:r>
              <a:rPr lang="pt-BR" sz="1350" i="1" dirty="0" smtClean="0">
                <a:latin typeface="+mn-lt"/>
                <a:cs typeface="Arial" pitchFamily="34" charset="0"/>
              </a:rPr>
              <a:t>Conservação dos Padrões </a:t>
            </a:r>
            <a:r>
              <a:rPr lang="pt-BR" sz="1350" i="1" dirty="0">
                <a:latin typeface="+mn-lt"/>
                <a:cs typeface="Arial" pitchFamily="34" charset="0"/>
              </a:rPr>
              <a:t>Abertos </a:t>
            </a:r>
            <a:r>
              <a:rPr lang="pt-BR" sz="1350" i="1" dirty="0" smtClean="0">
                <a:latin typeface="+mn-lt"/>
                <a:cs typeface="Arial" pitchFamily="34" charset="0"/>
              </a:rPr>
              <a:t>para as Práticas </a:t>
            </a:r>
            <a:r>
              <a:rPr lang="pt-BR" sz="1350" i="1" dirty="0">
                <a:latin typeface="+mn-lt"/>
                <a:cs typeface="Arial" pitchFamily="34" charset="0"/>
              </a:rPr>
              <a:t>de Conservação), bem como o método </a:t>
            </a:r>
            <a:r>
              <a:rPr lang="pt-BR" sz="1350" i="1" dirty="0" smtClean="0">
                <a:latin typeface="+mn-lt"/>
                <a:cs typeface="Arial" pitchFamily="34" charset="0"/>
              </a:rPr>
              <a:t>MARISCO </a:t>
            </a:r>
            <a:r>
              <a:rPr lang="pt-BR" sz="1350" i="1" dirty="0">
                <a:latin typeface="+mn-lt"/>
                <a:cs typeface="Arial" pitchFamily="34" charset="0"/>
              </a:rPr>
              <a:t>si.</a:t>
            </a:r>
            <a:endParaRPr lang="en-US" sz="1350" i="1" dirty="0">
              <a:latin typeface="+mn-lt"/>
              <a:cs typeface="Arial" pitchFamily="34" charset="0"/>
            </a:endParaRPr>
          </a:p>
        </p:txBody>
      </p:sp>
      <p:sp>
        <p:nvSpPr>
          <p:cNvPr id="15" name="Textfeld 9"/>
          <p:cNvSpPr txBox="1"/>
          <p:nvPr/>
        </p:nvSpPr>
        <p:spPr>
          <a:xfrm>
            <a:off x="323528" y="4410038"/>
            <a:ext cx="8496944" cy="19620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GB" sz="1350" dirty="0" err="1" smtClean="0"/>
              <a:t>Esse</a:t>
            </a:r>
            <a:r>
              <a:rPr lang="en-GB" sz="1350" dirty="0" smtClean="0"/>
              <a:t> material </a:t>
            </a:r>
            <a:r>
              <a:rPr lang="en-GB" sz="1350" dirty="0" err="1" smtClean="0"/>
              <a:t>foi</a:t>
            </a:r>
            <a:r>
              <a:rPr lang="en-GB" sz="1350" dirty="0" smtClean="0"/>
              <a:t> </a:t>
            </a:r>
            <a:r>
              <a:rPr lang="en-GB" sz="1350" dirty="0" err="1" smtClean="0"/>
              <a:t>criado</a:t>
            </a:r>
            <a:r>
              <a:rPr lang="en-GB" sz="1350" dirty="0" smtClean="0"/>
              <a:t> sob </a:t>
            </a:r>
            <a:r>
              <a:rPr lang="en-GB" sz="1350" dirty="0"/>
              <a:t>a </a:t>
            </a:r>
            <a:r>
              <a:rPr lang="en-GB" sz="1350" dirty="0" err="1" smtClean="0"/>
              <a:t>liderança</a:t>
            </a:r>
            <a:r>
              <a:rPr lang="en-GB" sz="1350" dirty="0" smtClean="0"/>
              <a:t> e </a:t>
            </a:r>
            <a:r>
              <a:rPr lang="en-GB" sz="1350" dirty="0" err="1" smtClean="0"/>
              <a:t>responsabilidade</a:t>
            </a:r>
            <a:r>
              <a:rPr lang="en-GB" sz="1350" dirty="0" smtClean="0"/>
              <a:t> de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e </a:t>
            </a:r>
            <a:r>
              <a:rPr lang="en-GB" sz="1350" dirty="0" err="1" smtClean="0"/>
              <a:t>Dr.</a:t>
            </a:r>
            <a:r>
              <a:rPr lang="en-GB" sz="1350" dirty="0" smtClean="0"/>
              <a:t> Peter Hobson, co-</a:t>
            </a:r>
            <a:r>
              <a:rPr lang="en-GB" sz="1350" dirty="0" err="1" smtClean="0"/>
              <a:t>diretores</a:t>
            </a:r>
            <a:r>
              <a:rPr lang="en-GB" sz="1350" dirty="0" smtClean="0"/>
              <a:t> do Centre for Econics and Ecosystem Management, o </a:t>
            </a:r>
            <a:r>
              <a:rPr lang="en-GB" sz="1350" dirty="0" err="1" smtClean="0"/>
              <a:t>qual</a:t>
            </a:r>
            <a:r>
              <a:rPr lang="en-GB" sz="1350" dirty="0" smtClean="0"/>
              <a:t> </a:t>
            </a:r>
            <a:r>
              <a:rPr lang="en-GB" sz="1350" dirty="0" err="1" smtClean="0"/>
              <a:t>foi</a:t>
            </a:r>
            <a:r>
              <a:rPr lang="en-GB" sz="1350" dirty="0" smtClean="0"/>
              <a:t> </a:t>
            </a:r>
            <a:r>
              <a:rPr lang="en-GB" sz="1350" dirty="0" err="1" smtClean="0"/>
              <a:t>juntamente</a:t>
            </a:r>
            <a:r>
              <a:rPr lang="en-GB" sz="1350" dirty="0" smtClean="0"/>
              <a:t> </a:t>
            </a:r>
            <a:r>
              <a:rPr lang="en-GB" sz="1350" dirty="0" err="1" smtClean="0"/>
              <a:t>estabelecido</a:t>
            </a:r>
            <a:r>
              <a:rPr lang="en-GB" sz="1350" dirty="0" smtClean="0"/>
              <a:t> </a:t>
            </a:r>
            <a:r>
              <a:rPr lang="en-GB" sz="1350" dirty="0" err="1" smtClean="0"/>
              <a:t>por</a:t>
            </a:r>
            <a:r>
              <a:rPr lang="en-GB" sz="1350" dirty="0" smtClean="0"/>
              <a:t> Eberswalde University for Sustainable Development </a:t>
            </a:r>
            <a:r>
              <a:rPr lang="en-GB" sz="1350" dirty="0"/>
              <a:t>e</a:t>
            </a:r>
            <a:r>
              <a:rPr lang="en-GB" sz="1350" dirty="0" smtClean="0"/>
              <a:t>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 </a:t>
            </a:r>
            <a:r>
              <a:rPr lang="en-GB" sz="1350" i="1" dirty="0" err="1" smtClean="0"/>
              <a:t>apresentação</a:t>
            </a:r>
            <a:r>
              <a:rPr lang="en-GB" sz="1350" i="1" dirty="0" smtClean="0"/>
              <a:t> de PowerPoint </a:t>
            </a:r>
            <a:r>
              <a:rPr lang="en-GB" sz="1350" i="1" dirty="0" err="1" smtClean="0"/>
              <a:t>foi</a:t>
            </a:r>
            <a:r>
              <a:rPr lang="en-GB" sz="1350" i="1" dirty="0" smtClean="0"/>
              <a:t> </a:t>
            </a:r>
            <a:r>
              <a:rPr lang="en-GB" sz="1350" i="1" dirty="0" err="1" smtClean="0"/>
              <a:t>criada</a:t>
            </a:r>
            <a:r>
              <a:rPr lang="en-GB" sz="1350" i="1" dirty="0" smtClean="0"/>
              <a:t> </a:t>
            </a:r>
            <a:r>
              <a:rPr lang="en-GB" sz="1350" i="1" dirty="0" err="1" smtClean="0"/>
              <a:t>por</a:t>
            </a:r>
            <a:r>
              <a:rPr lang="en-GB" sz="1350" i="1" dirty="0" smtClean="0"/>
              <a:t> </a:t>
            </a:r>
            <a:r>
              <a:rPr lang="en-GB" sz="1350" dirty="0" smtClean="0"/>
              <a:t>Jamie Call, Christina Lehmann </a:t>
            </a:r>
            <a:r>
              <a:rPr lang="en-GB" sz="1350" dirty="0"/>
              <a:t>e</a:t>
            </a:r>
            <a:r>
              <a:rPr lang="en-GB" sz="1350" dirty="0" smtClean="0"/>
              <a:t> Pierre </a:t>
            </a:r>
            <a:r>
              <a:rPr lang="en-GB" sz="1350" dirty="0" err="1" smtClean="0"/>
              <a:t>Ibisch</a:t>
            </a:r>
            <a:r>
              <a:rPr lang="en-GB" sz="1350" dirty="0" smtClean="0"/>
              <a:t>, e </a:t>
            </a:r>
            <a:r>
              <a:rPr lang="en-GB" sz="1350" dirty="0" err="1" smtClean="0"/>
              <a:t>traduzida</a:t>
            </a:r>
            <a:r>
              <a:rPr lang="en-GB" sz="1350" dirty="0" smtClean="0"/>
              <a:t> para o </a:t>
            </a:r>
            <a:r>
              <a:rPr lang="en-GB" sz="1350" dirty="0" err="1" smtClean="0"/>
              <a:t>português</a:t>
            </a:r>
            <a:r>
              <a:rPr lang="en-GB" sz="1350" dirty="0" smtClean="0"/>
              <a:t> </a:t>
            </a:r>
            <a:r>
              <a:rPr lang="en-GB" sz="1350" dirty="0" err="1" smtClean="0"/>
              <a:t>por</a:t>
            </a:r>
            <a:r>
              <a:rPr lang="en-GB" sz="1350" dirty="0" smtClean="0"/>
              <a:t> Sara Silva de Oliveira. </a:t>
            </a:r>
            <a:r>
              <a:rPr lang="en-GB" sz="1350" dirty="0" err="1" smtClean="0"/>
              <a:t>Os</a:t>
            </a:r>
            <a:r>
              <a:rPr lang="en-GB" sz="1350" dirty="0" smtClean="0"/>
              <a:t> </a:t>
            </a:r>
            <a:r>
              <a:rPr lang="en-GB" sz="1350" dirty="0" err="1" smtClean="0"/>
              <a:t>autores</a:t>
            </a:r>
            <a:r>
              <a:rPr lang="en-GB" sz="1350" dirty="0" smtClean="0"/>
              <a:t> dos </a:t>
            </a:r>
            <a:r>
              <a:rPr lang="en-GB" sz="1350" dirty="0" err="1" smtClean="0"/>
              <a:t>gráficos</a:t>
            </a:r>
            <a:r>
              <a:rPr lang="en-GB" sz="1350" dirty="0" smtClean="0"/>
              <a:t> e </a:t>
            </a:r>
            <a:r>
              <a:rPr lang="en-GB" sz="1350" dirty="0" err="1" smtClean="0"/>
              <a:t>fotografias</a:t>
            </a:r>
            <a:r>
              <a:rPr lang="en-GB" sz="1350" dirty="0" smtClean="0"/>
              <a:t> </a:t>
            </a:r>
            <a:r>
              <a:rPr lang="en-GB" sz="1350" dirty="0" err="1" smtClean="0"/>
              <a:t>s</a:t>
            </a:r>
            <a:r>
              <a:rPr lang="en-GB" sz="1350" dirty="0" err="1"/>
              <a:t>ã</a:t>
            </a:r>
            <a:r>
              <a:rPr lang="en-GB" sz="1350" dirty="0" err="1" smtClean="0"/>
              <a:t>o</a:t>
            </a:r>
            <a:r>
              <a:rPr lang="en-GB" sz="1350" dirty="0" smtClean="0"/>
              <a:t> </a:t>
            </a:r>
            <a:r>
              <a:rPr lang="en-GB" sz="1350" dirty="0" err="1" smtClean="0"/>
              <a:t>indicados</a:t>
            </a:r>
            <a:r>
              <a:rPr lang="en-GB" sz="1350" dirty="0" smtClean="0"/>
              <a:t> </a:t>
            </a:r>
            <a:r>
              <a:rPr lang="en-GB" sz="1350" dirty="0" err="1" smtClean="0"/>
              <a:t>nos</a:t>
            </a:r>
            <a:r>
              <a:rPr lang="en-GB" sz="1350" dirty="0" smtClean="0"/>
              <a:t> slides </a:t>
            </a:r>
            <a:r>
              <a:rPr lang="en-GB" sz="1350" dirty="0" err="1" smtClean="0"/>
              <a:t>correspondentes</a:t>
            </a:r>
            <a:r>
              <a:rPr lang="en-GB" sz="1350" dirty="0" smtClean="0"/>
              <a:t>. </a:t>
            </a:r>
            <a:r>
              <a:rPr lang="en-GB" sz="1350" dirty="0" err="1" smtClean="0"/>
              <a:t>Apoiado</a:t>
            </a:r>
            <a:r>
              <a:rPr lang="en-GB" sz="1350" dirty="0" smtClean="0"/>
              <a:t> </a:t>
            </a:r>
            <a:r>
              <a:rPr lang="en-GB" sz="1350" dirty="0" err="1" smtClean="0"/>
              <a:t>pelo</a:t>
            </a:r>
            <a:r>
              <a:rPr lang="de-DE" sz="1350" dirty="0" smtClean="0"/>
              <a:t> </a:t>
            </a:r>
            <a:r>
              <a:rPr lang="de-DE" sz="1350" dirty="0"/>
              <a:t>Deutsche Gesellschaft für Internationale Zusammenarbeit (GIZ) GmbH </a:t>
            </a:r>
            <a:r>
              <a:rPr lang="de-DE" sz="1350" dirty="0" smtClean="0"/>
              <a:t>em nome de </a:t>
            </a:r>
            <a:r>
              <a:rPr lang="de-DE" sz="1350" dirty="0"/>
              <a:t>Bundesministerium für wirtschaftliche Zusammenarbeit und Entwicklung (BMZ</a:t>
            </a:r>
            <a:r>
              <a:rPr lang="de-DE" sz="1350" dirty="0" smtClean="0"/>
              <a:t>).</a:t>
            </a:r>
            <a:endParaRPr lang="en-GB" sz="1350" dirty="0">
              <a:solidFill>
                <a:srgbClr val="FF0000"/>
              </a:solidFill>
            </a:endParaRPr>
          </a:p>
        </p:txBody>
      </p:sp>
    </p:spTree>
    <p:extLst>
      <p:ext uri="{BB962C8B-B14F-4D97-AF65-F5344CB8AC3E}">
        <p14:creationId xmlns:p14="http://schemas.microsoft.com/office/powerpoint/2010/main" val="3082538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36712"/>
            <a:ext cx="7488832" cy="564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fld id="{E8A9303E-27D9-477D-98A4-E66DF1BCAD0F}" type="slidenum">
              <a:rPr lang="de-DE" smtClean="0"/>
              <a:t>3</a:t>
            </a:fld>
            <a:endParaRPr lang="de-DE"/>
          </a:p>
        </p:txBody>
      </p:sp>
      <p:sp>
        <p:nvSpPr>
          <p:cNvPr id="5" name="Rechteck 4"/>
          <p:cNvSpPr/>
          <p:nvPr/>
        </p:nvSpPr>
        <p:spPr>
          <a:xfrm>
            <a:off x="4488873" y="1779475"/>
            <a:ext cx="757039" cy="7697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Tree>
    <p:extLst>
      <p:ext uri="{BB962C8B-B14F-4D97-AF65-F5344CB8AC3E}">
        <p14:creationId xmlns:p14="http://schemas.microsoft.com/office/powerpoint/2010/main" val="2816445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Objetivos</a:t>
            </a:r>
            <a:r>
              <a:rPr lang="en-GB" dirty="0" smtClean="0"/>
              <a:t> de </a:t>
            </a:r>
            <a:r>
              <a:rPr lang="en-GB" dirty="0" err="1" smtClean="0"/>
              <a:t>aprendizado</a:t>
            </a:r>
            <a:endParaRPr lang="en-GB"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057757671"/>
              </p:ext>
            </p:extLst>
          </p:nvPr>
        </p:nvGraphicFramePr>
        <p:xfrm>
          <a:off x="829327" y="1474839"/>
          <a:ext cx="7427167" cy="465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2"/>
          </p:nvPr>
        </p:nvSpPr>
        <p:spPr/>
        <p:txBody>
          <a:bodyPr/>
          <a:lstStyle/>
          <a:p>
            <a:fld id="{D9A30FEE-0D83-4D74-9BF2-C27D21798198}" type="slidenum">
              <a:rPr lang="en-GB" smtClean="0"/>
              <a:t>4</a:t>
            </a:fld>
            <a:endParaRPr lang="en-GB"/>
          </a:p>
        </p:txBody>
      </p:sp>
      <p:sp>
        <p:nvSpPr>
          <p:cNvPr id="7"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Tree>
    <p:extLst>
      <p:ext uri="{BB962C8B-B14F-4D97-AF65-F5344CB8AC3E}">
        <p14:creationId xmlns:p14="http://schemas.microsoft.com/office/powerpoint/2010/main" val="284338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345660" y="1320139"/>
            <a:ext cx="5788957" cy="53965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400" dirty="0">
              <a:solidFill>
                <a:schemeClr val="accent1"/>
              </a:solidFill>
            </a:endParaRPr>
          </a:p>
        </p:txBody>
      </p:sp>
      <p:sp>
        <p:nvSpPr>
          <p:cNvPr id="7" name="Titel 6"/>
          <p:cNvSpPr>
            <a:spLocks noGrp="1"/>
          </p:cNvSpPr>
          <p:nvPr>
            <p:ph type="title"/>
          </p:nvPr>
        </p:nvSpPr>
        <p:spPr/>
        <p:txBody>
          <a:bodyPr/>
          <a:lstStyle/>
          <a:p>
            <a:r>
              <a:rPr lang="en-GB" dirty="0" err="1" smtClean="0"/>
              <a:t>Sumário</a:t>
            </a:r>
            <a:endParaRPr lang="en-GB" dirty="0"/>
          </a:p>
        </p:txBody>
      </p:sp>
      <p:sp>
        <p:nvSpPr>
          <p:cNvPr id="8" name="Inhaltsplatzhalter 7"/>
          <p:cNvSpPr>
            <a:spLocks noGrp="1"/>
          </p:cNvSpPr>
          <p:nvPr>
            <p:ph idx="1"/>
          </p:nvPr>
        </p:nvSpPr>
        <p:spPr/>
        <p:txBody>
          <a:bodyPr>
            <a:normAutofit/>
          </a:bodyPr>
          <a:lstStyle/>
          <a:p>
            <a:pPr marL="0" indent="0">
              <a:buNone/>
            </a:pPr>
            <a:r>
              <a:rPr lang="pt-BR" b="1" dirty="0"/>
              <a:t>O que </a:t>
            </a:r>
            <a:r>
              <a:rPr lang="pt-BR" dirty="0"/>
              <a:t>a determinação dos objetos do bem-estar humano significa?</a:t>
            </a:r>
            <a:endParaRPr lang="de-DE" dirty="0"/>
          </a:p>
          <a:p>
            <a:pPr marL="0" indent="0">
              <a:buNone/>
            </a:pPr>
            <a:endParaRPr lang="en-GB" b="1" dirty="0"/>
          </a:p>
          <a:p>
            <a:pPr marL="0" indent="0">
              <a:buNone/>
            </a:pPr>
            <a:endParaRPr lang="en-GB" sz="1000" b="1" dirty="0" smtClean="0"/>
          </a:p>
          <a:p>
            <a:pPr marL="0" indent="0">
              <a:buNone/>
            </a:pPr>
            <a:endParaRPr lang="en-GB" sz="1000" b="1" dirty="0" smtClean="0"/>
          </a:p>
          <a:p>
            <a:pPr marL="0" indent="0">
              <a:buNone/>
            </a:pPr>
            <a:r>
              <a:rPr lang="pt-BR" b="1" dirty="0"/>
              <a:t>Por que </a:t>
            </a:r>
            <a:r>
              <a:rPr lang="pt-BR" dirty="0"/>
              <a:t>nós determinamos os objetos de bem-estar humano?</a:t>
            </a:r>
            <a:endParaRPr lang="de-DE" dirty="0"/>
          </a:p>
          <a:p>
            <a:pPr marL="0" indent="0">
              <a:buNone/>
            </a:pPr>
            <a:endParaRPr lang="en-GB" dirty="0"/>
          </a:p>
          <a:p>
            <a:pPr marL="0" indent="0">
              <a:buNone/>
            </a:pPr>
            <a:endParaRPr lang="en-GB" dirty="0" smtClean="0"/>
          </a:p>
          <a:p>
            <a:pPr marL="0" indent="0">
              <a:buNone/>
            </a:pPr>
            <a:r>
              <a:rPr lang="pt-BR" b="1" dirty="0"/>
              <a:t>Como </a:t>
            </a:r>
            <a:r>
              <a:rPr lang="pt-BR" dirty="0"/>
              <a:t>nós determinamos os objetos de bem-estar humano?</a:t>
            </a:r>
            <a:endParaRPr lang="de-DE" dirty="0"/>
          </a:p>
          <a:p>
            <a:pPr marL="0" indent="0">
              <a:buNone/>
            </a:pPr>
            <a:endParaRPr lang="en-GB" dirty="0" smtClean="0"/>
          </a:p>
          <a:p>
            <a:pPr marL="0" indent="0">
              <a:buNone/>
            </a:pPr>
            <a:endParaRPr lang="en-GB" sz="1100" dirty="0" smtClean="0"/>
          </a:p>
          <a:p>
            <a:pPr marL="0" indent="0">
              <a:buNone/>
            </a:pPr>
            <a:endParaRPr lang="en-GB" sz="1100" dirty="0"/>
          </a:p>
          <a:p>
            <a:pPr marL="0" indent="0">
              <a:buNone/>
            </a:pPr>
            <a:endParaRPr lang="en-GB" sz="1100" dirty="0"/>
          </a:p>
          <a:p>
            <a:pPr marL="0" indent="0">
              <a:buNone/>
            </a:pPr>
            <a:r>
              <a:rPr lang="pt-BR" b="1" dirty="0" smtClean="0"/>
              <a:t>Dicas </a:t>
            </a:r>
            <a:r>
              <a:rPr lang="pt-BR" b="1" dirty="0"/>
              <a:t>P</a:t>
            </a:r>
            <a:r>
              <a:rPr lang="pt-BR" b="1" dirty="0" smtClean="0"/>
              <a:t>ráticas </a:t>
            </a:r>
            <a:endParaRPr lang="de-DE" b="1" dirty="0"/>
          </a:p>
        </p:txBody>
      </p:sp>
      <p:sp>
        <p:nvSpPr>
          <p:cNvPr id="3" name="Foliennummernplatzhalter 2"/>
          <p:cNvSpPr>
            <a:spLocks noGrp="1"/>
          </p:cNvSpPr>
          <p:nvPr>
            <p:ph type="sldNum" sz="quarter" idx="12"/>
          </p:nvPr>
        </p:nvSpPr>
        <p:spPr/>
        <p:txBody>
          <a:bodyPr/>
          <a:lstStyle/>
          <a:p>
            <a:fld id="{6C6AE60A-B69C-4790-82F7-3882EDF23186}" type="slidenum">
              <a:rPr lang="de-DE" smtClean="0"/>
              <a:pPr/>
              <a:t>5</a:t>
            </a:fld>
            <a:endParaRPr lang="de-DE" dirty="0"/>
          </a:p>
        </p:txBody>
      </p:sp>
      <p:sp>
        <p:nvSpPr>
          <p:cNvPr id="9"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Tree>
    <p:extLst>
      <p:ext uri="{BB962C8B-B14F-4D97-AF65-F5344CB8AC3E}">
        <p14:creationId xmlns:p14="http://schemas.microsoft.com/office/powerpoint/2010/main" val="273852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295398" y="342900"/>
            <a:ext cx="6781801" cy="1074738"/>
          </a:xfrm>
        </p:spPr>
        <p:txBody>
          <a:bodyPr/>
          <a:lstStyle/>
          <a:p>
            <a:pPr marL="0" indent="0"/>
            <a:r>
              <a:rPr lang="pt-BR" sz="3600" dirty="0"/>
              <a:t>O que a determinação dos objetos do bem-estar humano significa?</a:t>
            </a:r>
            <a:endParaRPr lang="de-DE" sz="3600" dirty="0"/>
          </a:p>
        </p:txBody>
      </p:sp>
      <p:sp>
        <p:nvSpPr>
          <p:cNvPr id="3" name="Inhaltsplatzhalter 2"/>
          <p:cNvSpPr>
            <a:spLocks noGrp="1"/>
          </p:cNvSpPr>
          <p:nvPr>
            <p:ph idx="1"/>
          </p:nvPr>
        </p:nvSpPr>
        <p:spPr>
          <a:xfrm>
            <a:off x="1259630" y="1600200"/>
            <a:ext cx="7282203" cy="5029200"/>
          </a:xfrm>
        </p:spPr>
        <p:txBody>
          <a:bodyPr anchor="t">
            <a:noAutofit/>
          </a:bodyPr>
          <a:lstStyle/>
          <a:p>
            <a:r>
              <a:rPr lang="pt-BR" dirty="0"/>
              <a:t>Identificação dos serviços beneficiais que são oferecidos aos humanos pelos ecossistemas</a:t>
            </a:r>
            <a:endParaRPr lang="de-DE" dirty="0"/>
          </a:p>
          <a:p>
            <a:r>
              <a:rPr lang="pt-BR" dirty="0"/>
              <a:t>Reconhecimento das vantagens </a:t>
            </a:r>
            <a:r>
              <a:rPr lang="pt-BR" dirty="0" smtClean="0"/>
              <a:t>diretas </a:t>
            </a:r>
            <a:r>
              <a:rPr lang="pt-BR" dirty="0"/>
              <a:t>e indiretas </a:t>
            </a:r>
            <a:r>
              <a:rPr lang="pt-BR" dirty="0" smtClean="0"/>
              <a:t>que os humanos vivenciam </a:t>
            </a:r>
            <a:r>
              <a:rPr lang="pt-BR" dirty="0"/>
              <a:t>dos serviços ecossistêmicos conservados.</a:t>
            </a:r>
            <a:endParaRPr lang="de-DE" dirty="0"/>
          </a:p>
          <a:p>
            <a:pPr algn="just"/>
            <a:endParaRPr lang="en-GB" sz="1600" dirty="0"/>
          </a:p>
          <a:p>
            <a:r>
              <a:rPr lang="en-GB" dirty="0" smtClean="0"/>
              <a:t>	</a:t>
            </a:r>
            <a:r>
              <a:rPr lang="pt-BR" dirty="0" smtClean="0"/>
              <a:t>O bem-estar </a:t>
            </a:r>
            <a:r>
              <a:rPr lang="pt-BR" dirty="0"/>
              <a:t>humano através dos serviços ecossistêmicos</a:t>
            </a:r>
            <a:endParaRPr lang="de-DE" dirty="0"/>
          </a:p>
          <a:p>
            <a:pPr marL="0" indent="0" algn="just">
              <a:buNone/>
            </a:pPr>
            <a:endParaRPr lang="en-GB" dirty="0" smtClean="0"/>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endParaRPr lang="en-GB" dirty="0" smtClean="0"/>
          </a:p>
          <a:p>
            <a:pPr marL="0" indent="0" algn="just">
              <a:buNone/>
            </a:pPr>
            <a:endParaRPr lang="en-GB" sz="4000" dirty="0" smtClean="0"/>
          </a:p>
          <a:p>
            <a:r>
              <a:rPr lang="pt-BR" dirty="0"/>
              <a:t>Conceitos desenvolvidos na Avaliação Ecossistêmica do Milênio</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pPr/>
              <a:t>6</a:t>
            </a:fld>
            <a:endParaRPr lang="de-DE" dirty="0"/>
          </a:p>
        </p:txBody>
      </p:sp>
      <p:sp>
        <p:nvSpPr>
          <p:cNvPr id="2" name="Pfeil nach rechts 1"/>
          <p:cNvSpPr/>
          <p:nvPr/>
        </p:nvSpPr>
        <p:spPr>
          <a:xfrm>
            <a:off x="1768160" y="3309863"/>
            <a:ext cx="431180" cy="2304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feil nach rechts 25"/>
          <p:cNvSpPr/>
          <p:nvPr/>
        </p:nvSpPr>
        <p:spPr>
          <a:xfrm>
            <a:off x="3787698" y="4982314"/>
            <a:ext cx="1996068" cy="2304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feld 26"/>
          <p:cNvSpPr txBox="1"/>
          <p:nvPr/>
        </p:nvSpPr>
        <p:spPr>
          <a:xfrm>
            <a:off x="5897474" y="5888789"/>
            <a:ext cx="1307258" cy="215444"/>
          </a:xfrm>
          <a:prstGeom prst="rect">
            <a:avLst/>
          </a:prstGeom>
          <a:noFill/>
        </p:spPr>
        <p:txBody>
          <a:bodyPr wrap="square" lIns="0" rIns="0" rtlCol="0">
            <a:spAutoFit/>
          </a:bodyPr>
          <a:lstStyle/>
          <a:p>
            <a:r>
              <a:rPr lang="en-GB" sz="800" dirty="0" smtClean="0"/>
              <a:t>© Christina Lehmann 2015</a:t>
            </a:r>
            <a:endParaRPr lang="en-GB" sz="800" dirty="0"/>
          </a:p>
        </p:txBody>
      </p:sp>
      <p:sp>
        <p:nvSpPr>
          <p:cNvPr id="28" name="Textfeld 27"/>
          <p:cNvSpPr txBox="1"/>
          <p:nvPr/>
        </p:nvSpPr>
        <p:spPr>
          <a:xfrm>
            <a:off x="1768160" y="5906750"/>
            <a:ext cx="1080120" cy="215444"/>
          </a:xfrm>
          <a:prstGeom prst="rect">
            <a:avLst/>
          </a:prstGeom>
          <a:noFill/>
        </p:spPr>
        <p:txBody>
          <a:bodyPr wrap="square" lIns="0" rIns="0" rtlCol="0">
            <a:spAutoFit/>
          </a:bodyPr>
          <a:lstStyle/>
          <a:p>
            <a:r>
              <a:rPr lang="en-GB" sz="800" dirty="0" smtClean="0"/>
              <a:t>© Pierre </a:t>
            </a:r>
            <a:r>
              <a:rPr lang="en-GB" sz="800" dirty="0" err="1" smtClean="0"/>
              <a:t>Ibisch</a:t>
            </a:r>
            <a:r>
              <a:rPr lang="en-GB" sz="800" dirty="0" smtClean="0"/>
              <a:t> 2014</a:t>
            </a:r>
            <a:endParaRPr lang="en-GB" sz="80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474" y="3966629"/>
            <a:ext cx="2900639" cy="1933759"/>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t="5674" b="24917"/>
          <a:stretch/>
        </p:blipFill>
        <p:spPr>
          <a:xfrm>
            <a:off x="1768160" y="3966629"/>
            <a:ext cx="1857387" cy="1933759"/>
          </a:xfrm>
          <a:prstGeom prst="rect">
            <a:avLst/>
          </a:prstGeom>
        </p:spPr>
      </p:pic>
      <p:sp>
        <p:nvSpPr>
          <p:cNvPr id="12"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Tree>
    <p:extLst>
      <p:ext uri="{BB962C8B-B14F-4D97-AF65-F5344CB8AC3E}">
        <p14:creationId xmlns:p14="http://schemas.microsoft.com/office/powerpoint/2010/main" val="3233426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r>
              <a:rPr lang="pt-BR" dirty="0"/>
              <a:t>Por que nós determinamos os objetos de bem-estar humano</a:t>
            </a:r>
            <a:r>
              <a:rPr lang="pt-BR" dirty="0" smtClean="0"/>
              <a:t>?</a:t>
            </a:r>
            <a:endParaRPr lang="en-GB" dirty="0"/>
          </a:p>
        </p:txBody>
      </p:sp>
      <p:sp>
        <p:nvSpPr>
          <p:cNvPr id="3" name="Inhaltsplatzhalter 2"/>
          <p:cNvSpPr>
            <a:spLocks noGrp="1"/>
          </p:cNvSpPr>
          <p:nvPr>
            <p:ph idx="1"/>
          </p:nvPr>
        </p:nvSpPr>
        <p:spPr>
          <a:xfrm>
            <a:off x="1259632" y="1600200"/>
            <a:ext cx="7377225" cy="4525963"/>
          </a:xfrm>
        </p:spPr>
        <p:txBody>
          <a:bodyPr>
            <a:normAutofit/>
          </a:bodyPr>
          <a:lstStyle/>
          <a:p>
            <a:r>
              <a:rPr lang="pt-BR" dirty="0"/>
              <a:t>Essenciais para trabalharem com grupos de interesse – entendendo suas necessidades e perspectivas</a:t>
            </a:r>
            <a:endParaRPr lang="de-DE" dirty="0"/>
          </a:p>
          <a:p>
            <a:r>
              <a:rPr lang="pt-BR" dirty="0"/>
              <a:t>Reflexão do potencial de um sítio para o desenvolvimento sustentável baseado em ecossistemas  </a:t>
            </a:r>
            <a:endParaRPr lang="de-DE" dirty="0"/>
          </a:p>
        </p:txBody>
      </p:sp>
      <p:sp>
        <p:nvSpPr>
          <p:cNvPr id="4" name="Foliennummernplatzhalter 3"/>
          <p:cNvSpPr>
            <a:spLocks noGrp="1"/>
          </p:cNvSpPr>
          <p:nvPr>
            <p:ph type="sldNum" sz="quarter" idx="12"/>
          </p:nvPr>
        </p:nvSpPr>
        <p:spPr/>
        <p:txBody>
          <a:bodyPr/>
          <a:lstStyle/>
          <a:p>
            <a:fld id="{D9A30FEE-0D83-4D74-9BF2-C27D21798198}" type="slidenum">
              <a:rPr lang="en-GB" smtClean="0"/>
              <a:t>7</a:t>
            </a:fld>
            <a:endParaRPr lang="en-GB"/>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400" y="3016715"/>
            <a:ext cx="4464846" cy="2976563"/>
          </a:xfrm>
          <a:prstGeom prst="rect">
            <a:avLst/>
          </a:prstGeom>
        </p:spPr>
      </p:pic>
      <p:sp>
        <p:nvSpPr>
          <p:cNvPr id="9" name="Textfeld 8"/>
          <p:cNvSpPr txBox="1"/>
          <p:nvPr/>
        </p:nvSpPr>
        <p:spPr>
          <a:xfrm>
            <a:off x="1287341" y="2935088"/>
            <a:ext cx="2729768" cy="3170099"/>
          </a:xfrm>
          <a:prstGeom prst="rect">
            <a:avLst/>
          </a:prstGeom>
          <a:noFill/>
        </p:spPr>
        <p:txBody>
          <a:bodyPr wrap="square" rtlCol="0">
            <a:spAutoFit/>
          </a:bodyPr>
          <a:lstStyle/>
          <a:p>
            <a:pPr marL="342900" indent="-342900">
              <a:buFont typeface="Arial" panose="020B0604020202020204" pitchFamily="34" charset="0"/>
              <a:buChar char="•"/>
            </a:pPr>
            <a:r>
              <a:rPr lang="pt-BR" sz="2000" dirty="0"/>
              <a:t>Comunicando os benefícios da conservação do público</a:t>
            </a:r>
            <a:endParaRPr lang="de-DE" sz="2000" dirty="0"/>
          </a:p>
          <a:p>
            <a:pPr marL="342900" indent="-342900">
              <a:buFont typeface="Arial" panose="020B0604020202020204" pitchFamily="34" charset="0"/>
              <a:buChar char="•"/>
            </a:pPr>
            <a:r>
              <a:rPr lang="pt-BR" sz="2000" dirty="0"/>
              <a:t>A disposição entre todos os grupos de interesse para apoiarem a conservação tem de ser alcançados</a:t>
            </a:r>
            <a:endParaRPr lang="de-DE" sz="2000" dirty="0"/>
          </a:p>
        </p:txBody>
      </p:sp>
      <p:sp>
        <p:nvSpPr>
          <p:cNvPr id="28" name="Textfeld 27"/>
          <p:cNvSpPr txBox="1"/>
          <p:nvPr/>
        </p:nvSpPr>
        <p:spPr>
          <a:xfrm>
            <a:off x="4081374" y="5997465"/>
            <a:ext cx="1307258" cy="215444"/>
          </a:xfrm>
          <a:prstGeom prst="rect">
            <a:avLst/>
          </a:prstGeom>
          <a:noFill/>
        </p:spPr>
        <p:txBody>
          <a:bodyPr wrap="square" lIns="0" rIns="0" rtlCol="0">
            <a:spAutoFit/>
          </a:bodyPr>
          <a:lstStyle/>
          <a:p>
            <a:r>
              <a:rPr lang="en-GB" sz="800" dirty="0" smtClean="0"/>
              <a:t>© Christina Lehmann 2015</a:t>
            </a:r>
            <a:endParaRPr lang="en-GB" sz="800" dirty="0"/>
          </a:p>
        </p:txBody>
      </p:sp>
      <p:sp>
        <p:nvSpPr>
          <p:cNvPr id="10"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Tree>
    <p:extLst>
      <p:ext uri="{BB962C8B-B14F-4D97-AF65-F5344CB8AC3E}">
        <p14:creationId xmlns:p14="http://schemas.microsoft.com/office/powerpoint/2010/main" val="380305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398" y="342900"/>
            <a:ext cx="6791529" cy="1074738"/>
          </a:xfrm>
        </p:spPr>
        <p:txBody>
          <a:bodyPr/>
          <a:lstStyle/>
          <a:p>
            <a:pPr marL="0" indent="0"/>
            <a:r>
              <a:rPr lang="pt-BR" dirty="0"/>
              <a:t>Como nós determinamos os objetos de bem-estar humano?</a:t>
            </a:r>
            <a:endParaRPr lang="de-DE" dirty="0"/>
          </a:p>
        </p:txBody>
      </p:sp>
      <p:sp>
        <p:nvSpPr>
          <p:cNvPr id="3" name="Inhaltsplatzhalter 2"/>
          <p:cNvSpPr>
            <a:spLocks noGrp="1"/>
          </p:cNvSpPr>
          <p:nvPr>
            <p:ph idx="1"/>
          </p:nvPr>
        </p:nvSpPr>
        <p:spPr>
          <a:xfrm>
            <a:off x="1259633" y="1600200"/>
            <a:ext cx="4182162" cy="4525963"/>
          </a:xfrm>
        </p:spPr>
        <p:txBody>
          <a:bodyPr>
            <a:normAutofit/>
          </a:bodyPr>
          <a:lstStyle/>
          <a:p>
            <a:pPr marL="0" indent="0">
              <a:buNone/>
            </a:pPr>
            <a:r>
              <a:rPr lang="pt-BR" dirty="0"/>
              <a:t>Passo 1)</a:t>
            </a:r>
            <a:endParaRPr lang="de-DE" dirty="0"/>
          </a:p>
          <a:p>
            <a:pPr marL="68580" indent="0" algn="just">
              <a:buNone/>
            </a:pPr>
            <a:endParaRPr lang="en-GB" dirty="0" smtClean="0"/>
          </a:p>
          <a:p>
            <a:r>
              <a:rPr lang="pt-BR" dirty="0"/>
              <a:t>Identificação dos serviços ecossistêmicos de acordo com </a:t>
            </a:r>
            <a:r>
              <a:rPr lang="pt-BR" dirty="0" smtClean="0"/>
              <a:t>a </a:t>
            </a:r>
            <a:r>
              <a:rPr lang="pt-BR" dirty="0"/>
              <a:t>Avaliação Ecossistêmica do Milênio ou outras classificações</a:t>
            </a:r>
            <a:endParaRPr lang="de-DE" dirty="0"/>
          </a:p>
          <a:p>
            <a:pPr marL="0" indent="0" algn="just">
              <a:buNone/>
            </a:pPr>
            <a:endParaRPr lang="en-GB" dirty="0" smtClean="0"/>
          </a:p>
          <a:p>
            <a:r>
              <a:rPr lang="pt-BR" dirty="0"/>
              <a:t>Para serem </a:t>
            </a:r>
            <a:r>
              <a:rPr lang="pt-BR" dirty="0" smtClean="0"/>
              <a:t>feitos </a:t>
            </a:r>
            <a:r>
              <a:rPr lang="pt-BR" dirty="0"/>
              <a:t>por categorias, gravando as necessidades dos grupos de interesse e ganhos do ecossistema.</a:t>
            </a:r>
            <a:endParaRPr lang="de-DE" dirty="0"/>
          </a:p>
        </p:txBody>
      </p:sp>
      <p:sp>
        <p:nvSpPr>
          <p:cNvPr id="4" name="Foliennummernplatzhalter 3"/>
          <p:cNvSpPr>
            <a:spLocks noGrp="1"/>
          </p:cNvSpPr>
          <p:nvPr>
            <p:ph type="sldNum" sz="quarter" idx="12"/>
          </p:nvPr>
        </p:nvSpPr>
        <p:spPr/>
        <p:txBody>
          <a:bodyPr/>
          <a:lstStyle/>
          <a:p>
            <a:fld id="{D9A30FEE-0D83-4D74-9BF2-C27D21798198}" type="slidenum">
              <a:rPr lang="en-GB" smtClean="0"/>
              <a:t>8</a:t>
            </a:fld>
            <a:endParaRPr lang="en-GB"/>
          </a:p>
        </p:txBody>
      </p:sp>
      <p:sp>
        <p:nvSpPr>
          <p:cNvPr id="35" name="Textfeld 34"/>
          <p:cNvSpPr txBox="1"/>
          <p:nvPr/>
        </p:nvSpPr>
        <p:spPr>
          <a:xfrm>
            <a:off x="6093150" y="6059361"/>
            <a:ext cx="3493991" cy="215444"/>
          </a:xfrm>
          <a:prstGeom prst="rect">
            <a:avLst/>
          </a:prstGeom>
          <a:noFill/>
        </p:spPr>
        <p:txBody>
          <a:bodyPr wrap="square" lIns="0" rIns="0" rtlCol="0">
            <a:spAutoFit/>
          </a:bodyPr>
          <a:lstStyle/>
          <a:p>
            <a:r>
              <a:rPr lang="en-GB" sz="800" dirty="0" smtClean="0"/>
              <a:t>© </a:t>
            </a:r>
            <a:r>
              <a:rPr lang="en-GB" sz="800" dirty="0" err="1" smtClean="0"/>
              <a:t>nach</a:t>
            </a:r>
            <a:r>
              <a:rPr lang="en-GB" sz="800" dirty="0" smtClean="0"/>
              <a:t> CEEM</a:t>
            </a:r>
            <a:endParaRPr lang="en-GB" sz="800" dirty="0"/>
          </a:p>
        </p:txBody>
      </p:sp>
      <p:sp>
        <p:nvSpPr>
          <p:cNvPr id="36"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7555" y="2313564"/>
            <a:ext cx="2682153" cy="306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35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BR" dirty="0"/>
              <a:t>Avaliação Ecossistêmica do Milênio</a:t>
            </a:r>
            <a:endParaRPr lang="de-DE" dirty="0"/>
          </a:p>
        </p:txBody>
      </p:sp>
      <p:sp>
        <p:nvSpPr>
          <p:cNvPr id="3" name="Inhaltsplatzhalter 2"/>
          <p:cNvSpPr>
            <a:spLocks noGrp="1"/>
          </p:cNvSpPr>
          <p:nvPr>
            <p:ph idx="1"/>
          </p:nvPr>
        </p:nvSpPr>
        <p:spPr/>
        <p:txBody>
          <a:bodyPr>
            <a:normAutofit fontScale="92500" lnSpcReduction="10000"/>
          </a:bodyPr>
          <a:lstStyle/>
          <a:p>
            <a:r>
              <a:rPr lang="pt-BR" dirty="0"/>
              <a:t>A Avaliação Ecossistêmica do Milênio (AM) foi nomeada pelo Secretário Geral Kofi Annan Nações Unidas em 2002. Iniciado em 2001 (-2005), o objetivo do AM foi avaliar as consequências das mudanças do ecossistema pelo bem-estar humano e a base científica para a ação necessária para melhorar a conservação e o uso sustentável daqueles sistemas e suas contribuições para o bem-estar humano. O AM tem envolvido o trabalho de mais de 1,360 especialistas no mundo todo. Seus achados, contidos em cinco volumes técnicos e seis relatórios de síntese, oferecem um reconhecimento do estado-das-artes das condições e tendências no ecossistema mundial e os serviços que eles provêm (tais como água, alimento, produtos florestais, controle de inundação e recursos naturais) e as opções para restaurar, conservar ou melhorar o uso sustentável dos ecossistemas. </a:t>
            </a:r>
            <a:endParaRPr lang="de-DE" dirty="0"/>
          </a:p>
          <a:p>
            <a:pPr marL="68580" indent="0" algn="just">
              <a:buNone/>
            </a:pPr>
            <a:endParaRPr lang="en-US" dirty="0" smtClean="0"/>
          </a:p>
          <a:p>
            <a:pPr marL="68580" indent="0" algn="just">
              <a:buNone/>
            </a:pPr>
            <a:r>
              <a:rPr lang="en-US" dirty="0" err="1" smtClean="0"/>
              <a:t>Acesse</a:t>
            </a:r>
            <a:r>
              <a:rPr lang="en-US" dirty="0" smtClean="0"/>
              <a:t>: </a:t>
            </a:r>
            <a:r>
              <a:rPr lang="en-US" dirty="0" smtClean="0">
                <a:hlinkClick r:id="rId2"/>
              </a:rPr>
              <a:t>MEA</a:t>
            </a:r>
            <a:r>
              <a:rPr lang="en-US" dirty="0" smtClean="0"/>
              <a:t> </a:t>
            </a:r>
            <a:endParaRPr lang="en-GB" dirty="0"/>
          </a:p>
        </p:txBody>
      </p:sp>
      <p:sp>
        <p:nvSpPr>
          <p:cNvPr id="4" name="Foliennummernplatzhalter 3"/>
          <p:cNvSpPr>
            <a:spLocks noGrp="1"/>
          </p:cNvSpPr>
          <p:nvPr>
            <p:ph type="sldNum" sz="quarter" idx="12"/>
          </p:nvPr>
        </p:nvSpPr>
        <p:spPr/>
        <p:txBody>
          <a:bodyPr/>
          <a:lstStyle/>
          <a:p>
            <a:fld id="{D9A30FEE-0D83-4D74-9BF2-C27D21798198}" type="slidenum">
              <a:rPr lang="en-GB" smtClean="0"/>
              <a:t>9</a:t>
            </a:fld>
            <a:endParaRPr lang="en-GB"/>
          </a:p>
        </p:txBody>
      </p:sp>
      <p:sp>
        <p:nvSpPr>
          <p:cNvPr id="7" name="Fußzeilenplatzhalter 3"/>
          <p:cNvSpPr>
            <a:spLocks noGrp="1"/>
          </p:cNvSpPr>
          <p:nvPr>
            <p:ph type="ftr" sz="quarter" idx="11"/>
          </p:nvPr>
        </p:nvSpPr>
        <p:spPr>
          <a:xfrm>
            <a:off x="3779912" y="6515100"/>
            <a:ext cx="5364087" cy="342900"/>
          </a:xfrm>
        </p:spPr>
        <p:txBody>
          <a:bodyPr/>
          <a:lstStyle/>
          <a:p>
            <a:r>
              <a:rPr lang="en-US" dirty="0" smtClean="0"/>
              <a:t>3. </a:t>
            </a:r>
            <a:r>
              <a:rPr lang="pt-BR" dirty="0"/>
              <a:t>Determine os objetos de conservação: </a:t>
            </a:r>
            <a:r>
              <a:rPr lang="pt-BR" dirty="0" smtClean="0"/>
              <a:t>objetos </a:t>
            </a:r>
            <a:r>
              <a:rPr lang="pt-BR" dirty="0"/>
              <a:t>do </a:t>
            </a:r>
            <a:r>
              <a:rPr lang="pt-BR" dirty="0" smtClean="0"/>
              <a:t>bem-estar </a:t>
            </a:r>
            <a:r>
              <a:rPr lang="pt-BR" dirty="0"/>
              <a:t>humano</a:t>
            </a:r>
            <a:endParaRPr lang="de-DE" dirty="0"/>
          </a:p>
        </p:txBody>
      </p:sp>
    </p:spTree>
    <p:extLst>
      <p:ext uri="{BB962C8B-B14F-4D97-AF65-F5344CB8AC3E}">
        <p14:creationId xmlns:p14="http://schemas.microsoft.com/office/powerpoint/2010/main" val="4088499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 EDA_CL</Template>
  <TotalTime>0</TotalTime>
  <Words>2088</Words>
  <Application>Microsoft Office PowerPoint</Application>
  <PresentationFormat>Apresentação na tela (4:3)</PresentationFormat>
  <Paragraphs>227</Paragraphs>
  <Slides>15</Slides>
  <Notes>5</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Larissa-Design</vt:lpstr>
      <vt:lpstr>Determine os objetos de conservação: objetos do bem-estar humano (dependente da biodiversidade) </vt:lpstr>
      <vt:lpstr>Créditos e condições de uso </vt:lpstr>
      <vt:lpstr>Apresentação do PowerPoint</vt:lpstr>
      <vt:lpstr>Objetivos de aprendizado</vt:lpstr>
      <vt:lpstr>Sumário</vt:lpstr>
      <vt:lpstr>O que a determinação dos objetos do bem-estar humano significa?</vt:lpstr>
      <vt:lpstr>Por que nós determinamos os objetos de bem-estar humano?</vt:lpstr>
      <vt:lpstr>Como nós determinamos os objetos de bem-estar humano?</vt:lpstr>
      <vt:lpstr>Avaliação Ecossistêmica do Milênio</vt:lpstr>
      <vt:lpstr>Serviços Ecossistêmicos </vt:lpstr>
      <vt:lpstr>Como nós determinamos os objetos de bem-estar humano?</vt:lpstr>
      <vt:lpstr>Bem-estar humano</vt:lpstr>
      <vt:lpstr>Como nós determinamos os objetos de bem-estar humano?</vt:lpstr>
      <vt:lpstr>Como nós determinamos os objetos de bem-estar humano?</vt:lpstr>
      <vt:lpstr>Dicas Práticas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Determine Conservation Objects: (Biodiversity-dependent) Human Wellbeing Objects</dc:title>
  <dc:creator>Tina</dc:creator>
  <cp:lastModifiedBy>Sara Oliveira</cp:lastModifiedBy>
  <cp:revision>117</cp:revision>
  <dcterms:created xsi:type="dcterms:W3CDTF">2014-10-22T15:51:40Z</dcterms:created>
  <dcterms:modified xsi:type="dcterms:W3CDTF">2015-05-25T21:24:01Z</dcterms:modified>
</cp:coreProperties>
</file>