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2"/>
  </p:sldMasterIdLst>
  <p:notesMasterIdLst>
    <p:notesMasterId r:id="rId22"/>
  </p:notesMasterIdLst>
  <p:sldIdLst>
    <p:sldId id="257" r:id="rId13"/>
    <p:sldId id="297" r:id="rId14"/>
    <p:sldId id="262" r:id="rId15"/>
    <p:sldId id="307" r:id="rId16"/>
    <p:sldId id="315" r:id="rId17"/>
    <p:sldId id="310" r:id="rId18"/>
    <p:sldId id="314" r:id="rId19"/>
    <p:sldId id="302" r:id="rId20"/>
    <p:sldId id="26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EE37B-6966-406A-8758-14942D83BFA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GB"/>
        </a:p>
      </dgm:t>
    </dgm:pt>
    <dgm:pt modelId="{23B0D81F-2EC5-4C7A-8937-CEB843274B96}">
      <dgm:prSet custT="1"/>
      <dgm:spPr/>
      <dgm:t>
        <a:bodyPr/>
        <a:lstStyle/>
        <a:p>
          <a:pPr algn="just" rtl="0"/>
          <a:r>
            <a:rPr lang="en-GB" sz="2000" smtClean="0"/>
            <a:t>Participants are able to organize a process of exchange and learning during the application of the planning process as well as to support the institutionalisation of sharing during the implementation phase. </a:t>
          </a:r>
          <a:endParaRPr lang="de-DE" sz="2000"/>
        </a:p>
      </dgm:t>
    </dgm:pt>
    <dgm:pt modelId="{5D41D254-3E34-4683-BA6B-19D595A6BFCD}" type="parTrans" cxnId="{514534EA-F371-4CDA-92C3-E1AC6274D4A3}">
      <dgm:prSet/>
      <dgm:spPr/>
      <dgm:t>
        <a:bodyPr/>
        <a:lstStyle/>
        <a:p>
          <a:pPr algn="just"/>
          <a:endParaRPr lang="en-GB" sz="2000"/>
        </a:p>
      </dgm:t>
    </dgm:pt>
    <dgm:pt modelId="{F6E0D882-2975-4D88-AA99-2B26D2814E75}" type="sibTrans" cxnId="{514534EA-F371-4CDA-92C3-E1AC6274D4A3}">
      <dgm:prSet/>
      <dgm:spPr/>
      <dgm:t>
        <a:bodyPr/>
        <a:lstStyle/>
        <a:p>
          <a:pPr algn="just"/>
          <a:endParaRPr lang="en-GB" sz="2000"/>
        </a:p>
      </dgm:t>
    </dgm:pt>
    <dgm:pt modelId="{67F4E423-03C4-422E-B2C0-55B1E6DD4526}">
      <dgm:prSet custT="1"/>
      <dgm:spPr/>
      <dgm:t>
        <a:bodyPr/>
        <a:lstStyle/>
        <a:p>
          <a:pPr algn="just" rtl="0"/>
          <a:r>
            <a:rPr lang="en-GB" sz="2000" dirty="0" smtClean="0"/>
            <a:t>Participants are able to create and pass the importance of having a friendly learning environment.</a:t>
          </a:r>
          <a:endParaRPr lang="de-DE" sz="2000" dirty="0"/>
        </a:p>
      </dgm:t>
    </dgm:pt>
    <dgm:pt modelId="{774AF087-F682-4EE3-A5EF-F85B7A5A9B62}" type="parTrans" cxnId="{76D68EE5-93E4-4156-8DE1-A358281338B9}">
      <dgm:prSet/>
      <dgm:spPr/>
      <dgm:t>
        <a:bodyPr/>
        <a:lstStyle/>
        <a:p>
          <a:pPr algn="just"/>
          <a:endParaRPr lang="en-GB" sz="2000"/>
        </a:p>
      </dgm:t>
    </dgm:pt>
    <dgm:pt modelId="{11F57EC9-2A34-4612-AFE8-A1635AB8ECBF}" type="sibTrans" cxnId="{76D68EE5-93E4-4156-8DE1-A358281338B9}">
      <dgm:prSet/>
      <dgm:spPr/>
      <dgm:t>
        <a:bodyPr/>
        <a:lstStyle/>
        <a:p>
          <a:pPr algn="just"/>
          <a:endParaRPr lang="en-GB" sz="2000"/>
        </a:p>
      </dgm:t>
    </dgm:pt>
    <dgm:pt modelId="{0C152AD4-2141-465B-B59D-0122BE446FAB}" type="pres">
      <dgm:prSet presAssocID="{709EE37B-6966-406A-8758-14942D83BF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48B40D-D856-4743-8734-188C1B9134A5}" type="pres">
      <dgm:prSet presAssocID="{23B0D81F-2EC5-4C7A-8937-CEB843274B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F2C48C-61B7-47D4-BA7F-6BA9F7173B39}" type="pres">
      <dgm:prSet presAssocID="{F6E0D882-2975-4D88-AA99-2B26D2814E75}" presName="spacer" presStyleCnt="0"/>
      <dgm:spPr/>
    </dgm:pt>
    <dgm:pt modelId="{734282B9-9535-43C8-BA37-1695F3907CCA}" type="pres">
      <dgm:prSet presAssocID="{67F4E423-03C4-422E-B2C0-55B1E6DD452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2BB67E-6B91-464E-B6FF-03837896D419}" type="presOf" srcId="{709EE37B-6966-406A-8758-14942D83BFA1}" destId="{0C152AD4-2141-465B-B59D-0122BE446FAB}" srcOrd="0" destOrd="0" presId="urn:microsoft.com/office/officeart/2005/8/layout/vList2"/>
    <dgm:cxn modelId="{514534EA-F371-4CDA-92C3-E1AC6274D4A3}" srcId="{709EE37B-6966-406A-8758-14942D83BFA1}" destId="{23B0D81F-2EC5-4C7A-8937-CEB843274B96}" srcOrd="0" destOrd="0" parTransId="{5D41D254-3E34-4683-BA6B-19D595A6BFCD}" sibTransId="{F6E0D882-2975-4D88-AA99-2B26D2814E75}"/>
    <dgm:cxn modelId="{3DB8EEB2-F18F-4492-8876-863817AC6F7A}" type="presOf" srcId="{23B0D81F-2EC5-4C7A-8937-CEB843274B96}" destId="{A548B40D-D856-4743-8734-188C1B9134A5}" srcOrd="0" destOrd="0" presId="urn:microsoft.com/office/officeart/2005/8/layout/vList2"/>
    <dgm:cxn modelId="{8B2CD7CE-76F3-4690-B7E6-9364767C5F86}" type="presOf" srcId="{67F4E423-03C4-422E-B2C0-55B1E6DD4526}" destId="{734282B9-9535-43C8-BA37-1695F3907CCA}" srcOrd="0" destOrd="0" presId="urn:microsoft.com/office/officeart/2005/8/layout/vList2"/>
    <dgm:cxn modelId="{76D68EE5-93E4-4156-8DE1-A358281338B9}" srcId="{709EE37B-6966-406A-8758-14942D83BFA1}" destId="{67F4E423-03C4-422E-B2C0-55B1E6DD4526}" srcOrd="1" destOrd="0" parTransId="{774AF087-F682-4EE3-A5EF-F85B7A5A9B62}" sibTransId="{11F57EC9-2A34-4612-AFE8-A1635AB8ECBF}"/>
    <dgm:cxn modelId="{8EFFBB8E-90DD-4846-A56F-9178CDE6E730}" type="presParOf" srcId="{0C152AD4-2141-465B-B59D-0122BE446FAB}" destId="{A548B40D-D856-4743-8734-188C1B9134A5}" srcOrd="0" destOrd="0" presId="urn:microsoft.com/office/officeart/2005/8/layout/vList2"/>
    <dgm:cxn modelId="{A6851659-9AA2-442B-ABE0-0ED5BEC5EB74}" type="presParOf" srcId="{0C152AD4-2141-465B-B59D-0122BE446FAB}" destId="{06F2C48C-61B7-47D4-BA7F-6BA9F7173B39}" srcOrd="1" destOrd="0" presId="urn:microsoft.com/office/officeart/2005/8/layout/vList2"/>
    <dgm:cxn modelId="{7D111C92-BF99-40C3-BE47-F42ED648BCC3}" type="presParOf" srcId="{0C152AD4-2141-465B-B59D-0122BE446FAB}" destId="{734282B9-9535-43C8-BA37-1695F3907C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8B40D-D856-4743-8734-188C1B9134A5}">
      <dsp:nvSpPr>
        <dsp:cNvPr id="0" name=""/>
        <dsp:cNvSpPr/>
      </dsp:nvSpPr>
      <dsp:spPr>
        <a:xfrm>
          <a:off x="0" y="952581"/>
          <a:ext cx="7992887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Participants are able to organize a process of exchange and learning during the application of the planning process as well as to support the institutionalisation of sharing during the implementation phase. </a:t>
          </a:r>
          <a:endParaRPr lang="de-DE" sz="2000" kern="1200"/>
        </a:p>
      </dsp:txBody>
      <dsp:txXfrm>
        <a:off x="59399" y="1011980"/>
        <a:ext cx="7874089" cy="1098002"/>
      </dsp:txXfrm>
    </dsp:sp>
    <dsp:sp modelId="{734282B9-9535-43C8-BA37-1695F3907CCA}">
      <dsp:nvSpPr>
        <dsp:cNvPr id="0" name=""/>
        <dsp:cNvSpPr/>
      </dsp:nvSpPr>
      <dsp:spPr>
        <a:xfrm>
          <a:off x="0" y="2356581"/>
          <a:ext cx="7992887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Participants are able to create and pass the importance of having a friendly learning environment.</a:t>
          </a:r>
          <a:endParaRPr lang="de-DE" sz="2000" kern="1200" dirty="0"/>
        </a:p>
      </dsp:txBody>
      <dsp:txXfrm>
        <a:off x="59399" y="2415980"/>
        <a:ext cx="787408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853F-6AC4-4CBD-A471-414BE87BCDDC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C3B8-4F73-4408-8F2E-82893D1C65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8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B008-3919-4037-8F61-2DE7A1CC3C70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2EAB-E9C2-4B86-ACC0-C1EE357FF8D9}" type="datetime1">
              <a:rPr lang="de-DE" smtClean="0"/>
              <a:t>17.03.2015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25E2-2B07-4A16-8776-C383F47D41E6}" type="datetime1">
              <a:rPr lang="de-DE" smtClean="0"/>
              <a:t>17.03.2015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AC7-276A-41EE-B126-429334B2087D}" type="datetime1">
              <a:rPr lang="de-DE" smtClean="0"/>
              <a:t>17.03.2015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523-E6AC-4FEB-B9B1-42983F3D9D0A}" type="datetime1">
              <a:rPr lang="de-DE" smtClean="0"/>
              <a:t>17.03.2015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907B-9EA6-4C51-957A-03C1BACE9E52}" type="datetime1">
              <a:rPr lang="de-DE" smtClean="0"/>
              <a:t>17.03.2015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1A6F-B44A-4699-87A4-D9951FA4EBED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EB74-8F67-411D-957F-1C84AA44A0C7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0FC-059D-47A9-A264-94947DA32B01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F1AF-CA0B-4DF9-B634-79C89EEAB9EC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E5EB-383B-4CC0-8639-6947BED5CEB0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54A2-5636-4CC7-9CCF-892E0F44F9A0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0870-4911-4ED6-9803-042529B55222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5E43-372A-4313-9EBC-24679F76D532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2EA1-C837-408E-819C-338E78904B18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5FE6-6F40-459F-A836-6D7C69EF9180}" type="datetime1">
              <a:rPr lang="de-DE" smtClean="0"/>
              <a:t>17.03.2015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 userDrawn="1"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293AAB-CF86-42AC-B580-B230CCBBEFD6}" type="datetime1">
              <a:rPr lang="de-DE" smtClean="0"/>
              <a:t>17.03.2015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59632" y="6515100"/>
            <a:ext cx="788436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28. Organisation of institutional learning and sharing with other projects and initiatives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Organisation of institutional learning and sharing with other projects and initiatives</a:t>
            </a:r>
            <a:endParaRPr lang="en-GB" sz="4000" dirty="0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-36512" y="5085184"/>
            <a:ext cx="9144000" cy="139256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Phase IV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Implementation and (non)-knowledge management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Step 28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39752" y="494116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58073"/>
            <a:ext cx="4030174" cy="26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Credits and conditions of use</a:t>
            </a:r>
            <a:endParaRPr lang="en-GB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1350" dirty="0" smtClean="0"/>
              <a:t>You are free to share this presentation and adapt it for your use under the following conditions: </a:t>
            </a:r>
          </a:p>
          <a:p>
            <a:pPr marL="0" indent="0" algn="just"/>
            <a:r>
              <a:rPr lang="en-US" sz="1350" dirty="0" smtClean="0"/>
              <a:t> You must attribute the work in the manner specified by the authors (but  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not in any way that suggests that they endorse you or your use of the work).</a:t>
            </a:r>
          </a:p>
          <a:p>
            <a:pPr marL="0" indent="0" algn="just"/>
            <a:r>
              <a:rPr lang="en-US" sz="1350" dirty="0" smtClean="0"/>
              <a:t> You may not use this work for commercial purposes.</a:t>
            </a:r>
          </a:p>
          <a:p>
            <a:pPr marL="0" indent="0" algn="just"/>
            <a:r>
              <a:rPr lang="en-US" sz="1350" dirty="0" smtClean="0"/>
              <a:t> If you alter, transform, or build upon this work, you must remove the Centre for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Econics and Ecosystem Management logo, and you may distribute the resulting work </a:t>
            </a:r>
          </a:p>
          <a:p>
            <a:pPr marL="0" indent="0" algn="just">
              <a:buNone/>
            </a:pPr>
            <a:r>
              <a:rPr lang="en-US" sz="1350" dirty="0"/>
              <a:t> </a:t>
            </a:r>
            <a:r>
              <a:rPr lang="en-US" sz="1350" dirty="0" smtClean="0"/>
              <a:t>  only under the same or similar conditions to this one.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1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 smtClean="0">
                <a:latin typeface="+mn-lt"/>
                <a:cs typeface="Arial" pitchFamily="34" charset="0"/>
              </a:rPr>
              <a:t>The Centre for Econics and Ecosystem Management strongly </a:t>
            </a:r>
            <a:r>
              <a:rPr lang="en-US" sz="1350" i="1" dirty="0">
                <a:latin typeface="+mn-lt"/>
                <a:cs typeface="Arial" pitchFamily="34" charset="0"/>
              </a:rPr>
              <a:t>recommends that this presentation is given by experts familiar with the adaptive management </a:t>
            </a:r>
            <a:r>
              <a:rPr lang="en-US" sz="1350" i="1" dirty="0" smtClean="0">
                <a:latin typeface="+mn-lt"/>
                <a:cs typeface="Arial" pitchFamily="34" charset="0"/>
              </a:rPr>
              <a:t>process in general (especially  as designed as the Conservation Measures Partnership</a:t>
            </a:r>
            <a:r>
              <a:rPr lang="ja-JP" altLang="en-US" sz="1350" i="1" dirty="0" smtClean="0">
                <a:latin typeface="+mn-lt"/>
                <a:cs typeface="Arial" pitchFamily="34" charset="0"/>
              </a:rPr>
              <a:t>’</a:t>
            </a:r>
            <a:r>
              <a:rPr lang="en-US" altLang="ja-JP" sz="1350" i="1" dirty="0" smtClean="0">
                <a:latin typeface="+mn-lt"/>
                <a:cs typeface="Arial" pitchFamily="34" charset="0"/>
              </a:rPr>
              <a:t>s Open Standards for the Practice of Conservation) as well as the MARISCO Method itself.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4421430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1350" dirty="0" smtClean="0"/>
              <a:t>This material was created under the leadership and responsibility of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and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co-directors of the Centre for Econics and Ecosystem Management, which was jointly established by Eberswalde University for Sustainable Development and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- </a:t>
            </a:r>
            <a:r>
              <a:rPr lang="en-GB" sz="1350" dirty="0" smtClean="0"/>
              <a:t>The </a:t>
            </a:r>
            <a:r>
              <a:rPr lang="en-GB" sz="1350" dirty="0" err="1" smtClean="0"/>
              <a:t>Powerpoint</a:t>
            </a:r>
            <a:r>
              <a:rPr lang="en-GB" sz="1350" dirty="0" smtClean="0"/>
              <a:t> Presentation was conceived by</a:t>
            </a:r>
            <a:r>
              <a:rPr lang="de-DE" sz="1350" dirty="0" smtClean="0"/>
              <a:t> </a:t>
            </a:r>
            <a:r>
              <a:rPr lang="en-GB" sz="1350" dirty="0" smtClean="0"/>
              <a:t>Jamie Call, Christina Lehmann and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. Authors of graphs and photographs are indicated on the corresponding slides. </a:t>
            </a:r>
            <a:r>
              <a:rPr lang="de-DE" sz="1350" dirty="0" err="1" smtClean="0"/>
              <a:t>Supported</a:t>
            </a:r>
            <a:r>
              <a:rPr lang="de-DE" sz="1350" dirty="0" smtClean="0"/>
              <a:t> </a:t>
            </a:r>
            <a:r>
              <a:rPr lang="de-DE" sz="1350" dirty="0" err="1"/>
              <a:t>by</a:t>
            </a:r>
            <a:r>
              <a:rPr lang="de-DE" sz="1350" dirty="0"/>
              <a:t> </a:t>
            </a:r>
            <a:r>
              <a:rPr lang="de-DE" sz="1350" dirty="0" err="1"/>
              <a:t>the</a:t>
            </a:r>
            <a:r>
              <a:rPr lang="de-DE" sz="1350" dirty="0"/>
              <a:t> Deutsche Gesellschaft für Internationale Zusammenarbeit (GIZ) GmbH on behalf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the</a:t>
            </a:r>
            <a:r>
              <a:rPr lang="de-DE" sz="1350" dirty="0"/>
              <a:t> 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67" b="96000" l="14271" r="43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10540" r="56668" b="4508"/>
          <a:stretch/>
        </p:blipFill>
        <p:spPr bwMode="auto">
          <a:xfrm>
            <a:off x="1429791" y="506990"/>
            <a:ext cx="6457398" cy="590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/>
          <p:nvPr/>
        </p:nvSpPr>
        <p:spPr>
          <a:xfrm>
            <a:off x="1763688" y="1484784"/>
            <a:ext cx="936104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Learning objectives</a:t>
            </a:r>
            <a:endParaRPr lang="en-GB" sz="40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352047"/>
              </p:ext>
            </p:extLst>
          </p:nvPr>
        </p:nvGraphicFramePr>
        <p:xfrm>
          <a:off x="539553" y="1600200"/>
          <a:ext cx="79928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167" cy="4353347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n-US" b="1" dirty="0"/>
              <a:t>What</a:t>
            </a:r>
            <a:r>
              <a:rPr lang="en-US" dirty="0"/>
              <a:t> is institutional learning?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100" dirty="0" smtClean="0"/>
          </a:p>
          <a:p>
            <a:pPr marL="538163" indent="-538163" algn="just">
              <a:buNone/>
            </a:pPr>
            <a:r>
              <a:rPr lang="en-US" b="1" dirty="0"/>
              <a:t>Why</a:t>
            </a:r>
            <a:r>
              <a:rPr lang="en-US" dirty="0"/>
              <a:t> </a:t>
            </a:r>
            <a:r>
              <a:rPr lang="en-US" dirty="0" smtClean="0"/>
              <a:t>do we engage </a:t>
            </a:r>
            <a:r>
              <a:rPr lang="en-US" dirty="0"/>
              <a:t>in institutional learning and share with other projects and initiatives? </a:t>
            </a:r>
            <a:endParaRPr lang="en-US" dirty="0" smtClean="0"/>
          </a:p>
          <a:p>
            <a:pPr marL="538163" indent="-538163" algn="just">
              <a:buNone/>
            </a:pPr>
            <a:endParaRPr lang="en-US" sz="1000" dirty="0" smtClean="0"/>
          </a:p>
          <a:p>
            <a:pPr marL="538163" indent="-538163" algn="just">
              <a:buNone/>
            </a:pPr>
            <a:endParaRPr lang="en-US" sz="1000" dirty="0"/>
          </a:p>
          <a:p>
            <a:pPr marL="538163" lvl="1" indent="-538163" algn="just">
              <a:buNone/>
            </a:pPr>
            <a:endParaRPr lang="en-US" sz="1100" b="1" dirty="0" smtClean="0"/>
          </a:p>
          <a:p>
            <a:pPr marL="538163" lvl="1" indent="-538163" algn="just">
              <a:buNone/>
            </a:pPr>
            <a:r>
              <a:rPr lang="en-US" b="1" dirty="0"/>
              <a:t>How</a:t>
            </a:r>
            <a:r>
              <a:rPr lang="en-US" dirty="0"/>
              <a:t> </a:t>
            </a:r>
            <a:r>
              <a:rPr lang="en-US" dirty="0" smtClean="0"/>
              <a:t>do we organize institutional </a:t>
            </a:r>
            <a:r>
              <a:rPr lang="en-US" dirty="0"/>
              <a:t>learning and inter-institutional </a:t>
            </a:r>
            <a:r>
              <a:rPr lang="en-US" dirty="0" smtClean="0"/>
              <a:t>sharing?</a:t>
            </a:r>
          </a:p>
          <a:p>
            <a:pPr marL="0" lvl="1" indent="0" algn="just">
              <a:buNone/>
            </a:pPr>
            <a:endParaRPr lang="en-US" sz="1800" dirty="0" smtClean="0"/>
          </a:p>
          <a:p>
            <a:pPr marL="0" lvl="1" indent="0" algn="just">
              <a:buNone/>
            </a:pPr>
            <a:endParaRPr lang="en-US" sz="1800" dirty="0"/>
          </a:p>
          <a:p>
            <a:pPr marL="0" lvl="1" indent="0" algn="just">
              <a:buNone/>
            </a:pPr>
            <a:r>
              <a:rPr lang="en-US" b="1" dirty="0"/>
              <a:t>Practical T</a:t>
            </a:r>
            <a:r>
              <a:rPr lang="en-US" b="1" dirty="0" smtClean="0"/>
              <a:t>ips</a:t>
            </a:r>
            <a:endParaRPr lang="en-US" b="1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institutional learning?</a:t>
            </a:r>
            <a:endParaRPr lang="en-US" sz="40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fontAlgn="base"/>
            <a:r>
              <a:rPr lang="en-US" dirty="0" smtClean="0"/>
              <a:t>Institutional learning is constant </a:t>
            </a:r>
            <a:r>
              <a:rPr lang="en-US" dirty="0"/>
              <a:t>learning </a:t>
            </a:r>
            <a:r>
              <a:rPr lang="en-US" dirty="0" smtClean="0"/>
              <a:t>occurring throughout </a:t>
            </a:r>
            <a:r>
              <a:rPr lang="en-US" dirty="0"/>
              <a:t>the whole planning </a:t>
            </a:r>
            <a:r>
              <a:rPr lang="en-US" dirty="0" smtClean="0"/>
              <a:t>process</a:t>
            </a:r>
            <a:endParaRPr lang="en-US" dirty="0"/>
          </a:p>
          <a:p>
            <a:pPr algn="just" fontAlgn="base"/>
            <a:r>
              <a:rPr lang="en-US" dirty="0" smtClean="0"/>
              <a:t>Outcomes </a:t>
            </a:r>
            <a:r>
              <a:rPr lang="en-US" dirty="0"/>
              <a:t>are used for reflective analysis of what has worked and not </a:t>
            </a:r>
            <a:r>
              <a:rPr lang="en-US" dirty="0" smtClean="0"/>
              <a:t>worked</a:t>
            </a:r>
            <a:endParaRPr lang="en-US" dirty="0"/>
          </a:p>
          <a:p>
            <a:pPr algn="just" fontAlgn="base"/>
            <a:r>
              <a:rPr lang="en-US" dirty="0"/>
              <a:t>The lessons learned from the reflective analysis inform decisions about future </a:t>
            </a:r>
            <a:r>
              <a:rPr lang="en-US" dirty="0" smtClean="0"/>
              <a:t>directions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0" b="12077"/>
          <a:stretch/>
        </p:blipFill>
        <p:spPr>
          <a:xfrm>
            <a:off x="2759223" y="3645024"/>
            <a:ext cx="4427984" cy="24060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97535" y="602186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09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do we engage in institutional learning and share with other projects and initiatives?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9632" y="1600200"/>
            <a:ext cx="7704856" cy="4493095"/>
          </a:xfrm>
        </p:spPr>
        <p:txBody>
          <a:bodyPr tIns="182880" anchor="t">
            <a:normAutofit/>
          </a:bodyPr>
          <a:lstStyle/>
          <a:p>
            <a:pPr algn="just" fontAlgn="base"/>
            <a:r>
              <a:rPr lang="en-US" sz="1950" dirty="0"/>
              <a:t>Institutional learning augments the knowledge about the project site, the implementation methods and </a:t>
            </a:r>
            <a:r>
              <a:rPr lang="en-US" sz="1950" dirty="0" smtClean="0"/>
              <a:t>approaches</a:t>
            </a:r>
            <a:endParaRPr lang="en-US" sz="1950" dirty="0"/>
          </a:p>
          <a:p>
            <a:pPr algn="just" fontAlgn="base"/>
            <a:r>
              <a:rPr lang="en-US" sz="1950" dirty="0"/>
              <a:t>A</a:t>
            </a:r>
            <a:r>
              <a:rPr lang="en-US" sz="1950" dirty="0" smtClean="0"/>
              <a:t>llows </a:t>
            </a:r>
            <a:r>
              <a:rPr lang="en-US" sz="1950" dirty="0"/>
              <a:t>institutions to specifically address mistakes, unforeseen aspects, wrong assumptions and </a:t>
            </a:r>
            <a:r>
              <a:rPr lang="en-US" sz="1950" dirty="0" smtClean="0"/>
              <a:t>creative solutions</a:t>
            </a:r>
          </a:p>
          <a:p>
            <a:pPr algn="just" fontAlgn="base"/>
            <a:r>
              <a:rPr lang="en-US" sz="1950" dirty="0"/>
              <a:t>S</a:t>
            </a:r>
            <a:r>
              <a:rPr lang="en-US" sz="1950" dirty="0" smtClean="0"/>
              <a:t>upports ongoing analysis of the project site and promotes changes to improve effectiveness of strategies</a:t>
            </a:r>
          </a:p>
          <a:p>
            <a:pPr algn="just" fontAlgn="base">
              <a:spcBef>
                <a:spcPts val="600"/>
              </a:spcBef>
            </a:pPr>
            <a:r>
              <a:rPr lang="en-US" sz="1950" dirty="0"/>
              <a:t>P</a:t>
            </a:r>
            <a:r>
              <a:rPr lang="en-US" sz="1950" dirty="0" smtClean="0"/>
              <a:t>romotes active learning and participation in project team</a:t>
            </a:r>
          </a:p>
          <a:p>
            <a:pPr algn="just" fontAlgn="base">
              <a:spcBef>
                <a:spcPts val="600"/>
              </a:spcBef>
            </a:pPr>
            <a:r>
              <a:rPr lang="en-US" sz="1950" dirty="0"/>
              <a:t>Sharing knowledge provides </a:t>
            </a:r>
            <a:r>
              <a:rPr lang="en-US" sz="1950" dirty="0" smtClean="0"/>
              <a:t>basis </a:t>
            </a:r>
            <a:r>
              <a:rPr lang="en-US" sz="1950" dirty="0"/>
              <a:t>for </a:t>
            </a:r>
            <a:r>
              <a:rPr lang="en-US" sz="1950" dirty="0" smtClean="0"/>
              <a:t>inter-institutional collaboration</a:t>
            </a:r>
          </a:p>
          <a:p>
            <a:pPr algn="just" fontAlgn="base">
              <a:spcBef>
                <a:spcPts val="600"/>
              </a:spcBef>
            </a:pPr>
            <a:r>
              <a:rPr lang="en-US" sz="1950" dirty="0"/>
              <a:t>Saves time and resources by allowing organizations to learn from mistakes and success of others without having to try everything firsthand</a:t>
            </a:r>
          </a:p>
          <a:p>
            <a:pPr algn="just" fontAlgn="base">
              <a:spcBef>
                <a:spcPts val="600"/>
              </a:spcBef>
            </a:pPr>
            <a:endParaRPr lang="en-US" sz="1950" dirty="0"/>
          </a:p>
          <a:p>
            <a:pPr algn="just" fontAlgn="base"/>
            <a:endParaRPr lang="en-US" sz="195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34873" b="33114"/>
          <a:stretch/>
        </p:blipFill>
        <p:spPr>
          <a:xfrm>
            <a:off x="3635896" y="5169966"/>
            <a:ext cx="5256076" cy="118741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61631" y="630990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7370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How do we organize institutional learning and inter-institutional sharing?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2338235"/>
          </a:xfrm>
        </p:spPr>
        <p:txBody>
          <a:bodyPr>
            <a:normAutofit lnSpcReduction="10000"/>
          </a:bodyPr>
          <a:lstStyle/>
          <a:p>
            <a:pPr marL="457200" indent="-457200" algn="just" fontAlgn="base">
              <a:buFont typeface="+mj-lt"/>
              <a:buAutoNum type="arabicPeriod"/>
            </a:pPr>
            <a:r>
              <a:rPr lang="en-US" dirty="0" smtClean="0"/>
              <a:t>Gathering </a:t>
            </a:r>
            <a:r>
              <a:rPr lang="en-US" dirty="0"/>
              <a:t>all members of the management project </a:t>
            </a:r>
            <a:r>
              <a:rPr lang="en-US" dirty="0" smtClean="0"/>
              <a:t>team</a:t>
            </a:r>
            <a:endParaRPr lang="en-US" dirty="0"/>
          </a:p>
          <a:p>
            <a:pPr marL="806450" indent="-361950" algn="just" fontAlgn="base">
              <a:buNone/>
            </a:pPr>
            <a:r>
              <a:rPr lang="en-US" dirty="0" smtClean="0"/>
              <a:t>→ Internal </a:t>
            </a:r>
            <a:r>
              <a:rPr lang="en-US" dirty="0"/>
              <a:t>exchange about the course of the management process </a:t>
            </a:r>
            <a:r>
              <a:rPr lang="en-US" dirty="0" smtClean="0"/>
              <a:t>and functioning</a:t>
            </a:r>
            <a:r>
              <a:rPr lang="en-US" dirty="0"/>
              <a:t>, structure and development of the managing </a:t>
            </a:r>
            <a:r>
              <a:rPr lang="en-US" dirty="0" smtClean="0"/>
              <a:t>entity</a:t>
            </a:r>
            <a:endParaRPr lang="en-US" dirty="0"/>
          </a:p>
          <a:p>
            <a:pPr marL="806450" indent="-361950" algn="just" fontAlgn="base">
              <a:buNone/>
            </a:pPr>
            <a:r>
              <a:rPr lang="en-US" dirty="0" smtClean="0"/>
              <a:t>→  Can </a:t>
            </a:r>
            <a:r>
              <a:rPr lang="en-US" dirty="0"/>
              <a:t>only be successful if </a:t>
            </a:r>
            <a:r>
              <a:rPr lang="en-US" dirty="0" smtClean="0"/>
              <a:t>unbiased </a:t>
            </a:r>
            <a:r>
              <a:rPr lang="en-US" dirty="0"/>
              <a:t>analysis can be carried </a:t>
            </a:r>
            <a:r>
              <a:rPr lang="en-US" dirty="0" smtClean="0"/>
              <a:t>out</a:t>
            </a:r>
            <a:endParaRPr lang="en-US" dirty="0"/>
          </a:p>
          <a:p>
            <a:pPr marL="457200" indent="-457200" algn="just" fontAlgn="base">
              <a:buFont typeface="+mj-lt"/>
              <a:buAutoNum type="arabicPeriod" startAt="2"/>
            </a:pPr>
            <a:r>
              <a:rPr lang="en-US" dirty="0"/>
              <a:t>Parties must be willing to critique existing management practices in order to adapt them, when </a:t>
            </a:r>
            <a:r>
              <a:rPr lang="en-US" dirty="0" smtClean="0"/>
              <a:t>necessary</a:t>
            </a:r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/>
        </p:blipFill>
        <p:spPr>
          <a:xfrm>
            <a:off x="5713785" y="4005064"/>
            <a:ext cx="3034679" cy="186734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641777" y="5877272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59632" y="3717032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base">
              <a:buFont typeface="+mj-lt"/>
              <a:buAutoNum type="arabicPeriod" startAt="3"/>
            </a:pPr>
            <a:r>
              <a:rPr lang="en-US" sz="2000" dirty="0"/>
              <a:t>Quality of institutional learning will improve as project teams develop ability to give and receive constructive criticism and </a:t>
            </a:r>
            <a:r>
              <a:rPr lang="en-US" sz="2000" dirty="0" smtClean="0"/>
              <a:t>effect-</a:t>
            </a:r>
            <a:r>
              <a:rPr lang="en-US" sz="2000" dirty="0" err="1" smtClean="0"/>
              <a:t>tively</a:t>
            </a:r>
            <a:r>
              <a:rPr lang="en-US" sz="2000" dirty="0" smtClean="0"/>
              <a:t> </a:t>
            </a:r>
            <a:r>
              <a:rPr lang="en-US" sz="2000" dirty="0"/>
              <a:t>communicate face-to-face</a:t>
            </a:r>
          </a:p>
          <a:p>
            <a:pPr marL="457200" indent="-457200" algn="just" fontAlgn="base">
              <a:buFont typeface="+mj-lt"/>
              <a:buAutoNum type="arabicPeriod" startAt="3"/>
            </a:pPr>
            <a:r>
              <a:rPr lang="en-US" sz="2000" dirty="0"/>
              <a:t>Each organization will have a preferred method how to integrate learning processes into daily work </a:t>
            </a:r>
            <a:r>
              <a:rPr lang="en-US" sz="2000" dirty="0" smtClean="0"/>
              <a:t>routine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Tips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Actively seek to have the different parties meet and exchange their knowledge</a:t>
            </a:r>
          </a:p>
          <a:p>
            <a:pPr marL="0" indent="363538" algn="just">
              <a:buNone/>
            </a:pPr>
            <a:r>
              <a:rPr lang="en-US" dirty="0" smtClean="0"/>
              <a:t>→ More people than only the planning team may profit from it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5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0B915F6-427C-4B69-8C02-C768FBF5D6E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77D5536-DF33-46D5-A810-6669CEB39E1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2377AE5-EB8A-46A8-BC8D-3CC3016D75F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BC36FB1-68E1-4D8B-92BA-0EAE1177B94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3936E5E-5BB4-4892-A276-25885F1FF12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569AB71-E7C7-4048-82F2-28E2B2603AA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C279F10-51CB-4853-BD2A-AEA303C5193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5F8522F-E6F3-400F-A8C8-FFCA0E23648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FF86DFA-FD0D-44EC-9A46-7634D3BC5A1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CB77E67-29F9-4272-945B-757B6ABFBD6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C5D443C-CC15-427C-ADC5-CF550FF180A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788</Words>
  <Application>Microsoft Office PowerPoint</Application>
  <PresentationFormat>Bildschirmpräsentation (4:3)</PresentationFormat>
  <Paragraphs>76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ＭＳ Ｐゴシック</vt:lpstr>
      <vt:lpstr>宋体</vt:lpstr>
      <vt:lpstr>Arial</vt:lpstr>
      <vt:lpstr>Calibri</vt:lpstr>
      <vt:lpstr>Larissa-Design</vt:lpstr>
      <vt:lpstr>Organisation of institutional learning and sharing with other projects and initiatives</vt:lpstr>
      <vt:lpstr>Credits and conditions of use</vt:lpstr>
      <vt:lpstr>PowerPoint-Präsentation</vt:lpstr>
      <vt:lpstr>Learning objectives</vt:lpstr>
      <vt:lpstr>Outline</vt:lpstr>
      <vt:lpstr>What is institutional learning?</vt:lpstr>
      <vt:lpstr>Why do we engage in institutional learning and share with other projects and initiatives?  </vt:lpstr>
      <vt:lpstr>How do we organize institutional learning and inter-institutional sharing?</vt:lpstr>
      <vt:lpstr>Practical 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Tina</cp:lastModifiedBy>
  <cp:revision>142</cp:revision>
  <dcterms:created xsi:type="dcterms:W3CDTF">2014-11-12T07:15:06Z</dcterms:created>
  <dcterms:modified xsi:type="dcterms:W3CDTF">2015-03-17T20:03:42Z</dcterms:modified>
</cp:coreProperties>
</file>