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26"/>
  </p:notesMasterIdLst>
  <p:sldIdLst>
    <p:sldId id="257" r:id="rId7"/>
    <p:sldId id="297" r:id="rId8"/>
    <p:sldId id="262" r:id="rId9"/>
    <p:sldId id="307" r:id="rId10"/>
    <p:sldId id="316" r:id="rId11"/>
    <p:sldId id="315" r:id="rId12"/>
    <p:sldId id="310" r:id="rId13"/>
    <p:sldId id="317" r:id="rId14"/>
    <p:sldId id="325" r:id="rId15"/>
    <p:sldId id="318" r:id="rId16"/>
    <p:sldId id="314" r:id="rId17"/>
    <p:sldId id="319" r:id="rId18"/>
    <p:sldId id="302" r:id="rId19"/>
    <p:sldId id="322" r:id="rId20"/>
    <p:sldId id="320" r:id="rId21"/>
    <p:sldId id="321" r:id="rId22"/>
    <p:sldId id="323" r:id="rId23"/>
    <p:sldId id="324" r:id="rId24"/>
    <p:sldId id="261" r:id="rId2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05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B9AEE4-9915-4C38-ADEC-53D041D0F73C}"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GB"/>
        </a:p>
      </dgm:t>
    </dgm:pt>
    <dgm:pt modelId="{BF3664A5-3B56-4305-9C60-9D0A4A5F8FC7}">
      <dgm:prSet custT="1"/>
      <dgm:spPr/>
      <dgm:t>
        <a:bodyPr/>
        <a:lstStyle/>
        <a:p>
          <a:pPr algn="just" rtl="0"/>
          <a:r>
            <a:rPr lang="en-US" sz="2000" dirty="0" smtClean="0"/>
            <a:t>Participants have a strong understanding and are able to explain that this step is important as it encompasses the final check for consistency and plausibility before the strategies worked out in the planning process are finally put into practice.</a:t>
          </a:r>
          <a:endParaRPr lang="de-DE" sz="2000" dirty="0"/>
        </a:p>
      </dgm:t>
    </dgm:pt>
    <dgm:pt modelId="{A6FE1335-6D7A-4983-B0BF-93F15A9F5EF3}" type="parTrans" cxnId="{03F26EF7-7A40-47BD-8D63-2A3EAC9DAF4D}">
      <dgm:prSet/>
      <dgm:spPr/>
      <dgm:t>
        <a:bodyPr/>
        <a:lstStyle/>
        <a:p>
          <a:pPr algn="just"/>
          <a:endParaRPr lang="en-GB" sz="2000"/>
        </a:p>
      </dgm:t>
    </dgm:pt>
    <dgm:pt modelId="{67860453-3FE8-46D8-BEDA-E2DDFC1E169C}" type="sibTrans" cxnId="{03F26EF7-7A40-47BD-8D63-2A3EAC9DAF4D}">
      <dgm:prSet/>
      <dgm:spPr/>
      <dgm:t>
        <a:bodyPr/>
        <a:lstStyle/>
        <a:p>
          <a:pPr algn="just"/>
          <a:endParaRPr lang="en-GB" sz="2000"/>
        </a:p>
      </dgm:t>
    </dgm:pt>
    <dgm:pt modelId="{C5954B9F-CEE4-4225-8C29-CD7354702890}">
      <dgm:prSet custT="1"/>
      <dgm:spPr/>
      <dgm:t>
        <a:bodyPr/>
        <a:lstStyle/>
        <a:p>
          <a:pPr algn="just" rtl="0"/>
          <a:r>
            <a:rPr lang="en-US" sz="2000" dirty="0" smtClean="0"/>
            <a:t>Furthermore, participants are able to communicate well the rationale for the spatial requirements for strategy implementation by explaining the use of including the existing and complementary strategies and any other measures taken to mitigate environmental problems into the map with the spatial analysis of biodiversity objects, threats and stresses in order to better analyze potential synergies and conflicts that have been overlooked. This analysis will also contribute to more concrete plans and spatially explicit measures.</a:t>
          </a:r>
          <a:endParaRPr lang="de-DE" sz="2000" dirty="0"/>
        </a:p>
      </dgm:t>
    </dgm:pt>
    <dgm:pt modelId="{400AE953-2A1C-48D1-B269-13C99D510FB8}" type="parTrans" cxnId="{9DEA81CD-1E37-490E-831A-CBAD685A021F}">
      <dgm:prSet/>
      <dgm:spPr/>
      <dgm:t>
        <a:bodyPr/>
        <a:lstStyle/>
        <a:p>
          <a:pPr algn="just"/>
          <a:endParaRPr lang="en-GB" sz="2000"/>
        </a:p>
      </dgm:t>
    </dgm:pt>
    <dgm:pt modelId="{164C0009-6E98-467A-B6D9-F37C75EFA0E8}" type="sibTrans" cxnId="{9DEA81CD-1E37-490E-831A-CBAD685A021F}">
      <dgm:prSet/>
      <dgm:spPr/>
      <dgm:t>
        <a:bodyPr/>
        <a:lstStyle/>
        <a:p>
          <a:pPr algn="just"/>
          <a:endParaRPr lang="en-GB" sz="2000"/>
        </a:p>
      </dgm:t>
    </dgm:pt>
    <dgm:pt modelId="{E1861E42-3146-4381-944E-EBB050E589A2}" type="pres">
      <dgm:prSet presAssocID="{26B9AEE4-9915-4C38-ADEC-53D041D0F73C}" presName="linear" presStyleCnt="0">
        <dgm:presLayoutVars>
          <dgm:animLvl val="lvl"/>
          <dgm:resizeHandles val="exact"/>
        </dgm:presLayoutVars>
      </dgm:prSet>
      <dgm:spPr/>
      <dgm:t>
        <a:bodyPr/>
        <a:lstStyle/>
        <a:p>
          <a:endParaRPr lang="en-GB"/>
        </a:p>
      </dgm:t>
    </dgm:pt>
    <dgm:pt modelId="{F94AE0AD-F0C0-4F19-93D2-C3CED30BF95D}" type="pres">
      <dgm:prSet presAssocID="{BF3664A5-3B56-4305-9C60-9D0A4A5F8FC7}" presName="parentText" presStyleLbl="node1" presStyleIdx="0" presStyleCnt="2" custScaleY="59334" custLinFactY="-13503" custLinFactNeighborY="-100000">
        <dgm:presLayoutVars>
          <dgm:chMax val="0"/>
          <dgm:bulletEnabled val="1"/>
        </dgm:presLayoutVars>
      </dgm:prSet>
      <dgm:spPr/>
      <dgm:t>
        <a:bodyPr/>
        <a:lstStyle/>
        <a:p>
          <a:endParaRPr lang="en-GB"/>
        </a:p>
      </dgm:t>
    </dgm:pt>
    <dgm:pt modelId="{34621711-24A8-4945-8556-FB72CF4C701B}" type="pres">
      <dgm:prSet presAssocID="{67860453-3FE8-46D8-BEDA-E2DDFC1E169C}" presName="spacer" presStyleCnt="0"/>
      <dgm:spPr/>
    </dgm:pt>
    <dgm:pt modelId="{522485C2-9D1A-457B-9705-843F628AEB85}" type="pres">
      <dgm:prSet presAssocID="{C5954B9F-CEE4-4225-8C29-CD7354702890}" presName="parentText" presStyleLbl="node1" presStyleIdx="1" presStyleCnt="2" custScaleY="132660" custLinFactY="15056" custLinFactNeighborY="100000">
        <dgm:presLayoutVars>
          <dgm:chMax val="0"/>
          <dgm:bulletEnabled val="1"/>
        </dgm:presLayoutVars>
      </dgm:prSet>
      <dgm:spPr/>
      <dgm:t>
        <a:bodyPr/>
        <a:lstStyle/>
        <a:p>
          <a:endParaRPr lang="en-GB"/>
        </a:p>
      </dgm:t>
    </dgm:pt>
  </dgm:ptLst>
  <dgm:cxnLst>
    <dgm:cxn modelId="{9DEA81CD-1E37-490E-831A-CBAD685A021F}" srcId="{26B9AEE4-9915-4C38-ADEC-53D041D0F73C}" destId="{C5954B9F-CEE4-4225-8C29-CD7354702890}" srcOrd="1" destOrd="0" parTransId="{400AE953-2A1C-48D1-B269-13C99D510FB8}" sibTransId="{164C0009-6E98-467A-B6D9-F37C75EFA0E8}"/>
    <dgm:cxn modelId="{72AA0519-1D26-4036-B169-0BDC618CE573}" type="presOf" srcId="{C5954B9F-CEE4-4225-8C29-CD7354702890}" destId="{522485C2-9D1A-457B-9705-843F628AEB85}" srcOrd="0" destOrd="0" presId="urn:microsoft.com/office/officeart/2005/8/layout/vList2"/>
    <dgm:cxn modelId="{FF23B565-FB6B-40EA-9766-A863D86AF789}" type="presOf" srcId="{26B9AEE4-9915-4C38-ADEC-53D041D0F73C}" destId="{E1861E42-3146-4381-944E-EBB050E589A2}" srcOrd="0" destOrd="0" presId="urn:microsoft.com/office/officeart/2005/8/layout/vList2"/>
    <dgm:cxn modelId="{8FF9B486-F2FC-428D-8283-BFE67F981787}" type="presOf" srcId="{BF3664A5-3B56-4305-9C60-9D0A4A5F8FC7}" destId="{F94AE0AD-F0C0-4F19-93D2-C3CED30BF95D}" srcOrd="0" destOrd="0" presId="urn:microsoft.com/office/officeart/2005/8/layout/vList2"/>
    <dgm:cxn modelId="{03F26EF7-7A40-47BD-8D63-2A3EAC9DAF4D}" srcId="{26B9AEE4-9915-4C38-ADEC-53D041D0F73C}" destId="{BF3664A5-3B56-4305-9C60-9D0A4A5F8FC7}" srcOrd="0" destOrd="0" parTransId="{A6FE1335-6D7A-4983-B0BF-93F15A9F5EF3}" sibTransId="{67860453-3FE8-46D8-BEDA-E2DDFC1E169C}"/>
    <dgm:cxn modelId="{2DC91F83-D971-46CC-99F5-A34E84741F67}" type="presParOf" srcId="{E1861E42-3146-4381-944E-EBB050E589A2}" destId="{F94AE0AD-F0C0-4F19-93D2-C3CED30BF95D}" srcOrd="0" destOrd="0" presId="urn:microsoft.com/office/officeart/2005/8/layout/vList2"/>
    <dgm:cxn modelId="{72A2B412-95BB-4F34-B697-BC6FC964569E}" type="presParOf" srcId="{E1861E42-3146-4381-944E-EBB050E589A2}" destId="{34621711-24A8-4945-8556-FB72CF4C701B}" srcOrd="1" destOrd="0" presId="urn:microsoft.com/office/officeart/2005/8/layout/vList2"/>
    <dgm:cxn modelId="{D3F4C35B-990E-455B-8014-E7F517337880}" type="presParOf" srcId="{E1861E42-3146-4381-944E-EBB050E589A2}" destId="{522485C2-9D1A-457B-9705-843F628AEB8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2CA3C1-D124-47D0-8BF3-D61DB05B1BE4}"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GB"/>
        </a:p>
      </dgm:t>
    </dgm:pt>
    <dgm:pt modelId="{2875AF22-DE99-403A-8A4F-C9E0B06C70C6}">
      <dgm:prSet custT="1"/>
      <dgm:spPr/>
      <dgm:t>
        <a:bodyPr/>
        <a:lstStyle/>
        <a:p>
          <a:pPr algn="just" rtl="0"/>
          <a:r>
            <a:rPr lang="en-US" sz="2000" dirty="0" smtClean="0"/>
            <a:t>Additionally, participants have the ability to explain the reason for revising at this stage of the project cycle the scope and vision for the management area, which were formulated at the very beginning of the planning process. As certain aspects of the former planning/ project assumptions might have changed, but scope and vision statements should be aligned with the strategy portfolio providing guidance and focus for the management team, revision is recommended at that point.</a:t>
          </a:r>
          <a:endParaRPr lang="de-DE" sz="2000" dirty="0"/>
        </a:p>
      </dgm:t>
    </dgm:pt>
    <dgm:pt modelId="{9FA20A8A-74A5-473C-B8E9-60E2CC5DC1DC}" type="parTrans" cxnId="{55ABE5FE-031F-4EBE-8B4B-0C74D6FD97DC}">
      <dgm:prSet/>
      <dgm:spPr/>
      <dgm:t>
        <a:bodyPr/>
        <a:lstStyle/>
        <a:p>
          <a:pPr algn="just"/>
          <a:endParaRPr lang="en-GB" sz="2000"/>
        </a:p>
      </dgm:t>
    </dgm:pt>
    <dgm:pt modelId="{ADDA33FF-E38B-4D81-80C0-40790B0956DC}" type="sibTrans" cxnId="{55ABE5FE-031F-4EBE-8B4B-0C74D6FD97DC}">
      <dgm:prSet/>
      <dgm:spPr/>
      <dgm:t>
        <a:bodyPr/>
        <a:lstStyle/>
        <a:p>
          <a:pPr algn="just"/>
          <a:endParaRPr lang="en-GB" sz="2000"/>
        </a:p>
      </dgm:t>
    </dgm:pt>
    <dgm:pt modelId="{1B92E632-A1AF-4B73-8DF2-F2FF319F319F}">
      <dgm:prSet custT="1"/>
      <dgm:spPr/>
      <dgm:t>
        <a:bodyPr/>
        <a:lstStyle/>
        <a:p>
          <a:pPr algn="just" rtl="0"/>
          <a:r>
            <a:rPr lang="en-US" sz="2000" dirty="0" smtClean="0"/>
            <a:t>Participants have the skills to guide the team through these exercises.</a:t>
          </a:r>
          <a:endParaRPr lang="de-DE" sz="2000" dirty="0"/>
        </a:p>
      </dgm:t>
    </dgm:pt>
    <dgm:pt modelId="{8B9C9E24-4325-404B-B454-F766AA7AA6E3}" type="parTrans" cxnId="{3602EE13-41C7-413C-9612-44A74387409E}">
      <dgm:prSet/>
      <dgm:spPr/>
      <dgm:t>
        <a:bodyPr/>
        <a:lstStyle/>
        <a:p>
          <a:pPr algn="just"/>
          <a:endParaRPr lang="en-GB" sz="2000"/>
        </a:p>
      </dgm:t>
    </dgm:pt>
    <dgm:pt modelId="{E5C63BEB-6584-4D51-93ED-C596851AD42E}" type="sibTrans" cxnId="{3602EE13-41C7-413C-9612-44A74387409E}">
      <dgm:prSet/>
      <dgm:spPr/>
      <dgm:t>
        <a:bodyPr/>
        <a:lstStyle/>
        <a:p>
          <a:pPr algn="just"/>
          <a:endParaRPr lang="en-GB" sz="2000"/>
        </a:p>
      </dgm:t>
    </dgm:pt>
    <dgm:pt modelId="{D73CD9AF-94C4-464A-BB87-67D960F2BD49}" type="pres">
      <dgm:prSet presAssocID="{D02CA3C1-D124-47D0-8BF3-D61DB05B1BE4}" presName="linear" presStyleCnt="0">
        <dgm:presLayoutVars>
          <dgm:animLvl val="lvl"/>
          <dgm:resizeHandles val="exact"/>
        </dgm:presLayoutVars>
      </dgm:prSet>
      <dgm:spPr/>
      <dgm:t>
        <a:bodyPr/>
        <a:lstStyle/>
        <a:p>
          <a:endParaRPr lang="en-GB"/>
        </a:p>
      </dgm:t>
    </dgm:pt>
    <dgm:pt modelId="{0E53AEAB-B29A-4EEF-BE6B-9A6FE64243C3}" type="pres">
      <dgm:prSet presAssocID="{2875AF22-DE99-403A-8A4F-C9E0B06C70C6}" presName="parentText" presStyleLbl="node1" presStyleIdx="0" presStyleCnt="2" custScaleY="101726">
        <dgm:presLayoutVars>
          <dgm:chMax val="0"/>
          <dgm:bulletEnabled val="1"/>
        </dgm:presLayoutVars>
      </dgm:prSet>
      <dgm:spPr/>
      <dgm:t>
        <a:bodyPr/>
        <a:lstStyle/>
        <a:p>
          <a:endParaRPr lang="en-GB"/>
        </a:p>
      </dgm:t>
    </dgm:pt>
    <dgm:pt modelId="{6663C106-8D80-4346-8012-C9D390E567D5}" type="pres">
      <dgm:prSet presAssocID="{ADDA33FF-E38B-4D81-80C0-40790B0956DC}" presName="spacer" presStyleCnt="0"/>
      <dgm:spPr/>
    </dgm:pt>
    <dgm:pt modelId="{7DA6E2BD-E16E-44D9-8544-A466A91DF7AA}" type="pres">
      <dgm:prSet presAssocID="{1B92E632-A1AF-4B73-8DF2-F2FF319F319F}" presName="parentText" presStyleLbl="node1" presStyleIdx="1" presStyleCnt="2" custScaleY="21255" custLinFactY="347" custLinFactNeighborY="100000">
        <dgm:presLayoutVars>
          <dgm:chMax val="0"/>
          <dgm:bulletEnabled val="1"/>
        </dgm:presLayoutVars>
      </dgm:prSet>
      <dgm:spPr/>
      <dgm:t>
        <a:bodyPr/>
        <a:lstStyle/>
        <a:p>
          <a:endParaRPr lang="en-GB"/>
        </a:p>
      </dgm:t>
    </dgm:pt>
  </dgm:ptLst>
  <dgm:cxnLst>
    <dgm:cxn modelId="{3602EE13-41C7-413C-9612-44A74387409E}" srcId="{D02CA3C1-D124-47D0-8BF3-D61DB05B1BE4}" destId="{1B92E632-A1AF-4B73-8DF2-F2FF319F319F}" srcOrd="1" destOrd="0" parTransId="{8B9C9E24-4325-404B-B454-F766AA7AA6E3}" sibTransId="{E5C63BEB-6584-4D51-93ED-C596851AD42E}"/>
    <dgm:cxn modelId="{55ABE5FE-031F-4EBE-8B4B-0C74D6FD97DC}" srcId="{D02CA3C1-D124-47D0-8BF3-D61DB05B1BE4}" destId="{2875AF22-DE99-403A-8A4F-C9E0B06C70C6}" srcOrd="0" destOrd="0" parTransId="{9FA20A8A-74A5-473C-B8E9-60E2CC5DC1DC}" sibTransId="{ADDA33FF-E38B-4D81-80C0-40790B0956DC}"/>
    <dgm:cxn modelId="{4121C0F7-6957-4474-B23D-91BF1C026DAB}" type="presOf" srcId="{1B92E632-A1AF-4B73-8DF2-F2FF319F319F}" destId="{7DA6E2BD-E16E-44D9-8544-A466A91DF7AA}" srcOrd="0" destOrd="0" presId="urn:microsoft.com/office/officeart/2005/8/layout/vList2"/>
    <dgm:cxn modelId="{C2F571F9-5399-4CD1-892D-7E550905BDD7}" type="presOf" srcId="{2875AF22-DE99-403A-8A4F-C9E0B06C70C6}" destId="{0E53AEAB-B29A-4EEF-BE6B-9A6FE64243C3}" srcOrd="0" destOrd="0" presId="urn:microsoft.com/office/officeart/2005/8/layout/vList2"/>
    <dgm:cxn modelId="{E20766B1-3BFD-48C0-8FE5-1C59AD294AE8}" type="presOf" srcId="{D02CA3C1-D124-47D0-8BF3-D61DB05B1BE4}" destId="{D73CD9AF-94C4-464A-BB87-67D960F2BD49}" srcOrd="0" destOrd="0" presId="urn:microsoft.com/office/officeart/2005/8/layout/vList2"/>
    <dgm:cxn modelId="{9E1A98B8-6432-4F32-9FA0-64E5B97CBFAD}" type="presParOf" srcId="{D73CD9AF-94C4-464A-BB87-67D960F2BD49}" destId="{0E53AEAB-B29A-4EEF-BE6B-9A6FE64243C3}" srcOrd="0" destOrd="0" presId="urn:microsoft.com/office/officeart/2005/8/layout/vList2"/>
    <dgm:cxn modelId="{AE7446BD-CD4E-4E4D-A5FE-1D2F4794D257}" type="presParOf" srcId="{D73CD9AF-94C4-464A-BB87-67D960F2BD49}" destId="{6663C106-8D80-4346-8012-C9D390E567D5}" srcOrd="1" destOrd="0" presId="urn:microsoft.com/office/officeart/2005/8/layout/vList2"/>
    <dgm:cxn modelId="{F47F2688-7A0E-481C-8D07-1A33029D3084}" type="presParOf" srcId="{D73CD9AF-94C4-464A-BB87-67D960F2BD49}" destId="{7DA6E2BD-E16E-44D9-8544-A466A91DF7A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4853F-6AC4-4CBD-A471-414BE87BCDDC}" type="datetimeFigureOut">
              <a:rPr lang="en-GB" smtClean="0"/>
              <a:t>17/03/2015</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E6C3B8-4F73-4408-8F2E-82893D1C657B}" type="slidenum">
              <a:rPr lang="en-GB" smtClean="0"/>
              <a:t>‹Nr.›</a:t>
            </a:fld>
            <a:endParaRPr lang="en-GB"/>
          </a:p>
        </p:txBody>
      </p:sp>
    </p:spTree>
    <p:extLst>
      <p:ext uri="{BB962C8B-B14F-4D97-AF65-F5344CB8AC3E}">
        <p14:creationId xmlns:p14="http://schemas.microsoft.com/office/powerpoint/2010/main" val="268581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D3E6C3B8-4F73-4408-8F2E-82893D1C657B}" type="slidenum">
              <a:rPr lang="en-GB" smtClean="0"/>
              <a:t>2</a:t>
            </a:fld>
            <a:endParaRPr lang="en-GB"/>
          </a:p>
        </p:txBody>
      </p:sp>
    </p:spTree>
    <p:extLst>
      <p:ext uri="{BB962C8B-B14F-4D97-AF65-F5344CB8AC3E}">
        <p14:creationId xmlns:p14="http://schemas.microsoft.com/office/powerpoint/2010/main" val="882032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D3E6C3B8-4F73-4408-8F2E-82893D1C657B}" type="slidenum">
              <a:rPr lang="en-GB" smtClean="0"/>
              <a:t>4</a:t>
            </a:fld>
            <a:endParaRPr lang="en-GB"/>
          </a:p>
        </p:txBody>
      </p:sp>
    </p:spTree>
    <p:extLst>
      <p:ext uri="{BB962C8B-B14F-4D97-AF65-F5344CB8AC3E}">
        <p14:creationId xmlns:p14="http://schemas.microsoft.com/office/powerpoint/2010/main" val="3019459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Pictures: </a:t>
            </a:r>
            <a:r>
              <a:rPr lang="en-GB" dirty="0" err="1" smtClean="0"/>
              <a:t>Prof.</a:t>
            </a:r>
            <a:r>
              <a:rPr lang="en-GB" dirty="0" smtClean="0"/>
              <a:t> </a:t>
            </a:r>
            <a:r>
              <a:rPr lang="en-GB" dirty="0" err="1" smtClean="0"/>
              <a:t>Dr.</a:t>
            </a:r>
            <a:r>
              <a:rPr lang="en-GB" dirty="0" smtClean="0"/>
              <a:t> Pierre </a:t>
            </a:r>
            <a:r>
              <a:rPr lang="en-GB" dirty="0" err="1" smtClean="0"/>
              <a:t>Ibisch</a:t>
            </a:r>
            <a:endParaRPr lang="en-GB" dirty="0"/>
          </a:p>
        </p:txBody>
      </p:sp>
      <p:sp>
        <p:nvSpPr>
          <p:cNvPr id="4" name="Foliennummernplatzhalter 3"/>
          <p:cNvSpPr>
            <a:spLocks noGrp="1"/>
          </p:cNvSpPr>
          <p:nvPr>
            <p:ph type="sldNum" sz="quarter" idx="10"/>
          </p:nvPr>
        </p:nvSpPr>
        <p:spPr/>
        <p:txBody>
          <a:bodyPr/>
          <a:lstStyle/>
          <a:p>
            <a:fld id="{D3E6C3B8-4F73-4408-8F2E-82893D1C657B}" type="slidenum">
              <a:rPr lang="en-GB" smtClean="0"/>
              <a:t>7</a:t>
            </a:fld>
            <a:endParaRPr lang="en-GB"/>
          </a:p>
        </p:txBody>
      </p:sp>
    </p:spTree>
    <p:extLst>
      <p:ext uri="{BB962C8B-B14F-4D97-AF65-F5344CB8AC3E}">
        <p14:creationId xmlns:p14="http://schemas.microsoft.com/office/powerpoint/2010/main" val="4110742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Pictures: </a:t>
            </a:r>
            <a:r>
              <a:rPr lang="en-GB" dirty="0" err="1" smtClean="0"/>
              <a:t>Prof.</a:t>
            </a:r>
            <a:r>
              <a:rPr lang="en-GB" dirty="0" smtClean="0"/>
              <a:t> </a:t>
            </a:r>
            <a:r>
              <a:rPr lang="en-GB" dirty="0" err="1" smtClean="0"/>
              <a:t>Dr.</a:t>
            </a:r>
            <a:r>
              <a:rPr lang="en-GB" dirty="0" smtClean="0"/>
              <a:t> Pierre </a:t>
            </a:r>
            <a:r>
              <a:rPr lang="en-GB" dirty="0" err="1" smtClean="0"/>
              <a:t>Ibisch</a:t>
            </a:r>
            <a:endParaRPr lang="en-GB" dirty="0"/>
          </a:p>
        </p:txBody>
      </p:sp>
      <p:sp>
        <p:nvSpPr>
          <p:cNvPr id="4" name="Foliennummernplatzhalter 3"/>
          <p:cNvSpPr>
            <a:spLocks noGrp="1"/>
          </p:cNvSpPr>
          <p:nvPr>
            <p:ph type="sldNum" sz="quarter" idx="10"/>
          </p:nvPr>
        </p:nvSpPr>
        <p:spPr/>
        <p:txBody>
          <a:bodyPr/>
          <a:lstStyle/>
          <a:p>
            <a:fld id="{D3E6C3B8-4F73-4408-8F2E-82893D1C657B}" type="slidenum">
              <a:rPr lang="en-GB" smtClean="0"/>
              <a:t>8</a:t>
            </a:fld>
            <a:endParaRPr lang="en-GB"/>
          </a:p>
        </p:txBody>
      </p:sp>
    </p:spTree>
    <p:extLst>
      <p:ext uri="{BB962C8B-B14F-4D97-AF65-F5344CB8AC3E}">
        <p14:creationId xmlns:p14="http://schemas.microsoft.com/office/powerpoint/2010/main" val="4110742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D3E6C3B8-4F73-4408-8F2E-82893D1C657B}" type="slidenum">
              <a:rPr lang="en-GB" smtClean="0"/>
              <a:t>10</a:t>
            </a:fld>
            <a:endParaRPr lang="en-GB"/>
          </a:p>
        </p:txBody>
      </p:sp>
    </p:spTree>
    <p:extLst>
      <p:ext uri="{BB962C8B-B14F-4D97-AF65-F5344CB8AC3E}">
        <p14:creationId xmlns:p14="http://schemas.microsoft.com/office/powerpoint/2010/main" val="640504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f/Thumbs_up_font_awesome.svg"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4000"/>
            </a:lvl1p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323AB7CC-FB29-41D5-AE08-134C2AD886BA}" type="datetime1">
              <a:rPr lang="de-DE" smtClean="0"/>
              <a:t>17.03.2015</a:t>
            </a:fld>
            <a:endParaRPr lang="de-DE"/>
          </a:p>
        </p:txBody>
      </p:sp>
      <p:sp>
        <p:nvSpPr>
          <p:cNvPr id="5" name="Fußzeilenplatzhalter 4"/>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1259632" y="1556792"/>
            <a:ext cx="375215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4" name="Inhaltsplatzhalter 3"/>
          <p:cNvSpPr>
            <a:spLocks noGrp="1"/>
          </p:cNvSpPr>
          <p:nvPr>
            <p:ph sz="half" idx="2"/>
          </p:nvPr>
        </p:nvSpPr>
        <p:spPr>
          <a:xfrm>
            <a:off x="1259632" y="2204864"/>
            <a:ext cx="3752156"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5220072" y="1556792"/>
            <a:ext cx="37537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220072" y="2204864"/>
            <a:ext cx="3753743"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0"/>
          </p:nvPr>
        </p:nvSpPr>
        <p:spPr/>
        <p:txBody>
          <a:bodyPr/>
          <a:lstStyle/>
          <a:p>
            <a:fld id="{84E71D98-5CBD-42C8-B01D-4E3355FD3BAD}" type="datetime1">
              <a:rPr lang="de-DE" smtClean="0"/>
              <a:t>17.03.2015</a:t>
            </a:fld>
            <a:endParaRPr lang="de-DE"/>
          </a:p>
        </p:txBody>
      </p:sp>
      <p:sp>
        <p:nvSpPr>
          <p:cNvPr id="8" name="Fußzeilenplatzhalter 7"/>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0CF74C1-5341-4D38-ADD6-5BE91068ED7B}" type="datetime1">
              <a:rPr lang="de-DE" smtClean="0"/>
              <a:t>17.03.2015</a:t>
            </a:fld>
            <a:endParaRPr lang="de-DE"/>
          </a:p>
        </p:txBody>
      </p:sp>
      <p:sp>
        <p:nvSpPr>
          <p:cNvPr id="4" name="Fußzeilenplatzhalter 3"/>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FF417D4-8725-4505-A46A-E4B8B2F51020}" type="datetime1">
              <a:rPr lang="de-DE" smtClean="0"/>
              <a:t>17.03.2015</a:t>
            </a:fld>
            <a:endParaRPr lang="de-DE"/>
          </a:p>
        </p:txBody>
      </p:sp>
      <p:sp>
        <p:nvSpPr>
          <p:cNvPr id="3" name="Fußzeilenplatzhalter 2"/>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1412776"/>
            <a:ext cx="5111750" cy="4713387"/>
          </a:xfrm>
        </p:spPr>
        <p:txBody>
          <a:bodyPr/>
          <a:lstStyle>
            <a:lvl1pPr>
              <a:defRPr sz="2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normAutofit/>
          </a:bodyPr>
          <a:lstStyle>
            <a:lvl1pPr marL="0" indent="0">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5" name="Datumsplatzhalter 4"/>
          <p:cNvSpPr>
            <a:spLocks noGrp="1"/>
          </p:cNvSpPr>
          <p:nvPr>
            <p:ph type="dt" sz="half" idx="10"/>
          </p:nvPr>
        </p:nvSpPr>
        <p:spPr/>
        <p:txBody>
          <a:bodyPr/>
          <a:lstStyle/>
          <a:p>
            <a:fld id="{410B4048-900F-49D1-B4C5-257FB5374465}" type="datetime1">
              <a:rPr lang="de-DE" smtClean="0"/>
              <a:t>17.03.2015</a:t>
            </a:fld>
            <a:endParaRPr lang="de-DE"/>
          </a:p>
        </p:txBody>
      </p:sp>
      <p:sp>
        <p:nvSpPr>
          <p:cNvPr id="6" name="Fußzeilenplatzhalter 5"/>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C26AD66A-8ADA-48F9-AC2E-9A630BEB8326}" type="datetime1">
              <a:rPr lang="de-DE" smtClean="0"/>
              <a:t>17.03.2015</a:t>
            </a:fld>
            <a:endParaRPr lang="de-DE"/>
          </a:p>
        </p:txBody>
      </p:sp>
      <p:sp>
        <p:nvSpPr>
          <p:cNvPr id="6" name="Fußzeilenplatzhalter 5"/>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7545282-1637-48B0-82B2-6AC3801DC3DF}" type="datetime1">
              <a:rPr lang="de-DE" smtClean="0"/>
              <a:t>17.03.2015</a:t>
            </a:fld>
            <a:endParaRPr lang="de-DE"/>
          </a:p>
        </p:txBody>
      </p:sp>
      <p:sp>
        <p:nvSpPr>
          <p:cNvPr id="5" name="Fußzeilenplatzhalter 4"/>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7F347FC-A37A-4DDC-999D-7ECBE8ECB05D}" type="datetime1">
              <a:rPr lang="de-DE" smtClean="0"/>
              <a:t>17.03.2015</a:t>
            </a:fld>
            <a:endParaRPr lang="de-DE"/>
          </a:p>
        </p:txBody>
      </p:sp>
      <p:sp>
        <p:nvSpPr>
          <p:cNvPr id="5" name="Fußzeilenplatzhalter 4"/>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111C87CB-0B80-42B7-A0D1-FDD4C1559BDE}" type="datetime1">
              <a:rPr lang="de-DE" smtClean="0"/>
              <a:t>17.03.2015</a:t>
            </a:fld>
            <a:endParaRPr lang="de-DE"/>
          </a:p>
        </p:txBody>
      </p:sp>
      <p:sp>
        <p:nvSpPr>
          <p:cNvPr id="5" name="Fußzeilenplatzhalter 4"/>
          <p:cNvSpPr>
            <a:spLocks noGrp="1"/>
          </p:cNvSpPr>
          <p:nvPr>
            <p:ph type="ftr" sz="quarter" idx="11"/>
          </p:nvPr>
        </p:nvSpPr>
        <p:spPr>
          <a:xfrm>
            <a:off x="539554" y="6515100"/>
            <a:ext cx="8604446" cy="342900"/>
          </a:xfrm>
        </p:spPr>
        <p:txBody>
          <a:bodyPr/>
          <a:lstStyle/>
          <a:p>
            <a:r>
              <a:rPr lang="en-US" smtClean="0"/>
              <a:t>23. Consistency &amp; plausibility of strategies, spatial requirements for strategy implementation &amp; revision of management scope &amp; vision</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8530624-022C-43BA-BC46-665ECA849F48}" type="datetime1">
              <a:rPr lang="de-DE" smtClean="0"/>
              <a:t>17.03.2015</a:t>
            </a:fld>
            <a:endParaRPr lang="de-DE"/>
          </a:p>
        </p:txBody>
      </p:sp>
      <p:sp>
        <p:nvSpPr>
          <p:cNvPr id="5" name="Fußzeilenplatzhalter 4"/>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
        <p:nvSpPr>
          <p:cNvPr id="7" name="Textfeld 6"/>
          <p:cNvSpPr txBox="1"/>
          <p:nvPr userDrawn="1"/>
        </p:nvSpPr>
        <p:spPr>
          <a:xfrm>
            <a:off x="256027" y="2642543"/>
            <a:ext cx="577142" cy="769441"/>
          </a:xfrm>
          <a:prstGeom prst="rect">
            <a:avLst/>
          </a:prstGeom>
          <a:noFill/>
          <a:ln>
            <a:noFill/>
          </a:ln>
        </p:spPr>
        <p:txBody>
          <a:bodyPr wrap="square" rtlCol="0">
            <a:spAutoFit/>
          </a:bodyPr>
          <a:lstStyle/>
          <a:p>
            <a:r>
              <a:rPr lang="en-GB" sz="4400" b="1" dirty="0" smtClean="0">
                <a:latin typeface="Arial" pitchFamily="34" charset="0"/>
                <a:cs typeface="Arial" pitchFamily="34" charset="0"/>
              </a:rPr>
              <a:t>?</a:t>
            </a:r>
            <a:endParaRPr lang="en-GB" sz="4400" b="1" dirty="0">
              <a:latin typeface="Arial" pitchFamily="34" charset="0"/>
              <a:cs typeface="Arial" pitchFamily="34" charset="0"/>
            </a:endParaRPr>
          </a:p>
        </p:txBody>
      </p:sp>
      <p:grpSp>
        <p:nvGrpSpPr>
          <p:cNvPr id="8" name="Gruppieren 7"/>
          <p:cNvGrpSpPr/>
          <p:nvPr userDrawn="1"/>
        </p:nvGrpSpPr>
        <p:grpSpPr>
          <a:xfrm>
            <a:off x="355931" y="1748812"/>
            <a:ext cx="377333" cy="327345"/>
            <a:chOff x="252905" y="1778908"/>
            <a:chExt cx="377333" cy="327345"/>
          </a:xfrm>
          <a:noFill/>
        </p:grpSpPr>
        <p:sp>
          <p:nvSpPr>
            <p:cNvPr id="9" name="Ellipse 8"/>
            <p:cNvSpPr/>
            <p:nvPr/>
          </p:nvSpPr>
          <p:spPr>
            <a:xfrm rot="21240482">
              <a:off x="373977" y="1778908"/>
              <a:ext cx="256261" cy="256261"/>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rapezoid 9"/>
            <p:cNvSpPr/>
            <p:nvPr/>
          </p:nvSpPr>
          <p:spPr>
            <a:xfrm rot="2832241" flipH="1">
              <a:off x="316036" y="1981034"/>
              <a:ext cx="62088" cy="188350"/>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ogen 10"/>
            <p:cNvSpPr/>
            <p:nvPr/>
          </p:nvSpPr>
          <p:spPr>
            <a:xfrm rot="490939" flipV="1">
              <a:off x="386640" y="1906997"/>
              <a:ext cx="179092" cy="97445"/>
            </a:xfrm>
            <a:prstGeom prst="arc">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uppieren 11"/>
          <p:cNvGrpSpPr/>
          <p:nvPr userDrawn="1"/>
        </p:nvGrpSpPr>
        <p:grpSpPr>
          <a:xfrm>
            <a:off x="339734" y="4018502"/>
            <a:ext cx="396070" cy="435203"/>
            <a:chOff x="201399" y="4006186"/>
            <a:chExt cx="396070" cy="435203"/>
          </a:xfrm>
          <a:noFill/>
        </p:grpSpPr>
        <p:sp>
          <p:nvSpPr>
            <p:cNvPr id="13" name="Form 12"/>
            <p:cNvSpPr/>
            <p:nvPr/>
          </p:nvSpPr>
          <p:spPr>
            <a:xfrm>
              <a:off x="347080" y="4191000"/>
              <a:ext cx="250389" cy="250389"/>
            </a:xfrm>
            <a:prstGeom prst="gear9">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Form 13"/>
            <p:cNvSpPr/>
            <p:nvPr/>
          </p:nvSpPr>
          <p:spPr>
            <a:xfrm>
              <a:off x="201399" y="4131817"/>
              <a:ext cx="182101" cy="182101"/>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Form 14"/>
            <p:cNvSpPr/>
            <p:nvPr/>
          </p:nvSpPr>
          <p:spPr>
            <a:xfrm rot="20700000">
              <a:off x="303394" y="4006186"/>
              <a:ext cx="178422" cy="178422"/>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pic>
        <p:nvPicPr>
          <p:cNvPr id="16" name="Picture 17" descr="File:Thumbs up font awesome.svg">
            <a:hlinkClick r:id="rId2"/>
          </p:cNvPr>
          <p:cNvPicPr>
            <a:picLocks noChangeAspect="1" noChangeArrowheads="1"/>
          </p:cNvPicPr>
          <p:nvPr userDrawn="1"/>
        </p:nvPicPr>
        <p:blipFill>
          <a:blip r:embed="rId3" cstate="print">
            <a:biLevel thresh="75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28574" y="5219551"/>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058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D360274-BE0A-43BB-9A4E-D96B39ADBB63}" type="datetime1">
              <a:rPr lang="de-DE" smtClean="0"/>
              <a:t>17.03.2015</a:t>
            </a:fld>
            <a:endParaRPr lang="de-DE"/>
          </a:p>
        </p:txBody>
      </p:sp>
      <p:sp>
        <p:nvSpPr>
          <p:cNvPr id="5" name="Fußzeilenplatzhalter 4"/>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17" name="Picture 17" descr="File:Thumbs up font awesome.svg">
            <a:hlinkClick r:id="rId2"/>
          </p:cNvPr>
          <p:cNvPicPr>
            <a:picLocks noChangeAspect="1" noChangeArrowheads="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8" name="Gruppieren 17"/>
          <p:cNvGrpSpPr/>
          <p:nvPr userDrawn="1"/>
        </p:nvGrpSpPr>
        <p:grpSpPr>
          <a:xfrm>
            <a:off x="346563" y="4017581"/>
            <a:ext cx="396070" cy="435203"/>
            <a:chOff x="201399" y="4006186"/>
            <a:chExt cx="396070" cy="435203"/>
          </a:xfrm>
          <a:noFill/>
        </p:grpSpPr>
        <p:sp>
          <p:nvSpPr>
            <p:cNvPr id="19" name="Form 1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Form 1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Form 2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
        <p:nvSpPr>
          <p:cNvPr id="22" name="Textfeld 21"/>
          <p:cNvSpPr txBox="1"/>
          <p:nvPr userDrawn="1"/>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27" name="Gruppieren 26"/>
          <p:cNvGrpSpPr/>
          <p:nvPr userDrawn="1"/>
        </p:nvGrpSpPr>
        <p:grpSpPr>
          <a:xfrm>
            <a:off x="355931" y="1748812"/>
            <a:ext cx="377333" cy="327345"/>
            <a:chOff x="252905" y="1778908"/>
            <a:chExt cx="377333" cy="327345"/>
          </a:xfrm>
          <a:noFill/>
        </p:grpSpPr>
        <p:sp>
          <p:nvSpPr>
            <p:cNvPr id="28" name="Ellipse 27"/>
            <p:cNvSpPr/>
            <p:nvPr/>
          </p:nvSpPr>
          <p:spPr>
            <a:xfrm rot="21240482">
              <a:off x="373977" y="1778908"/>
              <a:ext cx="256261" cy="256261"/>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rapezoid 28"/>
            <p:cNvSpPr/>
            <p:nvPr/>
          </p:nvSpPr>
          <p:spPr>
            <a:xfrm rot="2832241" flipH="1">
              <a:off x="316036" y="1981034"/>
              <a:ext cx="62088" cy="188350"/>
            </a:xfrm>
            <a:prstGeom prst="trapezoid">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ogen 29"/>
            <p:cNvSpPr/>
            <p:nvPr/>
          </p:nvSpPr>
          <p:spPr>
            <a:xfrm rot="490939" flipV="1">
              <a:off x="386640" y="1906997"/>
              <a:ext cx="179092" cy="97445"/>
            </a:xfrm>
            <a:prstGeom prst="arc">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91005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14925F4-1BAE-494A-B7B9-09F356789390}" type="datetime1">
              <a:rPr lang="de-DE" smtClean="0"/>
              <a:t>17.03.2015</a:t>
            </a:fld>
            <a:endParaRPr lang="de-DE"/>
          </a:p>
        </p:txBody>
      </p:sp>
      <p:sp>
        <p:nvSpPr>
          <p:cNvPr id="5" name="Fußzeilenplatzhalter 4"/>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7" name="Picture 17" descr="File:Thumbs up font awesome.svg">
            <a:hlinkClick r:id="rId2"/>
          </p:cNvPr>
          <p:cNvPicPr>
            <a:picLocks noChangeAspect="1" noChangeArrowheads="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8" name="Gruppieren 7"/>
          <p:cNvGrpSpPr/>
          <p:nvPr userDrawn="1"/>
        </p:nvGrpSpPr>
        <p:grpSpPr>
          <a:xfrm>
            <a:off x="346563" y="4017581"/>
            <a:ext cx="396070" cy="435203"/>
            <a:chOff x="201399" y="4006186"/>
            <a:chExt cx="396070" cy="435203"/>
          </a:xfrm>
          <a:noFill/>
        </p:grpSpPr>
        <p:sp>
          <p:nvSpPr>
            <p:cNvPr id="9" name="Form 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Form 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Form 1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grpSp>
        <p:nvGrpSpPr>
          <p:cNvPr id="13" name="Gruppieren 12"/>
          <p:cNvGrpSpPr/>
          <p:nvPr userDrawn="1"/>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Textfeld 16"/>
          <p:cNvSpPr txBox="1"/>
          <p:nvPr userDrawn="1"/>
        </p:nvSpPr>
        <p:spPr>
          <a:xfrm>
            <a:off x="256027" y="2642543"/>
            <a:ext cx="577142" cy="769441"/>
          </a:xfrm>
          <a:prstGeom prst="rect">
            <a:avLst/>
          </a:prstGeom>
          <a:noFill/>
          <a:ln>
            <a:noFill/>
          </a:ln>
        </p:spPr>
        <p:txBody>
          <a:bodyPr wrap="square" rtlCol="0">
            <a:spAutoFit/>
          </a:bodyPr>
          <a:lstStyle/>
          <a:p>
            <a:r>
              <a:rPr lang="en-GB" sz="4400" b="1" dirty="0" smtClean="0">
                <a:latin typeface="Arial" pitchFamily="34" charset="0"/>
                <a:cs typeface="Arial" pitchFamily="34" charset="0"/>
              </a:rPr>
              <a:t>?</a:t>
            </a:r>
            <a:endParaRPr lang="en-GB" sz="4400" b="1" dirty="0">
              <a:latin typeface="Arial" pitchFamily="34" charset="0"/>
              <a:cs typeface="Arial" pitchFamily="34" charset="0"/>
            </a:endParaRPr>
          </a:p>
        </p:txBody>
      </p:sp>
    </p:spTree>
    <p:extLst>
      <p:ext uri="{BB962C8B-B14F-4D97-AF65-F5344CB8AC3E}">
        <p14:creationId xmlns:p14="http://schemas.microsoft.com/office/powerpoint/2010/main" val="3910058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40F2B9C-2270-4571-BB5C-B56F73E2E92A}" type="datetime1">
              <a:rPr lang="de-DE" smtClean="0"/>
              <a:t>17.03.2015</a:t>
            </a:fld>
            <a:endParaRPr lang="de-DE"/>
          </a:p>
        </p:txBody>
      </p:sp>
      <p:sp>
        <p:nvSpPr>
          <p:cNvPr id="5" name="Fußzeilenplatzhalter 4"/>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7" name="Picture 17" descr="File:Thumbs up font awesome.svg">
            <a:hlinkClick r:id="rId2"/>
          </p:cNvPr>
          <p:cNvPicPr>
            <a:picLocks noChangeAspect="1" noChangeArrowheads="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32714" y="5222728"/>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feld 11"/>
          <p:cNvSpPr txBox="1"/>
          <p:nvPr userDrawn="1"/>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13" name="Gruppieren 12"/>
          <p:cNvGrpSpPr/>
          <p:nvPr userDrawn="1"/>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uppieren 16"/>
          <p:cNvGrpSpPr/>
          <p:nvPr userDrawn="1"/>
        </p:nvGrpSpPr>
        <p:grpSpPr>
          <a:xfrm>
            <a:off x="339734" y="4018502"/>
            <a:ext cx="396070" cy="435203"/>
            <a:chOff x="201399" y="4006186"/>
            <a:chExt cx="396070" cy="435203"/>
          </a:xfrm>
          <a:noFill/>
        </p:grpSpPr>
        <p:sp>
          <p:nvSpPr>
            <p:cNvPr id="18" name="Form 17"/>
            <p:cNvSpPr/>
            <p:nvPr/>
          </p:nvSpPr>
          <p:spPr>
            <a:xfrm>
              <a:off x="347080" y="4191000"/>
              <a:ext cx="250389" cy="250389"/>
            </a:xfrm>
            <a:prstGeom prst="gear9">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9" name="Form 18"/>
            <p:cNvSpPr/>
            <p:nvPr/>
          </p:nvSpPr>
          <p:spPr>
            <a:xfrm>
              <a:off x="201399" y="4131817"/>
              <a:ext cx="182101" cy="182101"/>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Form 19"/>
            <p:cNvSpPr/>
            <p:nvPr/>
          </p:nvSpPr>
          <p:spPr>
            <a:xfrm rot="20700000">
              <a:off x="303394" y="4006186"/>
              <a:ext cx="178422" cy="178422"/>
            </a:xfrm>
            <a:prstGeom prst="gear6">
              <a:avLst/>
            </a:prstGeom>
            <a:grpFill/>
            <a:ln>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Tree>
    <p:extLst>
      <p:ext uri="{BB962C8B-B14F-4D97-AF65-F5344CB8AC3E}">
        <p14:creationId xmlns:p14="http://schemas.microsoft.com/office/powerpoint/2010/main" val="391005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C26BC27-4C5C-4E94-9132-19F522DD25BB}" type="datetime1">
              <a:rPr lang="de-DE" smtClean="0"/>
              <a:t>17.03.2015</a:t>
            </a:fld>
            <a:endParaRPr lang="de-DE"/>
          </a:p>
        </p:txBody>
      </p:sp>
      <p:sp>
        <p:nvSpPr>
          <p:cNvPr id="5" name="Fußzeilenplatzhalter 4"/>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grpSp>
        <p:nvGrpSpPr>
          <p:cNvPr id="8" name="Gruppieren 7"/>
          <p:cNvGrpSpPr/>
          <p:nvPr userDrawn="1"/>
        </p:nvGrpSpPr>
        <p:grpSpPr>
          <a:xfrm>
            <a:off x="346563" y="4017581"/>
            <a:ext cx="396070" cy="435203"/>
            <a:chOff x="201399" y="4006186"/>
            <a:chExt cx="396070" cy="435203"/>
          </a:xfrm>
          <a:noFill/>
        </p:grpSpPr>
        <p:sp>
          <p:nvSpPr>
            <p:cNvPr id="9" name="Form 8"/>
            <p:cNvSpPr/>
            <p:nvPr/>
          </p:nvSpPr>
          <p:spPr>
            <a:xfrm>
              <a:off x="347080" y="4191000"/>
              <a:ext cx="250389" cy="250389"/>
            </a:xfrm>
            <a:prstGeom prst="gear9">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Form 9"/>
            <p:cNvSpPr/>
            <p:nvPr/>
          </p:nvSpPr>
          <p:spPr>
            <a:xfrm>
              <a:off x="201399" y="4131817"/>
              <a:ext cx="182101" cy="182101"/>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Form 10"/>
            <p:cNvSpPr/>
            <p:nvPr/>
          </p:nvSpPr>
          <p:spPr>
            <a:xfrm rot="20700000">
              <a:off x="303394" y="4006186"/>
              <a:ext cx="178422" cy="178422"/>
            </a:xfrm>
            <a:prstGeom prst="gear6">
              <a:avLst/>
            </a:prstGeom>
            <a:grpFill/>
            <a:ln>
              <a:solidFill>
                <a:schemeClr val="bg1">
                  <a:lumMod val="75000"/>
                  <a:alpha val="50000"/>
                </a:schemeClr>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sp>
        <p:nvSpPr>
          <p:cNvPr id="12" name="Textfeld 11"/>
          <p:cNvSpPr txBox="1"/>
          <p:nvPr userDrawn="1"/>
        </p:nvSpPr>
        <p:spPr>
          <a:xfrm>
            <a:off x="258274" y="2642542"/>
            <a:ext cx="577142" cy="769441"/>
          </a:xfrm>
          <a:prstGeom prst="rect">
            <a:avLst/>
          </a:prstGeom>
          <a:noFill/>
          <a:ln>
            <a:noFill/>
          </a:ln>
        </p:spPr>
        <p:txBody>
          <a:bodyPr wrap="square" rtlCol="0">
            <a:spAutoFit/>
          </a:bodyPr>
          <a:lstStyle/>
          <a:p>
            <a:r>
              <a:rPr lang="en-GB" sz="4400" b="1" dirty="0" smtClean="0">
                <a:solidFill>
                  <a:schemeClr val="bg1">
                    <a:lumMod val="85000"/>
                  </a:schemeClr>
                </a:solidFill>
                <a:latin typeface="Arial" pitchFamily="34" charset="0"/>
                <a:cs typeface="Arial" pitchFamily="34" charset="0"/>
              </a:rPr>
              <a:t>?</a:t>
            </a:r>
            <a:endParaRPr lang="en-GB" sz="4400" b="1" dirty="0">
              <a:solidFill>
                <a:schemeClr val="bg1">
                  <a:lumMod val="85000"/>
                </a:schemeClr>
              </a:solidFill>
              <a:latin typeface="Arial" pitchFamily="34" charset="0"/>
              <a:cs typeface="Arial" pitchFamily="34" charset="0"/>
            </a:endParaRPr>
          </a:p>
        </p:txBody>
      </p:sp>
      <p:grpSp>
        <p:nvGrpSpPr>
          <p:cNvPr id="13" name="Gruppieren 12"/>
          <p:cNvGrpSpPr/>
          <p:nvPr userDrawn="1"/>
        </p:nvGrpSpPr>
        <p:grpSpPr>
          <a:xfrm>
            <a:off x="353722" y="1744044"/>
            <a:ext cx="377333" cy="327345"/>
            <a:chOff x="252905" y="1778908"/>
            <a:chExt cx="377333" cy="327345"/>
          </a:xfrm>
        </p:grpSpPr>
        <p:sp>
          <p:nvSpPr>
            <p:cNvPr id="14" name="Ellipse 13"/>
            <p:cNvSpPr/>
            <p:nvPr/>
          </p:nvSpPr>
          <p:spPr>
            <a:xfrm rot="21240482">
              <a:off x="373977" y="1778908"/>
              <a:ext cx="256261" cy="256261"/>
            </a:xfrm>
            <a:prstGeom prst="ellipse">
              <a:avLst/>
            </a:prstGeom>
            <a:solidFill>
              <a:schemeClr val="bg1"/>
            </a:solidFill>
            <a:ln w="19050">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Trapezoid 14"/>
            <p:cNvSpPr/>
            <p:nvPr/>
          </p:nvSpPr>
          <p:spPr>
            <a:xfrm rot="2832241" flipH="1">
              <a:off x="316036" y="1981034"/>
              <a:ext cx="62088" cy="188350"/>
            </a:xfrm>
            <a:prstGeom prst="trapezoid">
              <a:avLst/>
            </a:prstGeom>
            <a:solidFill>
              <a:schemeClr val="bg1">
                <a:lumMod val="75000"/>
                <a:alpha val="50000"/>
              </a:schemeClr>
            </a:solidFill>
            <a:ln w="3175">
              <a:solidFill>
                <a:schemeClr val="bg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 name="Bogen 15"/>
            <p:cNvSpPr/>
            <p:nvPr/>
          </p:nvSpPr>
          <p:spPr>
            <a:xfrm rot="490939" flipV="1">
              <a:off x="386640" y="1906997"/>
              <a:ext cx="179092" cy="97445"/>
            </a:xfrm>
            <a:prstGeom prst="arc">
              <a:avLst/>
            </a:prstGeom>
            <a:solidFill>
              <a:schemeClr val="bg1"/>
            </a:solidFill>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7" name="Picture 17" descr="File:Thumbs up font awesome.svg">
            <a:hlinkClick r:id="rId2"/>
          </p:cNvPr>
          <p:cNvPicPr>
            <a:picLocks noChangeAspect="1" noChangeArrowheads="1"/>
          </p:cNvPicPr>
          <p:nvPr userDrawn="1"/>
        </p:nvPicPr>
        <p:blipFill>
          <a:blip r:embed="rId3" cstate="print">
            <a:biLevel thresh="75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28574" y="5219551"/>
            <a:ext cx="432048" cy="4320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058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C86E00C0-BFC8-4234-A194-BEF470F084F1}" type="datetime1">
              <a:rPr lang="de-DE" smtClean="0"/>
              <a:t>17.03.2015</a:t>
            </a:fld>
            <a:endParaRPr lang="de-DE"/>
          </a:p>
        </p:txBody>
      </p:sp>
      <p:sp>
        <p:nvSpPr>
          <p:cNvPr id="5" name="Fußzeilenplatzhalter 4"/>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187624" y="1628800"/>
            <a:ext cx="3816424" cy="4525963"/>
          </a:xfrm>
        </p:spPr>
        <p:txBody>
          <a:bodyPr/>
          <a:lstStyle>
            <a:lvl1pPr>
              <a:defRPr sz="2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5148064" y="1628800"/>
            <a:ext cx="3894584" cy="4525963"/>
          </a:xfrm>
        </p:spPr>
        <p:txBody>
          <a:bodyPr/>
          <a:lstStyle>
            <a:lvl1pPr>
              <a:defRPr sz="2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umsplatzhalter 4"/>
          <p:cNvSpPr>
            <a:spLocks noGrp="1"/>
          </p:cNvSpPr>
          <p:nvPr>
            <p:ph type="dt" sz="half" idx="10"/>
          </p:nvPr>
        </p:nvSpPr>
        <p:spPr/>
        <p:txBody>
          <a:bodyPr/>
          <a:lstStyle/>
          <a:p>
            <a:fld id="{B944565D-3B4E-4003-AAF2-88ADD535D54A}" type="datetime1">
              <a:rPr lang="de-DE" smtClean="0"/>
              <a:t>17.03.2015</a:t>
            </a:fld>
            <a:endParaRPr lang="de-DE"/>
          </a:p>
        </p:txBody>
      </p:sp>
      <p:sp>
        <p:nvSpPr>
          <p:cNvPr id="6" name="Fußzeilenplatzhalter 5"/>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3"/>
          <p:cNvPicPr>
            <a:picLocks noChangeAspect="1" noChangeArrowheads="1"/>
          </p:cNvPicPr>
          <p:nvPr userDrawn="1"/>
        </p:nvPicPr>
        <p:blipFill rotWithShape="1">
          <a:blip r:embed="rId18" cstate="print">
            <a:extLst>
              <a:ext uri="{28A0092B-C50C-407E-A947-70E740481C1C}">
                <a14:useLocalDpi xmlns:a14="http://schemas.microsoft.com/office/drawing/2010/main"/>
              </a:ext>
            </a:extLst>
          </a:blip>
          <a:srcRect l="827" b="11662"/>
          <a:stretch/>
        </p:blipFill>
        <p:spPr bwMode="auto">
          <a:xfrm rot="10800000">
            <a:off x="-11929" y="-1"/>
            <a:ext cx="915592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hteck 17"/>
          <p:cNvSpPr/>
          <p:nvPr userDrawn="1"/>
        </p:nvSpPr>
        <p:spPr>
          <a:xfrm>
            <a:off x="-11928" y="7289"/>
            <a:ext cx="9161722" cy="6858000"/>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Users\cle483\Desktop\Centre for Econics\Logo centre.bmp"/>
          <p:cNvPicPr>
            <a:picLocks noChangeAspect="1" noChangeArrowheads="1"/>
          </p:cNvPicPr>
          <p:nvPr userDrawn="1"/>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 y="385343"/>
            <a:ext cx="1295400" cy="9113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cle483\Desktop\Centre for Econics\Logo MARISCO.jpg"/>
          <p:cNvPicPr>
            <a:picLocks noChangeAspect="1" noChangeArrowheads="1"/>
          </p:cNvPicPr>
          <p:nvPr userDrawn="1"/>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1718" y="342900"/>
            <a:ext cx="1172281" cy="9113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userDrawn="1"/>
        </p:nvPicPr>
        <p:blipFill rotWithShape="1">
          <a:blip r:embed="rId21" cstate="print">
            <a:extLst>
              <a:ext uri="{28A0092B-C50C-407E-A947-70E740481C1C}">
                <a14:useLocalDpi xmlns:a14="http://schemas.microsoft.com/office/drawing/2010/main"/>
              </a:ext>
            </a:extLst>
          </a:blip>
          <a:srcRect/>
          <a:stretch/>
        </p:blipFill>
        <p:spPr bwMode="auto">
          <a:xfrm>
            <a:off x="-11929" y="-1"/>
            <a:ext cx="9161721"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platzhalter 1"/>
          <p:cNvSpPr>
            <a:spLocks noGrp="1"/>
          </p:cNvSpPr>
          <p:nvPr>
            <p:ph type="title"/>
          </p:nvPr>
        </p:nvSpPr>
        <p:spPr>
          <a:xfrm>
            <a:off x="1295399" y="342900"/>
            <a:ext cx="6588970" cy="1074738"/>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1259632" y="1600200"/>
            <a:ext cx="7427167"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Picture 5"/>
          <p:cNvPicPr>
            <a:picLocks noChangeAspect="1" noChangeArrowheads="1"/>
          </p:cNvPicPr>
          <p:nvPr userDrawn="1"/>
        </p:nvPicPr>
        <p:blipFill rotWithShape="1">
          <a:blip r:embed="rId21" cstate="print">
            <a:extLst>
              <a:ext uri="{28A0092B-C50C-407E-A947-70E740481C1C}">
                <a14:useLocalDpi xmlns:a14="http://schemas.microsoft.com/office/drawing/2010/main"/>
              </a:ext>
            </a:extLst>
          </a:blip>
          <a:srcRect/>
          <a:stretch/>
        </p:blipFill>
        <p:spPr bwMode="auto">
          <a:xfrm>
            <a:off x="-108520" y="6515100"/>
            <a:ext cx="9258313" cy="35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liennummernplatzhalter 5"/>
          <p:cNvSpPr>
            <a:spLocks noGrp="1"/>
          </p:cNvSpPr>
          <p:nvPr>
            <p:ph type="sldNum" sz="quarter" idx="4"/>
          </p:nvPr>
        </p:nvSpPr>
        <p:spPr>
          <a:xfrm>
            <a:off x="-11927" y="6515100"/>
            <a:ext cx="551480" cy="342900"/>
          </a:xfrm>
          <a:prstGeom prst="rect">
            <a:avLst/>
          </a:prstGeom>
        </p:spPr>
        <p:txBody>
          <a:bodyPr vert="horz" lIns="91440" tIns="45720" rIns="91440" bIns="45720" rtlCol="0" anchor="ctr"/>
          <a:lstStyle>
            <a:lvl1pPr algn="ctr">
              <a:defRPr sz="1200">
                <a:solidFill>
                  <a:schemeClr val="tx1"/>
                </a:solidFill>
              </a:defRPr>
            </a:lvl1pPr>
          </a:lstStyle>
          <a:p>
            <a:fld id="{6C6AE60A-B69C-4790-82F7-3882EDF23186}" type="slidenum">
              <a:rPr lang="de-DE" smtClean="0"/>
              <a:pPr/>
              <a:t>‹Nr.›</a:t>
            </a:fld>
            <a:endParaRPr lang="de-DE" dirty="0"/>
          </a:p>
        </p:txBody>
      </p:sp>
      <p:sp>
        <p:nvSpPr>
          <p:cNvPr id="4" name="Datumsplatzhalter 3"/>
          <p:cNvSpPr>
            <a:spLocks noGrp="1"/>
          </p:cNvSpPr>
          <p:nvPr>
            <p:ph type="dt" sz="half" idx="2"/>
          </p:nvPr>
        </p:nvSpPr>
        <p:spPr>
          <a:xfrm>
            <a:off x="1115616" y="6515100"/>
            <a:ext cx="1080120" cy="350189"/>
          </a:xfrm>
          <a:prstGeom prst="rect">
            <a:avLst/>
          </a:prstGeom>
        </p:spPr>
        <p:txBody>
          <a:bodyPr vert="horz" lIns="91440" tIns="45720" rIns="91440" bIns="45720" rtlCol="0" anchor="ctr"/>
          <a:lstStyle>
            <a:lvl1pPr algn="l">
              <a:defRPr sz="1200">
                <a:solidFill>
                  <a:schemeClr val="tx1"/>
                </a:solidFill>
              </a:defRPr>
            </a:lvl1pPr>
          </a:lstStyle>
          <a:p>
            <a:fld id="{7D784D4C-330C-4639-BAEB-902C4D66F4FD}" type="datetime1">
              <a:rPr lang="de-DE" smtClean="0"/>
              <a:t>17.03.2015</a:t>
            </a:fld>
            <a:endParaRPr lang="de-DE"/>
          </a:p>
        </p:txBody>
      </p:sp>
      <p:sp>
        <p:nvSpPr>
          <p:cNvPr id="5" name="Fußzeilenplatzhalter 4"/>
          <p:cNvSpPr>
            <a:spLocks noGrp="1"/>
          </p:cNvSpPr>
          <p:nvPr>
            <p:ph type="ftr" sz="quarter" idx="3"/>
          </p:nvPr>
        </p:nvSpPr>
        <p:spPr>
          <a:xfrm>
            <a:off x="636145" y="6515100"/>
            <a:ext cx="8507855" cy="342900"/>
          </a:xfrm>
          <a:prstGeom prst="rect">
            <a:avLst/>
          </a:prstGeom>
        </p:spPr>
        <p:txBody>
          <a:bodyPr vert="horz" lIns="91440" tIns="45720" rIns="91440" bIns="45720" rtlCol="0" anchor="ctr"/>
          <a:lstStyle>
            <a:lvl1pPr algn="r">
              <a:defRPr sz="1200">
                <a:solidFill>
                  <a:schemeClr val="tx1"/>
                </a:solidFill>
              </a:defRPr>
            </a:lvl1pPr>
          </a:lstStyle>
          <a:p>
            <a:r>
              <a:rPr lang="en-US" dirty="0" smtClean="0"/>
              <a:t>23. Consistency &amp; plausibility of strategies, spatial requirements for strategy implementation &amp; revision of management scope &amp; vision</a:t>
            </a:r>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hf hd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www.nature.com/scitable/knowledge/library/spatial-ecology-and-conservation-13900969"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p:cNvSpPr>
            <a:spLocks noGrp="1"/>
          </p:cNvSpPr>
          <p:nvPr>
            <p:ph type="ctrTitle"/>
          </p:nvPr>
        </p:nvSpPr>
        <p:spPr>
          <a:xfrm>
            <a:off x="0" y="1340768"/>
            <a:ext cx="9144000" cy="1296144"/>
          </a:xfrm>
        </p:spPr>
        <p:txBody>
          <a:bodyPr>
            <a:noAutofit/>
          </a:bodyPr>
          <a:lstStyle/>
          <a:p>
            <a:r>
              <a:rPr lang="en-US" sz="3000" dirty="0"/>
              <a:t>The overall consistency and plausibility of strategies, the spatial requirements for strategy implementation, and the revision of the management scope and vision</a:t>
            </a:r>
            <a:endParaRPr lang="en-GB" sz="3000" dirty="0"/>
          </a:p>
        </p:txBody>
      </p:sp>
      <p:sp>
        <p:nvSpPr>
          <p:cNvPr id="20" name="Untertitel 19"/>
          <p:cNvSpPr>
            <a:spLocks noGrp="1"/>
          </p:cNvSpPr>
          <p:nvPr>
            <p:ph type="subTitle" idx="1"/>
          </p:nvPr>
        </p:nvSpPr>
        <p:spPr>
          <a:xfrm>
            <a:off x="-36512" y="5085184"/>
            <a:ext cx="9144000" cy="1392560"/>
          </a:xfrm>
        </p:spPr>
        <p:txBody>
          <a:bodyPr/>
          <a:lstStyle/>
          <a:p>
            <a:r>
              <a:rPr lang="en-US" dirty="0">
                <a:solidFill>
                  <a:schemeClr val="tx1"/>
                </a:solidFill>
              </a:rPr>
              <a:t>Phase III</a:t>
            </a:r>
          </a:p>
          <a:p>
            <a:r>
              <a:rPr lang="en-US" dirty="0">
                <a:solidFill>
                  <a:schemeClr val="tx1"/>
                </a:solidFill>
              </a:rPr>
              <a:t>Comprehensive evaluation, prioritization and strategy formulation </a:t>
            </a:r>
          </a:p>
          <a:p>
            <a:r>
              <a:rPr lang="en-US" dirty="0" smtClean="0">
                <a:solidFill>
                  <a:schemeClr val="tx1"/>
                </a:solidFill>
              </a:rPr>
              <a:t>Step 23</a:t>
            </a:r>
            <a:endParaRPr lang="en-GB" dirty="0" smtClean="0">
              <a:solidFill>
                <a:schemeClr val="tx1"/>
              </a:solidFill>
            </a:endParaRPr>
          </a:p>
          <a:p>
            <a:endParaRPr lang="en-GB" dirty="0">
              <a:solidFill>
                <a:schemeClr val="tx1"/>
              </a:solidFill>
            </a:endParaRPr>
          </a:p>
        </p:txBody>
      </p:sp>
      <p:sp>
        <p:nvSpPr>
          <p:cNvPr id="6" name="Textfeld 5"/>
          <p:cNvSpPr txBox="1"/>
          <p:nvPr/>
        </p:nvSpPr>
        <p:spPr>
          <a:xfrm>
            <a:off x="2697535" y="4989314"/>
            <a:ext cx="2522537" cy="215444"/>
          </a:xfrm>
          <a:prstGeom prst="rect">
            <a:avLst/>
          </a:prstGeom>
          <a:noFill/>
        </p:spPr>
        <p:txBody>
          <a:bodyPr wrap="square" rtlCol="0">
            <a:spAutoFit/>
          </a:bodyPr>
          <a:lstStyle/>
          <a:p>
            <a:r>
              <a:rPr lang="en-GB" sz="800" dirty="0" smtClean="0"/>
              <a:t>© Christina Lehmann 2015</a:t>
            </a:r>
            <a:endParaRPr lang="en-GB" sz="800"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2722819"/>
            <a:ext cx="3456384" cy="2304256"/>
          </a:xfrm>
          <a:prstGeom prst="rect">
            <a:avLst/>
          </a:prstGeom>
        </p:spPr>
      </p:pic>
    </p:spTree>
    <p:extLst>
      <p:ext uri="{BB962C8B-B14F-4D97-AF65-F5344CB8AC3E}">
        <p14:creationId xmlns:p14="http://schemas.microsoft.com/office/powerpoint/2010/main" val="530626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dirty="0" smtClean="0"/>
              <a:t>Why do we </a:t>
            </a:r>
            <a:r>
              <a:rPr lang="en-US" dirty="0"/>
              <a:t>check </a:t>
            </a:r>
            <a:r>
              <a:rPr lang="en-US" dirty="0" smtClean="0"/>
              <a:t>consistency </a:t>
            </a:r>
            <a:r>
              <a:rPr lang="en-US" dirty="0"/>
              <a:t>and plausibility of strategies?</a:t>
            </a:r>
            <a:endParaRPr lang="en-US" sz="4000" dirty="0"/>
          </a:p>
        </p:txBody>
      </p:sp>
      <p:sp>
        <p:nvSpPr>
          <p:cNvPr id="11" name="Content Placeholder 10"/>
          <p:cNvSpPr>
            <a:spLocks noGrp="1"/>
          </p:cNvSpPr>
          <p:nvPr>
            <p:ph idx="1"/>
          </p:nvPr>
        </p:nvSpPr>
        <p:spPr>
          <a:xfrm>
            <a:off x="1259632" y="1600200"/>
            <a:ext cx="7427167" cy="4914900"/>
          </a:xfrm>
        </p:spPr>
        <p:txBody>
          <a:bodyPr tIns="182880" anchor="t">
            <a:normAutofit/>
          </a:bodyPr>
          <a:lstStyle/>
          <a:p>
            <a:pPr algn="just"/>
            <a:r>
              <a:rPr lang="en-US" dirty="0" smtClean="0"/>
              <a:t>Disparities resulting in ineffective  or counterproductive management between strategies can be avoided</a:t>
            </a:r>
          </a:p>
          <a:p>
            <a:pPr lvl="1" indent="-342900" algn="just">
              <a:buFont typeface="Courier New" panose="02070309020205020404" pitchFamily="49" charset="0"/>
              <a:buChar char="o"/>
            </a:pPr>
            <a:r>
              <a:rPr lang="en-US" dirty="0" smtClean="0"/>
              <a:t>E.g., </a:t>
            </a:r>
            <a:r>
              <a:rPr lang="en-US" dirty="0"/>
              <a:t>one strategy may set aside an area as nature protected area, while another earmarks it for development to provide income to native </a:t>
            </a:r>
            <a:r>
              <a:rPr lang="en-US" dirty="0" smtClean="0"/>
              <a:t>peoples</a:t>
            </a:r>
            <a:r>
              <a:rPr lang="en-US" dirty="0"/>
              <a:t> </a:t>
            </a:r>
            <a:r>
              <a:rPr lang="en-US" dirty="0" smtClean="0"/>
              <a:t>to decrease their use of natural forests </a:t>
            </a:r>
          </a:p>
          <a:p>
            <a:pPr marL="712788" indent="-349250" algn="just">
              <a:buNone/>
            </a:pPr>
            <a:r>
              <a:rPr lang="en-US" dirty="0" smtClean="0"/>
              <a:t>→  Reviewing </a:t>
            </a:r>
            <a:r>
              <a:rPr lang="en-US" dirty="0"/>
              <a:t>the complete strategy “package” helps ensure that such inconsistencies are not </a:t>
            </a:r>
            <a:r>
              <a:rPr lang="en-US" dirty="0" smtClean="0"/>
              <a:t>overlooked</a:t>
            </a:r>
          </a:p>
          <a:p>
            <a:pPr algn="just"/>
            <a:r>
              <a:rPr lang="en-US" dirty="0"/>
              <a:t>C</a:t>
            </a:r>
            <a:r>
              <a:rPr lang="en-US" dirty="0" smtClean="0"/>
              <a:t>heck can save time, money, manpower and frustration</a:t>
            </a:r>
            <a:endParaRPr lang="en-US" dirty="0"/>
          </a:p>
          <a:p>
            <a:pPr algn="just"/>
            <a:r>
              <a:rPr lang="en-US" dirty="0" smtClean="0"/>
              <a:t>Can also prevent further damage to the designated area</a:t>
            </a:r>
          </a:p>
          <a:p>
            <a:pPr algn="just"/>
            <a:r>
              <a:rPr lang="en-US" dirty="0" smtClean="0"/>
              <a:t>By checking to ensure sufficient availability of resources beforehand, half-implemented strategies can be avoided</a:t>
            </a:r>
            <a:endParaRPr lang="en-US" dirty="0"/>
          </a:p>
        </p:txBody>
      </p:sp>
      <p:sp>
        <p:nvSpPr>
          <p:cNvPr id="4" name="Fußzeilenplatzhalter 3"/>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10</a:t>
            </a:fld>
            <a:endParaRPr lang="de-DE"/>
          </a:p>
        </p:txBody>
      </p:sp>
    </p:spTree>
    <p:extLst>
      <p:ext uri="{BB962C8B-B14F-4D97-AF65-F5344CB8AC3E}">
        <p14:creationId xmlns:p14="http://schemas.microsoft.com/office/powerpoint/2010/main" val="2680039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3000" dirty="0"/>
              <a:t>Why </a:t>
            </a:r>
            <a:r>
              <a:rPr lang="en-US" sz="3000" dirty="0" smtClean="0"/>
              <a:t>do we check spatial requirements for strategy implementation?</a:t>
            </a:r>
            <a:endParaRPr lang="en-US" sz="3000" dirty="0"/>
          </a:p>
        </p:txBody>
      </p:sp>
      <p:sp>
        <p:nvSpPr>
          <p:cNvPr id="11" name="Content Placeholder 10"/>
          <p:cNvSpPr>
            <a:spLocks noGrp="1"/>
          </p:cNvSpPr>
          <p:nvPr>
            <p:ph idx="1"/>
          </p:nvPr>
        </p:nvSpPr>
        <p:spPr>
          <a:xfrm>
            <a:off x="1259632" y="1600200"/>
            <a:ext cx="7704856" cy="4914900"/>
          </a:xfrm>
        </p:spPr>
        <p:txBody>
          <a:bodyPr tIns="182880" anchor="t">
            <a:noAutofit/>
          </a:bodyPr>
          <a:lstStyle/>
          <a:p>
            <a:pPr algn="just"/>
            <a:r>
              <a:rPr lang="en-US" dirty="0"/>
              <a:t>C</a:t>
            </a:r>
            <a:r>
              <a:rPr lang="en-US" dirty="0" smtClean="0"/>
              <a:t>onservation </a:t>
            </a:r>
            <a:r>
              <a:rPr lang="en-US" dirty="0"/>
              <a:t>efforts aim to target areas of </a:t>
            </a:r>
            <a:r>
              <a:rPr lang="en-US" dirty="0" smtClean="0"/>
              <a:t>greatest </a:t>
            </a:r>
            <a:r>
              <a:rPr lang="en-US" dirty="0"/>
              <a:t>change and human </a:t>
            </a:r>
            <a:r>
              <a:rPr lang="en-US" dirty="0" smtClean="0"/>
              <a:t>disturbance</a:t>
            </a:r>
          </a:p>
          <a:p>
            <a:pPr marL="712788" indent="-349250" algn="just">
              <a:buNone/>
            </a:pPr>
            <a:r>
              <a:rPr lang="en-US" dirty="0" smtClean="0"/>
              <a:t>→ Useful </a:t>
            </a:r>
            <a:r>
              <a:rPr lang="en-US" dirty="0"/>
              <a:t>to cross-check that the physical location of the strategies coincides with the identified stresses and threats in the </a:t>
            </a:r>
            <a:r>
              <a:rPr lang="en-US" dirty="0" smtClean="0"/>
              <a:t>landscape</a:t>
            </a:r>
            <a:endParaRPr lang="en-US" dirty="0"/>
          </a:p>
          <a:p>
            <a:pPr algn="just"/>
            <a:r>
              <a:rPr lang="en-US" dirty="0"/>
              <a:t>Considering normal spatial and temporal changes in the ecosystem assures </a:t>
            </a:r>
            <a:r>
              <a:rPr lang="en-US" dirty="0" smtClean="0"/>
              <a:t>avoiding of </a:t>
            </a:r>
            <a:r>
              <a:rPr lang="en-US" dirty="0"/>
              <a:t>counterproductive strategies </a:t>
            </a:r>
            <a:endParaRPr lang="en-US" dirty="0" smtClean="0"/>
          </a:p>
          <a:p>
            <a:pPr marL="712788" indent="-349250" algn="just">
              <a:buNone/>
            </a:pPr>
            <a:r>
              <a:rPr lang="en-US" dirty="0" smtClean="0"/>
              <a:t>→ E.g., strategies struggling to </a:t>
            </a:r>
            <a:r>
              <a:rPr lang="en-US" dirty="0"/>
              <a:t>reverse natural </a:t>
            </a:r>
            <a:r>
              <a:rPr lang="en-US" dirty="0" smtClean="0"/>
              <a:t>processes (annual/ seasonal flooding </a:t>
            </a:r>
            <a:r>
              <a:rPr lang="en-US" dirty="0"/>
              <a:t>or </a:t>
            </a:r>
            <a:r>
              <a:rPr lang="en-US" dirty="0" smtClean="0"/>
              <a:t>burning)</a:t>
            </a:r>
          </a:p>
          <a:p>
            <a:pPr algn="just"/>
            <a:r>
              <a:rPr lang="en-US" dirty="0" smtClean="0"/>
              <a:t>Spatially well-planned landscapes can provide higher agricultural yields; higher pollination rates as compared to unplanned areas of the same size; can help decrease the spread of vector-born diseases (Check out: </a:t>
            </a:r>
            <a:r>
              <a:rPr lang="en-US" dirty="0" smtClean="0">
                <a:hlinkClick r:id="rId2"/>
              </a:rPr>
              <a:t>NATURE</a:t>
            </a:r>
            <a:r>
              <a:rPr lang="en-US" dirty="0" smtClean="0"/>
              <a:t>) </a:t>
            </a:r>
          </a:p>
          <a:p>
            <a:pPr algn="just"/>
            <a:r>
              <a:rPr lang="en-US" dirty="0" smtClean="0"/>
              <a:t>Large</a:t>
            </a:r>
            <a:r>
              <a:rPr lang="en-US" dirty="0"/>
              <a:t>, interconnected </a:t>
            </a:r>
            <a:r>
              <a:rPr lang="en-US" dirty="0" smtClean="0"/>
              <a:t>areas </a:t>
            </a:r>
            <a:r>
              <a:rPr lang="en-US" dirty="0"/>
              <a:t>with minimal fragmentation or habitat </a:t>
            </a:r>
            <a:r>
              <a:rPr lang="en-US" dirty="0" smtClean="0"/>
              <a:t>loss (esp. </a:t>
            </a:r>
            <a:r>
              <a:rPr lang="en-US" dirty="0"/>
              <a:t>in sensitive </a:t>
            </a:r>
            <a:r>
              <a:rPr lang="en-US" dirty="0" smtClean="0"/>
              <a:t>areas) is </a:t>
            </a:r>
            <a:r>
              <a:rPr lang="en-US" dirty="0"/>
              <a:t>crucial to successful </a:t>
            </a:r>
            <a:r>
              <a:rPr lang="en-US" dirty="0" smtClean="0"/>
              <a:t>strategies  </a:t>
            </a:r>
            <a:endParaRPr lang="en-US" dirty="0"/>
          </a:p>
          <a:p>
            <a:pPr algn="just"/>
            <a:endParaRPr lang="en-US" dirty="0"/>
          </a:p>
          <a:p>
            <a:pPr marL="0" indent="0" algn="just">
              <a:buNone/>
            </a:pPr>
            <a:endParaRPr lang="en-US" dirty="0" smtClean="0"/>
          </a:p>
        </p:txBody>
      </p:sp>
      <p:sp>
        <p:nvSpPr>
          <p:cNvPr id="4" name="Fußzeilenplatzhalter 3"/>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11</a:t>
            </a:fld>
            <a:endParaRPr lang="de-DE"/>
          </a:p>
        </p:txBody>
      </p:sp>
    </p:spTree>
    <p:extLst>
      <p:ext uri="{BB962C8B-B14F-4D97-AF65-F5344CB8AC3E}">
        <p14:creationId xmlns:p14="http://schemas.microsoft.com/office/powerpoint/2010/main" val="2737099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dirty="0"/>
              <a:t>Why </a:t>
            </a:r>
            <a:r>
              <a:rPr lang="en-US" dirty="0" smtClean="0"/>
              <a:t>do we revise </a:t>
            </a:r>
            <a:r>
              <a:rPr lang="en-US" dirty="0"/>
              <a:t>the scope and vision of the area?</a:t>
            </a:r>
            <a:endParaRPr lang="en-US" sz="4000" dirty="0"/>
          </a:p>
        </p:txBody>
      </p:sp>
      <p:sp>
        <p:nvSpPr>
          <p:cNvPr id="11" name="Content Placeholder 10"/>
          <p:cNvSpPr>
            <a:spLocks noGrp="1"/>
          </p:cNvSpPr>
          <p:nvPr>
            <p:ph idx="1"/>
          </p:nvPr>
        </p:nvSpPr>
        <p:spPr>
          <a:xfrm>
            <a:off x="1259632" y="1600200"/>
            <a:ext cx="7632848" cy="4493095"/>
          </a:xfrm>
        </p:spPr>
        <p:txBody>
          <a:bodyPr tIns="182880" anchor="t">
            <a:normAutofit/>
          </a:bodyPr>
          <a:lstStyle/>
          <a:p>
            <a:pPr algn="just"/>
            <a:r>
              <a:rPr lang="en-US" dirty="0"/>
              <a:t>After </a:t>
            </a:r>
            <a:r>
              <a:rPr lang="en-US" dirty="0" smtClean="0"/>
              <a:t>detailed </a:t>
            </a:r>
            <a:r>
              <a:rPr lang="en-US" dirty="0"/>
              <a:t>situation analysis, it is </a:t>
            </a:r>
            <a:r>
              <a:rPr lang="en-US" dirty="0" smtClean="0"/>
              <a:t>possible the initial management focus or the </a:t>
            </a:r>
            <a:r>
              <a:rPr lang="en-US" dirty="0"/>
              <a:t>assumptions for the planning project have </a:t>
            </a:r>
            <a:r>
              <a:rPr lang="en-US" dirty="0" smtClean="0"/>
              <a:t>changed</a:t>
            </a:r>
            <a:endParaRPr lang="en-US" dirty="0"/>
          </a:p>
          <a:p>
            <a:pPr algn="just"/>
            <a:r>
              <a:rPr lang="en-US" dirty="0"/>
              <a:t>I</a:t>
            </a:r>
            <a:r>
              <a:rPr lang="en-US" dirty="0" smtClean="0"/>
              <a:t>nitial </a:t>
            </a:r>
            <a:r>
              <a:rPr lang="en-US" dirty="0"/>
              <a:t>scope of management </a:t>
            </a:r>
            <a:r>
              <a:rPr lang="en-US" dirty="0" smtClean="0"/>
              <a:t>and vision for the area may </a:t>
            </a:r>
            <a:r>
              <a:rPr lang="en-US" dirty="0"/>
              <a:t>not be consistent with the new findings of the workgroup and </a:t>
            </a:r>
            <a:r>
              <a:rPr lang="en-US" dirty="0" smtClean="0"/>
              <a:t>planned strategies</a:t>
            </a:r>
          </a:p>
          <a:p>
            <a:pPr algn="just"/>
            <a:r>
              <a:rPr lang="en-GB" dirty="0"/>
              <a:t>Certain strategies might include factors lying outside the scope or extend/change the vision set before the situation </a:t>
            </a:r>
            <a:r>
              <a:rPr lang="en-GB" dirty="0" smtClean="0"/>
              <a:t>analysis</a:t>
            </a:r>
            <a:endParaRPr lang="en-US" dirty="0"/>
          </a:p>
          <a:p>
            <a:pPr marL="712788" indent="-349250" algn="just">
              <a:buNone/>
            </a:pPr>
            <a:r>
              <a:rPr lang="en-US" dirty="0" smtClean="0"/>
              <a:t>→ Management </a:t>
            </a:r>
            <a:r>
              <a:rPr lang="en-US" dirty="0"/>
              <a:t>scope and vision </a:t>
            </a:r>
            <a:r>
              <a:rPr lang="en-US" dirty="0" smtClean="0"/>
              <a:t>should be </a:t>
            </a:r>
            <a:r>
              <a:rPr lang="en-US" dirty="0"/>
              <a:t>aligned </a:t>
            </a:r>
            <a:r>
              <a:rPr lang="en-US" dirty="0" smtClean="0"/>
              <a:t>with the </a:t>
            </a:r>
            <a:r>
              <a:rPr lang="en-US" dirty="0"/>
              <a:t>strategy </a:t>
            </a:r>
            <a:r>
              <a:rPr lang="en-US" dirty="0" smtClean="0"/>
              <a:t>portfolio</a:t>
            </a:r>
            <a:endParaRPr lang="en-US" dirty="0"/>
          </a:p>
        </p:txBody>
      </p:sp>
      <p:sp>
        <p:nvSpPr>
          <p:cNvPr id="4" name="Fußzeilenplatzhalter 3"/>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12</a:t>
            </a:fld>
            <a:endParaRPr lang="de-DE"/>
          </a:p>
        </p:txBody>
      </p:sp>
      <p:grpSp>
        <p:nvGrpSpPr>
          <p:cNvPr id="2" name="Gruppieren 1"/>
          <p:cNvGrpSpPr/>
          <p:nvPr/>
        </p:nvGrpSpPr>
        <p:grpSpPr>
          <a:xfrm>
            <a:off x="1707005" y="4797150"/>
            <a:ext cx="1316823" cy="1603497"/>
            <a:chOff x="5436097" y="1773972"/>
            <a:chExt cx="3312368" cy="4489052"/>
          </a:xfrm>
        </p:grpSpPr>
        <p:pic>
          <p:nvPicPr>
            <p:cNvPr id="6" name="Picture 3" descr="F:\Fotos_MARISCO Workshops + EDA\Georgien ('14 &amp; '15)\von Christoph\4-5 Tag_Georgien_Workshop\Georgien_Marisco-Workshop_day 2-3_cn_051214_011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28" t="1635" r="9139" b="4227"/>
            <a:stretch/>
          </p:blipFill>
          <p:spPr bwMode="auto">
            <a:xfrm rot="16200000">
              <a:off x="4847755" y="2362314"/>
              <a:ext cx="4489052" cy="3312368"/>
            </a:xfrm>
            <a:prstGeom prst="rect">
              <a:avLst/>
            </a:prstGeom>
            <a:noFill/>
            <a:extLst>
              <a:ext uri="{909E8E84-426E-40DD-AFC4-6F175D3DCCD1}">
                <a14:hiddenFill xmlns:a14="http://schemas.microsoft.com/office/drawing/2010/main">
                  <a:solidFill>
                    <a:srgbClr val="FFFFFF"/>
                  </a:solidFill>
                </a14:hiddenFill>
              </a:ext>
            </a:extLst>
          </p:spPr>
        </p:pic>
        <p:sp>
          <p:nvSpPr>
            <p:cNvPr id="7" name="Freihandform 6"/>
            <p:cNvSpPr/>
            <p:nvPr/>
          </p:nvSpPr>
          <p:spPr>
            <a:xfrm>
              <a:off x="5782235" y="2770094"/>
              <a:ext cx="2259106" cy="2070847"/>
            </a:xfrm>
            <a:custGeom>
              <a:avLst/>
              <a:gdLst>
                <a:gd name="connsiteX0" fmla="*/ 255494 w 2259106"/>
                <a:gd name="connsiteY0" fmla="*/ 457200 h 2070847"/>
                <a:gd name="connsiteX1" fmla="*/ 322730 w 2259106"/>
                <a:gd name="connsiteY1" fmla="*/ 161365 h 2070847"/>
                <a:gd name="connsiteX2" fmla="*/ 497541 w 2259106"/>
                <a:gd name="connsiteY2" fmla="*/ 13447 h 2070847"/>
                <a:gd name="connsiteX3" fmla="*/ 779930 w 2259106"/>
                <a:gd name="connsiteY3" fmla="*/ 0 h 2070847"/>
                <a:gd name="connsiteX4" fmla="*/ 1075765 w 2259106"/>
                <a:gd name="connsiteY4" fmla="*/ 121024 h 2070847"/>
                <a:gd name="connsiteX5" fmla="*/ 1183341 w 2259106"/>
                <a:gd name="connsiteY5" fmla="*/ 349624 h 2070847"/>
                <a:gd name="connsiteX6" fmla="*/ 1156447 w 2259106"/>
                <a:gd name="connsiteY6" fmla="*/ 564777 h 2070847"/>
                <a:gd name="connsiteX7" fmla="*/ 954741 w 2259106"/>
                <a:gd name="connsiteY7" fmla="*/ 672353 h 2070847"/>
                <a:gd name="connsiteX8" fmla="*/ 914400 w 2259106"/>
                <a:gd name="connsiteY8" fmla="*/ 766482 h 2070847"/>
                <a:gd name="connsiteX9" fmla="*/ 1008530 w 2259106"/>
                <a:gd name="connsiteY9" fmla="*/ 860612 h 2070847"/>
                <a:gd name="connsiteX10" fmla="*/ 1290918 w 2259106"/>
                <a:gd name="connsiteY10" fmla="*/ 1035424 h 2070847"/>
                <a:gd name="connsiteX11" fmla="*/ 1479177 w 2259106"/>
                <a:gd name="connsiteY11" fmla="*/ 1116106 h 2070847"/>
                <a:gd name="connsiteX12" fmla="*/ 1627094 w 2259106"/>
                <a:gd name="connsiteY12" fmla="*/ 1196788 h 2070847"/>
                <a:gd name="connsiteX13" fmla="*/ 1990165 w 2259106"/>
                <a:gd name="connsiteY13" fmla="*/ 1344706 h 2070847"/>
                <a:gd name="connsiteX14" fmla="*/ 2205318 w 2259106"/>
                <a:gd name="connsiteY14" fmla="*/ 1425388 h 2070847"/>
                <a:gd name="connsiteX15" fmla="*/ 2259106 w 2259106"/>
                <a:gd name="connsiteY15" fmla="*/ 1532965 h 2070847"/>
                <a:gd name="connsiteX16" fmla="*/ 2151530 w 2259106"/>
                <a:gd name="connsiteY16" fmla="*/ 1653988 h 2070847"/>
                <a:gd name="connsiteX17" fmla="*/ 2030506 w 2259106"/>
                <a:gd name="connsiteY17" fmla="*/ 1721224 h 2070847"/>
                <a:gd name="connsiteX18" fmla="*/ 1882589 w 2259106"/>
                <a:gd name="connsiteY18" fmla="*/ 1788459 h 2070847"/>
                <a:gd name="connsiteX19" fmla="*/ 1748118 w 2259106"/>
                <a:gd name="connsiteY19" fmla="*/ 1788459 h 2070847"/>
                <a:gd name="connsiteX20" fmla="*/ 1694330 w 2259106"/>
                <a:gd name="connsiteY20" fmla="*/ 1949824 h 2070847"/>
                <a:gd name="connsiteX21" fmla="*/ 1559859 w 2259106"/>
                <a:gd name="connsiteY21" fmla="*/ 2017059 h 2070847"/>
                <a:gd name="connsiteX22" fmla="*/ 1559859 w 2259106"/>
                <a:gd name="connsiteY22" fmla="*/ 2017059 h 2070847"/>
                <a:gd name="connsiteX23" fmla="*/ 1411941 w 2259106"/>
                <a:gd name="connsiteY23" fmla="*/ 1949824 h 2070847"/>
                <a:gd name="connsiteX24" fmla="*/ 1411941 w 2259106"/>
                <a:gd name="connsiteY24" fmla="*/ 1949824 h 2070847"/>
                <a:gd name="connsiteX25" fmla="*/ 1304365 w 2259106"/>
                <a:gd name="connsiteY25" fmla="*/ 2017059 h 2070847"/>
                <a:gd name="connsiteX26" fmla="*/ 1196789 w 2259106"/>
                <a:gd name="connsiteY26" fmla="*/ 2070847 h 2070847"/>
                <a:gd name="connsiteX27" fmla="*/ 1062318 w 2259106"/>
                <a:gd name="connsiteY27" fmla="*/ 2030506 h 2070847"/>
                <a:gd name="connsiteX28" fmla="*/ 914400 w 2259106"/>
                <a:gd name="connsiteY28" fmla="*/ 1976718 h 2070847"/>
                <a:gd name="connsiteX29" fmla="*/ 793377 w 2259106"/>
                <a:gd name="connsiteY29" fmla="*/ 1936377 h 2070847"/>
                <a:gd name="connsiteX30" fmla="*/ 672353 w 2259106"/>
                <a:gd name="connsiteY30" fmla="*/ 1775012 h 2070847"/>
                <a:gd name="connsiteX31" fmla="*/ 591671 w 2259106"/>
                <a:gd name="connsiteY31" fmla="*/ 1761565 h 2070847"/>
                <a:gd name="connsiteX32" fmla="*/ 443753 w 2259106"/>
                <a:gd name="connsiteY32" fmla="*/ 1694330 h 2070847"/>
                <a:gd name="connsiteX33" fmla="*/ 295836 w 2259106"/>
                <a:gd name="connsiteY33" fmla="*/ 1600200 h 2070847"/>
                <a:gd name="connsiteX34" fmla="*/ 242047 w 2259106"/>
                <a:gd name="connsiteY34" fmla="*/ 1506071 h 2070847"/>
                <a:gd name="connsiteX35" fmla="*/ 201706 w 2259106"/>
                <a:gd name="connsiteY35" fmla="*/ 1411941 h 2070847"/>
                <a:gd name="connsiteX36" fmla="*/ 80683 w 2259106"/>
                <a:gd name="connsiteY36" fmla="*/ 1317812 h 2070847"/>
                <a:gd name="connsiteX37" fmla="*/ 53789 w 2259106"/>
                <a:gd name="connsiteY37" fmla="*/ 1264024 h 2070847"/>
                <a:gd name="connsiteX38" fmla="*/ 26894 w 2259106"/>
                <a:gd name="connsiteY38" fmla="*/ 1089212 h 2070847"/>
                <a:gd name="connsiteX39" fmla="*/ 0 w 2259106"/>
                <a:gd name="connsiteY39" fmla="*/ 941294 h 2070847"/>
                <a:gd name="connsiteX40" fmla="*/ 13447 w 2259106"/>
                <a:gd name="connsiteY40" fmla="*/ 806824 h 2070847"/>
                <a:gd name="connsiteX41" fmla="*/ 94130 w 2259106"/>
                <a:gd name="connsiteY41" fmla="*/ 685800 h 2070847"/>
                <a:gd name="connsiteX42" fmla="*/ 174812 w 2259106"/>
                <a:gd name="connsiteY42" fmla="*/ 578224 h 2070847"/>
                <a:gd name="connsiteX43" fmla="*/ 242047 w 2259106"/>
                <a:gd name="connsiteY43" fmla="*/ 510988 h 2070847"/>
                <a:gd name="connsiteX44" fmla="*/ 255494 w 2259106"/>
                <a:gd name="connsiteY44" fmla="*/ 457200 h 2070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59106" h="2070847">
                  <a:moveTo>
                    <a:pt x="255494" y="457200"/>
                  </a:moveTo>
                  <a:lnTo>
                    <a:pt x="322730" y="161365"/>
                  </a:lnTo>
                  <a:lnTo>
                    <a:pt x="497541" y="13447"/>
                  </a:lnTo>
                  <a:lnTo>
                    <a:pt x="779930" y="0"/>
                  </a:lnTo>
                  <a:lnTo>
                    <a:pt x="1075765" y="121024"/>
                  </a:lnTo>
                  <a:lnTo>
                    <a:pt x="1183341" y="349624"/>
                  </a:lnTo>
                  <a:lnTo>
                    <a:pt x="1156447" y="564777"/>
                  </a:lnTo>
                  <a:lnTo>
                    <a:pt x="954741" y="672353"/>
                  </a:lnTo>
                  <a:lnTo>
                    <a:pt x="914400" y="766482"/>
                  </a:lnTo>
                  <a:lnTo>
                    <a:pt x="1008530" y="860612"/>
                  </a:lnTo>
                  <a:lnTo>
                    <a:pt x="1290918" y="1035424"/>
                  </a:lnTo>
                  <a:lnTo>
                    <a:pt x="1479177" y="1116106"/>
                  </a:lnTo>
                  <a:lnTo>
                    <a:pt x="1627094" y="1196788"/>
                  </a:lnTo>
                  <a:lnTo>
                    <a:pt x="1990165" y="1344706"/>
                  </a:lnTo>
                  <a:lnTo>
                    <a:pt x="2205318" y="1425388"/>
                  </a:lnTo>
                  <a:lnTo>
                    <a:pt x="2259106" y="1532965"/>
                  </a:lnTo>
                  <a:lnTo>
                    <a:pt x="2151530" y="1653988"/>
                  </a:lnTo>
                  <a:lnTo>
                    <a:pt x="2030506" y="1721224"/>
                  </a:lnTo>
                  <a:lnTo>
                    <a:pt x="1882589" y="1788459"/>
                  </a:lnTo>
                  <a:lnTo>
                    <a:pt x="1748118" y="1788459"/>
                  </a:lnTo>
                  <a:lnTo>
                    <a:pt x="1694330" y="1949824"/>
                  </a:lnTo>
                  <a:lnTo>
                    <a:pt x="1559859" y="2017059"/>
                  </a:lnTo>
                  <a:lnTo>
                    <a:pt x="1559859" y="2017059"/>
                  </a:lnTo>
                  <a:lnTo>
                    <a:pt x="1411941" y="1949824"/>
                  </a:lnTo>
                  <a:lnTo>
                    <a:pt x="1411941" y="1949824"/>
                  </a:lnTo>
                  <a:lnTo>
                    <a:pt x="1304365" y="2017059"/>
                  </a:lnTo>
                  <a:lnTo>
                    <a:pt x="1196789" y="2070847"/>
                  </a:lnTo>
                  <a:lnTo>
                    <a:pt x="1062318" y="2030506"/>
                  </a:lnTo>
                  <a:lnTo>
                    <a:pt x="914400" y="1976718"/>
                  </a:lnTo>
                  <a:lnTo>
                    <a:pt x="793377" y="1936377"/>
                  </a:lnTo>
                  <a:lnTo>
                    <a:pt x="672353" y="1775012"/>
                  </a:lnTo>
                  <a:lnTo>
                    <a:pt x="591671" y="1761565"/>
                  </a:lnTo>
                  <a:lnTo>
                    <a:pt x="443753" y="1694330"/>
                  </a:lnTo>
                  <a:lnTo>
                    <a:pt x="295836" y="1600200"/>
                  </a:lnTo>
                  <a:lnTo>
                    <a:pt x="242047" y="1506071"/>
                  </a:lnTo>
                  <a:lnTo>
                    <a:pt x="201706" y="1411941"/>
                  </a:lnTo>
                  <a:lnTo>
                    <a:pt x="80683" y="1317812"/>
                  </a:lnTo>
                  <a:lnTo>
                    <a:pt x="53789" y="1264024"/>
                  </a:lnTo>
                  <a:lnTo>
                    <a:pt x="26894" y="1089212"/>
                  </a:lnTo>
                  <a:lnTo>
                    <a:pt x="0" y="941294"/>
                  </a:lnTo>
                  <a:lnTo>
                    <a:pt x="13447" y="806824"/>
                  </a:lnTo>
                  <a:lnTo>
                    <a:pt x="94130" y="685800"/>
                  </a:lnTo>
                  <a:lnTo>
                    <a:pt x="174812" y="578224"/>
                  </a:lnTo>
                  <a:lnTo>
                    <a:pt x="242047" y="510988"/>
                  </a:lnTo>
                  <a:lnTo>
                    <a:pt x="255494" y="45720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uppieren 15"/>
          <p:cNvGrpSpPr/>
          <p:nvPr/>
        </p:nvGrpSpPr>
        <p:grpSpPr>
          <a:xfrm>
            <a:off x="4583494" y="4797152"/>
            <a:ext cx="1244816" cy="1603496"/>
            <a:chOff x="5436097" y="1773972"/>
            <a:chExt cx="3312368" cy="4489052"/>
          </a:xfrm>
        </p:grpSpPr>
        <p:pic>
          <p:nvPicPr>
            <p:cNvPr id="12" name="Picture 3" descr="F:\Fotos_MARISCO Workshops + EDA\Georgien ('14 &amp; '15)\von Christoph\4-5 Tag_Georgien_Workshop\Georgien_Marisco-Workshop_day 2-3_cn_051214_011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28" t="1635" r="9139" b="4227"/>
            <a:stretch/>
          </p:blipFill>
          <p:spPr bwMode="auto">
            <a:xfrm rot="16200000">
              <a:off x="4847755" y="2362314"/>
              <a:ext cx="4489052" cy="3312368"/>
            </a:xfrm>
            <a:prstGeom prst="rect">
              <a:avLst/>
            </a:prstGeom>
            <a:noFill/>
            <a:extLst>
              <a:ext uri="{909E8E84-426E-40DD-AFC4-6F175D3DCCD1}">
                <a14:hiddenFill xmlns:a14="http://schemas.microsoft.com/office/drawing/2010/main">
                  <a:solidFill>
                    <a:srgbClr val="FFFFFF"/>
                  </a:solidFill>
                </a14:hiddenFill>
              </a:ext>
            </a:extLst>
          </p:spPr>
        </p:pic>
        <p:sp>
          <p:nvSpPr>
            <p:cNvPr id="15" name="Freihandform 14"/>
            <p:cNvSpPr/>
            <p:nvPr/>
          </p:nvSpPr>
          <p:spPr>
            <a:xfrm>
              <a:off x="5755341" y="2783541"/>
              <a:ext cx="2837330" cy="3281083"/>
            </a:xfrm>
            <a:custGeom>
              <a:avLst/>
              <a:gdLst>
                <a:gd name="connsiteX0" fmla="*/ 268941 w 2837330"/>
                <a:gd name="connsiteY0" fmla="*/ 484094 h 3281083"/>
                <a:gd name="connsiteX1" fmla="*/ 322730 w 2837330"/>
                <a:gd name="connsiteY1" fmla="*/ 188259 h 3281083"/>
                <a:gd name="connsiteX2" fmla="*/ 524435 w 2837330"/>
                <a:gd name="connsiteY2" fmla="*/ 13447 h 3281083"/>
                <a:gd name="connsiteX3" fmla="*/ 887506 w 2837330"/>
                <a:gd name="connsiteY3" fmla="*/ 0 h 3281083"/>
                <a:gd name="connsiteX4" fmla="*/ 1237130 w 2837330"/>
                <a:gd name="connsiteY4" fmla="*/ 161365 h 3281083"/>
                <a:gd name="connsiteX5" fmla="*/ 1196788 w 2837330"/>
                <a:gd name="connsiteY5" fmla="*/ 389965 h 3281083"/>
                <a:gd name="connsiteX6" fmla="*/ 1156447 w 2837330"/>
                <a:gd name="connsiteY6" fmla="*/ 564777 h 3281083"/>
                <a:gd name="connsiteX7" fmla="*/ 954741 w 2837330"/>
                <a:gd name="connsiteY7" fmla="*/ 712694 h 3281083"/>
                <a:gd name="connsiteX8" fmla="*/ 1116106 w 2837330"/>
                <a:gd name="connsiteY8" fmla="*/ 927847 h 3281083"/>
                <a:gd name="connsiteX9" fmla="*/ 1425388 w 2837330"/>
                <a:gd name="connsiteY9" fmla="*/ 1008530 h 3281083"/>
                <a:gd name="connsiteX10" fmla="*/ 1519518 w 2837330"/>
                <a:gd name="connsiteY10" fmla="*/ 1223683 h 3281083"/>
                <a:gd name="connsiteX11" fmla="*/ 1748118 w 2837330"/>
                <a:gd name="connsiteY11" fmla="*/ 1169894 h 3281083"/>
                <a:gd name="connsiteX12" fmla="*/ 2084294 w 2837330"/>
                <a:gd name="connsiteY12" fmla="*/ 1331259 h 3281083"/>
                <a:gd name="connsiteX13" fmla="*/ 2299447 w 2837330"/>
                <a:gd name="connsiteY13" fmla="*/ 1438835 h 3281083"/>
                <a:gd name="connsiteX14" fmla="*/ 2138083 w 2837330"/>
                <a:gd name="connsiteY14" fmla="*/ 1721224 h 3281083"/>
                <a:gd name="connsiteX15" fmla="*/ 1990165 w 2837330"/>
                <a:gd name="connsiteY15" fmla="*/ 1775012 h 3281083"/>
                <a:gd name="connsiteX16" fmla="*/ 1909483 w 2837330"/>
                <a:gd name="connsiteY16" fmla="*/ 1842247 h 3281083"/>
                <a:gd name="connsiteX17" fmla="*/ 1976718 w 2837330"/>
                <a:gd name="connsiteY17" fmla="*/ 2097741 h 3281083"/>
                <a:gd name="connsiteX18" fmla="*/ 2084294 w 2837330"/>
                <a:gd name="connsiteY18" fmla="*/ 2043953 h 3281083"/>
                <a:gd name="connsiteX19" fmla="*/ 2205318 w 2837330"/>
                <a:gd name="connsiteY19" fmla="*/ 2164977 h 3281083"/>
                <a:gd name="connsiteX20" fmla="*/ 2124635 w 2837330"/>
                <a:gd name="connsiteY20" fmla="*/ 2218765 h 3281083"/>
                <a:gd name="connsiteX21" fmla="*/ 2286000 w 2837330"/>
                <a:gd name="connsiteY21" fmla="*/ 2420471 h 3281083"/>
                <a:gd name="connsiteX22" fmla="*/ 2581835 w 2837330"/>
                <a:gd name="connsiteY22" fmla="*/ 2608730 h 3281083"/>
                <a:gd name="connsiteX23" fmla="*/ 2837330 w 2837330"/>
                <a:gd name="connsiteY23" fmla="*/ 2743200 h 3281083"/>
                <a:gd name="connsiteX24" fmla="*/ 2716306 w 2837330"/>
                <a:gd name="connsiteY24" fmla="*/ 2958353 h 3281083"/>
                <a:gd name="connsiteX25" fmla="*/ 2702859 w 2837330"/>
                <a:gd name="connsiteY25" fmla="*/ 3173506 h 3281083"/>
                <a:gd name="connsiteX26" fmla="*/ 2528047 w 2837330"/>
                <a:gd name="connsiteY26" fmla="*/ 3160059 h 3281083"/>
                <a:gd name="connsiteX27" fmla="*/ 2393577 w 2837330"/>
                <a:gd name="connsiteY27" fmla="*/ 3281083 h 3281083"/>
                <a:gd name="connsiteX28" fmla="*/ 2339788 w 2837330"/>
                <a:gd name="connsiteY28" fmla="*/ 3186953 h 3281083"/>
                <a:gd name="connsiteX29" fmla="*/ 2218765 w 2837330"/>
                <a:gd name="connsiteY29" fmla="*/ 3173506 h 3281083"/>
                <a:gd name="connsiteX30" fmla="*/ 2070847 w 2837330"/>
                <a:gd name="connsiteY30" fmla="*/ 2971800 h 3281083"/>
                <a:gd name="connsiteX31" fmla="*/ 1855694 w 2837330"/>
                <a:gd name="connsiteY31" fmla="*/ 2985247 h 3281083"/>
                <a:gd name="connsiteX32" fmla="*/ 1788459 w 2837330"/>
                <a:gd name="connsiteY32" fmla="*/ 3052483 h 3281083"/>
                <a:gd name="connsiteX33" fmla="*/ 1559859 w 2837330"/>
                <a:gd name="connsiteY33" fmla="*/ 3039035 h 3281083"/>
                <a:gd name="connsiteX34" fmla="*/ 1102659 w 2837330"/>
                <a:gd name="connsiteY34" fmla="*/ 2770094 h 3281083"/>
                <a:gd name="connsiteX35" fmla="*/ 1237130 w 2837330"/>
                <a:gd name="connsiteY35" fmla="*/ 2608730 h 3281083"/>
                <a:gd name="connsiteX36" fmla="*/ 1062318 w 2837330"/>
                <a:gd name="connsiteY36" fmla="*/ 2675965 h 3281083"/>
                <a:gd name="connsiteX37" fmla="*/ 699247 w 2837330"/>
                <a:gd name="connsiteY37" fmla="*/ 2460812 h 3281083"/>
                <a:gd name="connsiteX38" fmla="*/ 658906 w 2837330"/>
                <a:gd name="connsiteY38" fmla="*/ 2501153 h 3281083"/>
                <a:gd name="connsiteX39" fmla="*/ 403412 w 2837330"/>
                <a:gd name="connsiteY39" fmla="*/ 2380130 h 3281083"/>
                <a:gd name="connsiteX40" fmla="*/ 376518 w 2837330"/>
                <a:gd name="connsiteY40" fmla="*/ 2259106 h 3281083"/>
                <a:gd name="connsiteX41" fmla="*/ 201706 w 2837330"/>
                <a:gd name="connsiteY41" fmla="*/ 2097741 h 3281083"/>
                <a:gd name="connsiteX42" fmla="*/ 295835 w 2837330"/>
                <a:gd name="connsiteY42" fmla="*/ 2070847 h 3281083"/>
                <a:gd name="connsiteX43" fmla="*/ 268941 w 2837330"/>
                <a:gd name="connsiteY43" fmla="*/ 1882588 h 3281083"/>
                <a:gd name="connsiteX44" fmla="*/ 201706 w 2837330"/>
                <a:gd name="connsiteY44" fmla="*/ 1734671 h 3281083"/>
                <a:gd name="connsiteX45" fmla="*/ 121024 w 2837330"/>
                <a:gd name="connsiteY45" fmla="*/ 1761565 h 3281083"/>
                <a:gd name="connsiteX46" fmla="*/ 0 w 2837330"/>
                <a:gd name="connsiteY46" fmla="*/ 1452283 h 3281083"/>
                <a:gd name="connsiteX47" fmla="*/ 188259 w 2837330"/>
                <a:gd name="connsiteY47" fmla="*/ 1452283 h 3281083"/>
                <a:gd name="connsiteX48" fmla="*/ 242047 w 2837330"/>
                <a:gd name="connsiteY48" fmla="*/ 1398494 h 3281083"/>
                <a:gd name="connsiteX49" fmla="*/ 40341 w 2837330"/>
                <a:gd name="connsiteY49" fmla="*/ 1277471 h 3281083"/>
                <a:gd name="connsiteX50" fmla="*/ 13447 w 2837330"/>
                <a:gd name="connsiteY50" fmla="*/ 1008530 h 3281083"/>
                <a:gd name="connsiteX51" fmla="*/ 94130 w 2837330"/>
                <a:gd name="connsiteY51" fmla="*/ 766483 h 3281083"/>
                <a:gd name="connsiteX52" fmla="*/ 174812 w 2837330"/>
                <a:gd name="connsiteY52" fmla="*/ 551330 h 3281083"/>
                <a:gd name="connsiteX53" fmla="*/ 268941 w 2837330"/>
                <a:gd name="connsiteY53" fmla="*/ 484094 h 328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837330" h="3281083">
                  <a:moveTo>
                    <a:pt x="268941" y="484094"/>
                  </a:moveTo>
                  <a:lnTo>
                    <a:pt x="322730" y="188259"/>
                  </a:lnTo>
                  <a:lnTo>
                    <a:pt x="524435" y="13447"/>
                  </a:lnTo>
                  <a:lnTo>
                    <a:pt x="887506" y="0"/>
                  </a:lnTo>
                  <a:lnTo>
                    <a:pt x="1237130" y="161365"/>
                  </a:lnTo>
                  <a:lnTo>
                    <a:pt x="1196788" y="389965"/>
                  </a:lnTo>
                  <a:lnTo>
                    <a:pt x="1156447" y="564777"/>
                  </a:lnTo>
                  <a:lnTo>
                    <a:pt x="954741" y="712694"/>
                  </a:lnTo>
                  <a:lnTo>
                    <a:pt x="1116106" y="927847"/>
                  </a:lnTo>
                  <a:lnTo>
                    <a:pt x="1425388" y="1008530"/>
                  </a:lnTo>
                  <a:lnTo>
                    <a:pt x="1519518" y="1223683"/>
                  </a:lnTo>
                  <a:lnTo>
                    <a:pt x="1748118" y="1169894"/>
                  </a:lnTo>
                  <a:lnTo>
                    <a:pt x="2084294" y="1331259"/>
                  </a:lnTo>
                  <a:lnTo>
                    <a:pt x="2299447" y="1438835"/>
                  </a:lnTo>
                  <a:lnTo>
                    <a:pt x="2138083" y="1721224"/>
                  </a:lnTo>
                  <a:lnTo>
                    <a:pt x="1990165" y="1775012"/>
                  </a:lnTo>
                  <a:lnTo>
                    <a:pt x="1909483" y="1842247"/>
                  </a:lnTo>
                  <a:lnTo>
                    <a:pt x="1976718" y="2097741"/>
                  </a:lnTo>
                  <a:lnTo>
                    <a:pt x="2084294" y="2043953"/>
                  </a:lnTo>
                  <a:lnTo>
                    <a:pt x="2205318" y="2164977"/>
                  </a:lnTo>
                  <a:lnTo>
                    <a:pt x="2124635" y="2218765"/>
                  </a:lnTo>
                  <a:lnTo>
                    <a:pt x="2286000" y="2420471"/>
                  </a:lnTo>
                  <a:lnTo>
                    <a:pt x="2581835" y="2608730"/>
                  </a:lnTo>
                  <a:lnTo>
                    <a:pt x="2837330" y="2743200"/>
                  </a:lnTo>
                  <a:lnTo>
                    <a:pt x="2716306" y="2958353"/>
                  </a:lnTo>
                  <a:lnTo>
                    <a:pt x="2702859" y="3173506"/>
                  </a:lnTo>
                  <a:lnTo>
                    <a:pt x="2528047" y="3160059"/>
                  </a:lnTo>
                  <a:lnTo>
                    <a:pt x="2393577" y="3281083"/>
                  </a:lnTo>
                  <a:lnTo>
                    <a:pt x="2339788" y="3186953"/>
                  </a:lnTo>
                  <a:lnTo>
                    <a:pt x="2218765" y="3173506"/>
                  </a:lnTo>
                  <a:lnTo>
                    <a:pt x="2070847" y="2971800"/>
                  </a:lnTo>
                  <a:lnTo>
                    <a:pt x="1855694" y="2985247"/>
                  </a:lnTo>
                  <a:lnTo>
                    <a:pt x="1788459" y="3052483"/>
                  </a:lnTo>
                  <a:lnTo>
                    <a:pt x="1559859" y="3039035"/>
                  </a:lnTo>
                  <a:lnTo>
                    <a:pt x="1102659" y="2770094"/>
                  </a:lnTo>
                  <a:lnTo>
                    <a:pt x="1237130" y="2608730"/>
                  </a:lnTo>
                  <a:lnTo>
                    <a:pt x="1062318" y="2675965"/>
                  </a:lnTo>
                  <a:lnTo>
                    <a:pt x="699247" y="2460812"/>
                  </a:lnTo>
                  <a:lnTo>
                    <a:pt x="658906" y="2501153"/>
                  </a:lnTo>
                  <a:lnTo>
                    <a:pt x="403412" y="2380130"/>
                  </a:lnTo>
                  <a:lnTo>
                    <a:pt x="376518" y="2259106"/>
                  </a:lnTo>
                  <a:lnTo>
                    <a:pt x="201706" y="2097741"/>
                  </a:lnTo>
                  <a:lnTo>
                    <a:pt x="295835" y="2070847"/>
                  </a:lnTo>
                  <a:lnTo>
                    <a:pt x="268941" y="1882588"/>
                  </a:lnTo>
                  <a:lnTo>
                    <a:pt x="201706" y="1734671"/>
                  </a:lnTo>
                  <a:lnTo>
                    <a:pt x="121024" y="1761565"/>
                  </a:lnTo>
                  <a:lnTo>
                    <a:pt x="0" y="1452283"/>
                  </a:lnTo>
                  <a:lnTo>
                    <a:pt x="188259" y="1452283"/>
                  </a:lnTo>
                  <a:lnTo>
                    <a:pt x="242047" y="1398494"/>
                  </a:lnTo>
                  <a:lnTo>
                    <a:pt x="40341" y="1277471"/>
                  </a:lnTo>
                  <a:lnTo>
                    <a:pt x="13447" y="1008530"/>
                  </a:lnTo>
                  <a:lnTo>
                    <a:pt x="94130" y="766483"/>
                  </a:lnTo>
                  <a:lnTo>
                    <a:pt x="174812" y="551330"/>
                  </a:lnTo>
                  <a:lnTo>
                    <a:pt x="268941" y="484094"/>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uppieren 21"/>
          <p:cNvGrpSpPr/>
          <p:nvPr/>
        </p:nvGrpSpPr>
        <p:grpSpPr>
          <a:xfrm>
            <a:off x="7387975" y="4743285"/>
            <a:ext cx="1728191" cy="1711226"/>
            <a:chOff x="5436097" y="1773972"/>
            <a:chExt cx="4581962" cy="4734404"/>
          </a:xfrm>
        </p:grpSpPr>
        <p:pic>
          <p:nvPicPr>
            <p:cNvPr id="17" name="Picture 3" descr="F:\Fotos_MARISCO Workshops + EDA\Georgien ('14 &amp; '15)\von Christoph\4-5 Tag_Georgien_Workshop\Georgien_Marisco-Workshop_day 2-3_cn_051214_011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28" t="1635" r="9139" b="4227"/>
            <a:stretch/>
          </p:blipFill>
          <p:spPr bwMode="auto">
            <a:xfrm rot="16200000">
              <a:off x="4847755" y="2362314"/>
              <a:ext cx="4489052" cy="3312368"/>
            </a:xfrm>
            <a:prstGeom prst="rect">
              <a:avLst/>
            </a:prstGeom>
            <a:noFill/>
            <a:extLst>
              <a:ext uri="{909E8E84-426E-40DD-AFC4-6F175D3DCCD1}">
                <a14:hiddenFill xmlns:a14="http://schemas.microsoft.com/office/drawing/2010/main">
                  <a:solidFill>
                    <a:srgbClr val="FFFFFF"/>
                  </a:solidFill>
                </a14:hiddenFill>
              </a:ext>
            </a:extLst>
          </p:spPr>
        </p:pic>
        <p:sp>
          <p:nvSpPr>
            <p:cNvPr id="21" name="Freihandform 20"/>
            <p:cNvSpPr/>
            <p:nvPr/>
          </p:nvSpPr>
          <p:spPr>
            <a:xfrm>
              <a:off x="5755341" y="2743200"/>
              <a:ext cx="4262718" cy="3765176"/>
            </a:xfrm>
            <a:custGeom>
              <a:avLst/>
              <a:gdLst>
                <a:gd name="connsiteX0" fmla="*/ 416859 w 4262718"/>
                <a:gd name="connsiteY0" fmla="*/ 0 h 3765176"/>
                <a:gd name="connsiteX1" fmla="*/ 927847 w 4262718"/>
                <a:gd name="connsiteY1" fmla="*/ 53788 h 3765176"/>
                <a:gd name="connsiteX2" fmla="*/ 1223683 w 4262718"/>
                <a:gd name="connsiteY2" fmla="*/ 121024 h 3765176"/>
                <a:gd name="connsiteX3" fmla="*/ 1600200 w 4262718"/>
                <a:gd name="connsiteY3" fmla="*/ 457200 h 3765176"/>
                <a:gd name="connsiteX4" fmla="*/ 2299447 w 4262718"/>
                <a:gd name="connsiteY4" fmla="*/ 1035424 h 3765176"/>
                <a:gd name="connsiteX5" fmla="*/ 2918012 w 4262718"/>
                <a:gd name="connsiteY5" fmla="*/ 1385047 h 3765176"/>
                <a:gd name="connsiteX6" fmla="*/ 3052483 w 4262718"/>
                <a:gd name="connsiteY6" fmla="*/ 2164976 h 3765176"/>
                <a:gd name="connsiteX7" fmla="*/ 3872753 w 4262718"/>
                <a:gd name="connsiteY7" fmla="*/ 2649071 h 3765176"/>
                <a:gd name="connsiteX8" fmla="*/ 4262718 w 4262718"/>
                <a:gd name="connsiteY8" fmla="*/ 3429000 h 3765176"/>
                <a:gd name="connsiteX9" fmla="*/ 3402106 w 4262718"/>
                <a:gd name="connsiteY9" fmla="*/ 3765176 h 3765176"/>
                <a:gd name="connsiteX10" fmla="*/ 2380130 w 4262718"/>
                <a:gd name="connsiteY10" fmla="*/ 3765176 h 3765176"/>
                <a:gd name="connsiteX11" fmla="*/ 1909483 w 4262718"/>
                <a:gd name="connsiteY11" fmla="*/ 3388659 h 3765176"/>
                <a:gd name="connsiteX12" fmla="*/ 1143000 w 4262718"/>
                <a:gd name="connsiteY12" fmla="*/ 3106271 h 3765176"/>
                <a:gd name="connsiteX13" fmla="*/ 484094 w 4262718"/>
                <a:gd name="connsiteY13" fmla="*/ 2877671 h 3765176"/>
                <a:gd name="connsiteX14" fmla="*/ 430306 w 4262718"/>
                <a:gd name="connsiteY14" fmla="*/ 2407024 h 3765176"/>
                <a:gd name="connsiteX15" fmla="*/ 255494 w 4262718"/>
                <a:gd name="connsiteY15" fmla="*/ 1909482 h 3765176"/>
                <a:gd name="connsiteX16" fmla="*/ 40341 w 4262718"/>
                <a:gd name="connsiteY16" fmla="*/ 1371600 h 3765176"/>
                <a:gd name="connsiteX17" fmla="*/ 0 w 4262718"/>
                <a:gd name="connsiteY17" fmla="*/ 874059 h 3765176"/>
                <a:gd name="connsiteX18" fmla="*/ 67235 w 4262718"/>
                <a:gd name="connsiteY18" fmla="*/ 484094 h 3765176"/>
                <a:gd name="connsiteX19" fmla="*/ 268941 w 4262718"/>
                <a:gd name="connsiteY19" fmla="*/ 134471 h 3765176"/>
                <a:gd name="connsiteX20" fmla="*/ 416859 w 4262718"/>
                <a:gd name="connsiteY20" fmla="*/ 0 h 376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62718" h="3765176">
                  <a:moveTo>
                    <a:pt x="416859" y="0"/>
                  </a:moveTo>
                  <a:lnTo>
                    <a:pt x="927847" y="53788"/>
                  </a:lnTo>
                  <a:lnTo>
                    <a:pt x="1223683" y="121024"/>
                  </a:lnTo>
                  <a:lnTo>
                    <a:pt x="1600200" y="457200"/>
                  </a:lnTo>
                  <a:lnTo>
                    <a:pt x="2299447" y="1035424"/>
                  </a:lnTo>
                  <a:lnTo>
                    <a:pt x="2918012" y="1385047"/>
                  </a:lnTo>
                  <a:lnTo>
                    <a:pt x="3052483" y="2164976"/>
                  </a:lnTo>
                  <a:lnTo>
                    <a:pt x="3872753" y="2649071"/>
                  </a:lnTo>
                  <a:lnTo>
                    <a:pt x="4262718" y="3429000"/>
                  </a:lnTo>
                  <a:lnTo>
                    <a:pt x="3402106" y="3765176"/>
                  </a:lnTo>
                  <a:lnTo>
                    <a:pt x="2380130" y="3765176"/>
                  </a:lnTo>
                  <a:lnTo>
                    <a:pt x="1909483" y="3388659"/>
                  </a:lnTo>
                  <a:lnTo>
                    <a:pt x="1143000" y="3106271"/>
                  </a:lnTo>
                  <a:lnTo>
                    <a:pt x="484094" y="2877671"/>
                  </a:lnTo>
                  <a:lnTo>
                    <a:pt x="430306" y="2407024"/>
                  </a:lnTo>
                  <a:lnTo>
                    <a:pt x="255494" y="1909482"/>
                  </a:lnTo>
                  <a:lnTo>
                    <a:pt x="40341" y="1371600"/>
                  </a:lnTo>
                  <a:lnTo>
                    <a:pt x="0" y="874059"/>
                  </a:lnTo>
                  <a:lnTo>
                    <a:pt x="67235" y="484094"/>
                  </a:lnTo>
                  <a:lnTo>
                    <a:pt x="268941" y="134471"/>
                  </a:lnTo>
                  <a:lnTo>
                    <a:pt x="416859"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Pfeil nach rechts 22"/>
          <p:cNvSpPr/>
          <p:nvPr/>
        </p:nvSpPr>
        <p:spPr>
          <a:xfrm>
            <a:off x="3419872" y="5522821"/>
            <a:ext cx="864096" cy="25123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feil nach rechts 23"/>
          <p:cNvSpPr/>
          <p:nvPr/>
        </p:nvSpPr>
        <p:spPr>
          <a:xfrm>
            <a:off x="6236299" y="5522821"/>
            <a:ext cx="864096" cy="25123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feld 24"/>
          <p:cNvSpPr txBox="1"/>
          <p:nvPr/>
        </p:nvSpPr>
        <p:spPr>
          <a:xfrm>
            <a:off x="3640662" y="4993948"/>
            <a:ext cx="504056" cy="584775"/>
          </a:xfrm>
          <a:prstGeom prst="rect">
            <a:avLst/>
          </a:prstGeom>
          <a:noFill/>
        </p:spPr>
        <p:txBody>
          <a:bodyPr wrap="square" rtlCol="0">
            <a:spAutoFit/>
          </a:bodyPr>
          <a:lstStyle/>
          <a:p>
            <a:r>
              <a:rPr lang="en-GB" sz="3200" b="1" dirty="0" smtClean="0"/>
              <a:t>?</a:t>
            </a:r>
            <a:endParaRPr lang="en-GB" sz="3200" b="1" dirty="0"/>
          </a:p>
        </p:txBody>
      </p:sp>
      <p:sp>
        <p:nvSpPr>
          <p:cNvPr id="26" name="Textfeld 25"/>
          <p:cNvSpPr txBox="1"/>
          <p:nvPr/>
        </p:nvSpPr>
        <p:spPr>
          <a:xfrm>
            <a:off x="6416319" y="4957976"/>
            <a:ext cx="504056" cy="584775"/>
          </a:xfrm>
          <a:prstGeom prst="rect">
            <a:avLst/>
          </a:prstGeom>
          <a:noFill/>
        </p:spPr>
        <p:txBody>
          <a:bodyPr wrap="square" rtlCol="0">
            <a:spAutoFit/>
          </a:bodyPr>
          <a:lstStyle/>
          <a:p>
            <a:r>
              <a:rPr lang="en-GB" sz="3200" b="1" dirty="0" smtClean="0"/>
              <a:t>?</a:t>
            </a:r>
            <a:endParaRPr lang="en-GB" sz="3200" b="1" dirty="0"/>
          </a:p>
        </p:txBody>
      </p:sp>
    </p:spTree>
    <p:extLst>
      <p:ext uri="{BB962C8B-B14F-4D97-AF65-F5344CB8AC3E}">
        <p14:creationId xmlns:p14="http://schemas.microsoft.com/office/powerpoint/2010/main" val="3627916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US" dirty="0"/>
              <a:t>How </a:t>
            </a:r>
            <a:r>
              <a:rPr lang="en-US" dirty="0" smtClean="0"/>
              <a:t>do we </a:t>
            </a:r>
            <a:r>
              <a:rPr lang="en-US" dirty="0"/>
              <a:t>check </a:t>
            </a:r>
            <a:r>
              <a:rPr lang="en-US" dirty="0" smtClean="0"/>
              <a:t>consistency </a:t>
            </a:r>
            <a:r>
              <a:rPr lang="en-US" dirty="0"/>
              <a:t>and </a:t>
            </a:r>
            <a:r>
              <a:rPr lang="en-US" dirty="0" smtClean="0"/>
              <a:t>plausibility of strategies?</a:t>
            </a:r>
            <a:endParaRPr lang="en-US" sz="4000" dirty="0"/>
          </a:p>
        </p:txBody>
      </p:sp>
      <p:sp>
        <p:nvSpPr>
          <p:cNvPr id="3" name="Inhaltsplatzhalter 2"/>
          <p:cNvSpPr>
            <a:spLocks noGrp="1"/>
          </p:cNvSpPr>
          <p:nvPr>
            <p:ph idx="1"/>
          </p:nvPr>
        </p:nvSpPr>
        <p:spPr/>
        <p:txBody>
          <a:bodyPr>
            <a:normAutofit/>
          </a:bodyPr>
          <a:lstStyle/>
          <a:p>
            <a:pPr marL="457200" indent="-457200" algn="just">
              <a:buFont typeface="+mj-lt"/>
              <a:buAutoNum type="arabicPeriod"/>
            </a:pPr>
            <a:r>
              <a:rPr lang="en-US" dirty="0"/>
              <a:t>Obtain </a:t>
            </a:r>
            <a:r>
              <a:rPr lang="en-US" dirty="0" smtClean="0"/>
              <a:t>most </a:t>
            </a:r>
            <a:r>
              <a:rPr lang="en-US" dirty="0"/>
              <a:t>updated versions of the conceptual </a:t>
            </a:r>
            <a:r>
              <a:rPr lang="en-US" dirty="0" smtClean="0"/>
              <a:t>model; ranked </a:t>
            </a:r>
            <a:r>
              <a:rPr lang="en-US" dirty="0"/>
              <a:t>stresses, threats and contributing </a:t>
            </a:r>
            <a:r>
              <a:rPr lang="en-US" dirty="0" smtClean="0"/>
              <a:t>factors; </a:t>
            </a:r>
            <a:r>
              <a:rPr lang="en-US" dirty="0"/>
              <a:t>lists of existing and complementary </a:t>
            </a:r>
            <a:r>
              <a:rPr lang="en-US" dirty="0" smtClean="0"/>
              <a:t>strategies; </a:t>
            </a:r>
            <a:r>
              <a:rPr lang="en-US" dirty="0"/>
              <a:t>results of </a:t>
            </a:r>
            <a:r>
              <a:rPr lang="en-US" dirty="0" smtClean="0"/>
              <a:t>strategy evaluations</a:t>
            </a:r>
            <a:endParaRPr lang="en-US" dirty="0"/>
          </a:p>
          <a:p>
            <a:pPr marL="457200" indent="-457200" algn="just">
              <a:buFont typeface="+mj-lt"/>
              <a:buAutoNum type="arabicPeriod"/>
            </a:pPr>
            <a:r>
              <a:rPr lang="en-US" dirty="0"/>
              <a:t>Ensure that there is a strategy for all relevant elements or element groups in the </a:t>
            </a:r>
            <a:r>
              <a:rPr lang="en-US" dirty="0" smtClean="0"/>
              <a:t>model</a:t>
            </a:r>
            <a:endParaRPr lang="en-US" dirty="0"/>
          </a:p>
          <a:p>
            <a:pPr marL="457200" indent="-457200" algn="just">
              <a:buFont typeface="+mj-lt"/>
              <a:buAutoNum type="arabicPeriod"/>
            </a:pPr>
            <a:r>
              <a:rPr lang="en-US" dirty="0"/>
              <a:t>Document and complete all linkages and interactions between </a:t>
            </a:r>
            <a:r>
              <a:rPr lang="en-US" dirty="0" smtClean="0"/>
              <a:t>strategies </a:t>
            </a:r>
            <a:r>
              <a:rPr lang="en-US" dirty="0"/>
              <a:t>and elements and between </a:t>
            </a:r>
            <a:r>
              <a:rPr lang="en-US" dirty="0" smtClean="0"/>
              <a:t>strategies themselves</a:t>
            </a:r>
            <a:endParaRPr lang="en-US" dirty="0"/>
          </a:p>
          <a:p>
            <a:pPr marL="457200" indent="-457200" algn="just">
              <a:buFont typeface="+mj-lt"/>
              <a:buAutoNum type="arabicPeriod"/>
            </a:pPr>
            <a:r>
              <a:rPr lang="en-US" dirty="0"/>
              <a:t>Identify </a:t>
            </a:r>
            <a:r>
              <a:rPr lang="en-US" dirty="0" smtClean="0"/>
              <a:t>gaps </a:t>
            </a:r>
            <a:r>
              <a:rPr lang="en-US" dirty="0"/>
              <a:t>that might have been overlooked during the </a:t>
            </a:r>
            <a:r>
              <a:rPr lang="en-US" dirty="0" smtClean="0"/>
              <a:t>process</a:t>
            </a:r>
            <a:endParaRPr lang="en-US" dirty="0"/>
          </a:p>
          <a:p>
            <a:pPr marL="457200" indent="-457200" algn="just">
              <a:buFont typeface="+mj-lt"/>
              <a:buAutoNum type="arabicPeriod"/>
            </a:pPr>
            <a:r>
              <a:rPr lang="en-US" dirty="0"/>
              <a:t>Adjust strategies or elements as </a:t>
            </a:r>
            <a:r>
              <a:rPr lang="en-US" dirty="0" smtClean="0"/>
              <a:t>necessary</a:t>
            </a:r>
            <a:endParaRPr lang="en-US" dirty="0"/>
          </a:p>
        </p:txBody>
      </p:sp>
      <p:sp>
        <p:nvSpPr>
          <p:cNvPr id="2" name="Fußzeilenplatzhalter 1"/>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13</a:t>
            </a:fld>
            <a:endParaRPr lang="de-DE"/>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5836" r="3432"/>
          <a:stretch/>
        </p:blipFill>
        <p:spPr>
          <a:xfrm>
            <a:off x="1259632" y="4797152"/>
            <a:ext cx="3024336" cy="1316018"/>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11024" t="4489" r="20464" b="4557"/>
          <a:stretch/>
        </p:blipFill>
        <p:spPr>
          <a:xfrm>
            <a:off x="4490422" y="4757875"/>
            <a:ext cx="1531308" cy="1355295"/>
          </a:xfrm>
          <a:prstGeom prst="rect">
            <a:avLst/>
          </a:prstGeom>
        </p:spPr>
      </p:pic>
      <p:pic>
        <p:nvPicPr>
          <p:cNvPr id="7" name="Grafik 6"/>
          <p:cNvPicPr>
            <a:picLocks noChangeAspect="1"/>
          </p:cNvPicPr>
          <p:nvPr/>
        </p:nvPicPr>
        <p:blipFill rotWithShape="1">
          <a:blip r:embed="rId4" cstate="print">
            <a:extLst>
              <a:ext uri="{28A0092B-C50C-407E-A947-70E740481C1C}">
                <a14:useLocalDpi xmlns:a14="http://schemas.microsoft.com/office/drawing/2010/main" val="0"/>
              </a:ext>
            </a:extLst>
          </a:blip>
          <a:srcRect t="2750"/>
          <a:stretch/>
        </p:blipFill>
        <p:spPr>
          <a:xfrm>
            <a:off x="6228184" y="4611957"/>
            <a:ext cx="2635507" cy="1708675"/>
          </a:xfrm>
          <a:prstGeom prst="rect">
            <a:avLst/>
          </a:prstGeom>
        </p:spPr>
      </p:pic>
      <p:sp>
        <p:nvSpPr>
          <p:cNvPr id="11" name="Textfeld 10"/>
          <p:cNvSpPr txBox="1"/>
          <p:nvPr/>
        </p:nvSpPr>
        <p:spPr>
          <a:xfrm>
            <a:off x="6218185" y="6320631"/>
            <a:ext cx="2522537"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2014</a:t>
            </a:r>
            <a:endParaRPr lang="en-GB" sz="800" dirty="0"/>
          </a:p>
        </p:txBody>
      </p:sp>
      <p:sp>
        <p:nvSpPr>
          <p:cNvPr id="12" name="Textfeld 11"/>
          <p:cNvSpPr txBox="1"/>
          <p:nvPr/>
        </p:nvSpPr>
        <p:spPr>
          <a:xfrm>
            <a:off x="1185367" y="6126819"/>
            <a:ext cx="2522537" cy="215444"/>
          </a:xfrm>
          <a:prstGeom prst="rect">
            <a:avLst/>
          </a:prstGeom>
          <a:noFill/>
        </p:spPr>
        <p:txBody>
          <a:bodyPr wrap="square" rtlCol="0">
            <a:spAutoFit/>
          </a:bodyPr>
          <a:lstStyle/>
          <a:p>
            <a:r>
              <a:rPr lang="en-GB" sz="800" dirty="0" smtClean="0"/>
              <a:t>© Christina Lehmann 2015</a:t>
            </a:r>
            <a:endParaRPr lang="en-GB" sz="800" dirty="0"/>
          </a:p>
        </p:txBody>
      </p:sp>
      <p:sp>
        <p:nvSpPr>
          <p:cNvPr id="13" name="Textfeld 12"/>
          <p:cNvSpPr txBox="1"/>
          <p:nvPr/>
        </p:nvSpPr>
        <p:spPr>
          <a:xfrm>
            <a:off x="4497735" y="6093296"/>
            <a:ext cx="2522537" cy="215444"/>
          </a:xfrm>
          <a:prstGeom prst="rect">
            <a:avLst/>
          </a:prstGeom>
          <a:noFill/>
        </p:spPr>
        <p:txBody>
          <a:bodyPr wrap="square" rtlCol="0">
            <a:spAutoFit/>
          </a:bodyPr>
          <a:lstStyle/>
          <a:p>
            <a:r>
              <a:rPr lang="en-GB" sz="800" dirty="0" smtClean="0"/>
              <a:t>© Christina Lehmann 2015</a:t>
            </a:r>
            <a:endParaRPr lang="en-GB" sz="800" dirty="0"/>
          </a:p>
        </p:txBody>
      </p:sp>
      <p:sp>
        <p:nvSpPr>
          <p:cNvPr id="8" name="Textfeld 7"/>
          <p:cNvSpPr txBox="1"/>
          <p:nvPr/>
        </p:nvSpPr>
        <p:spPr>
          <a:xfrm>
            <a:off x="4139952" y="5107831"/>
            <a:ext cx="434305" cy="769441"/>
          </a:xfrm>
          <a:prstGeom prst="rect">
            <a:avLst/>
          </a:prstGeom>
          <a:noFill/>
        </p:spPr>
        <p:txBody>
          <a:bodyPr wrap="square" rtlCol="0">
            <a:spAutoFit/>
          </a:bodyPr>
          <a:lstStyle/>
          <a:p>
            <a:r>
              <a:rPr lang="en-GB" sz="4400" b="1" dirty="0" smtClean="0"/>
              <a:t>+</a:t>
            </a:r>
            <a:endParaRPr lang="en-GB" sz="4400" b="1" dirty="0"/>
          </a:p>
        </p:txBody>
      </p:sp>
      <p:sp>
        <p:nvSpPr>
          <p:cNvPr id="15" name="Textfeld 14"/>
          <p:cNvSpPr txBox="1"/>
          <p:nvPr/>
        </p:nvSpPr>
        <p:spPr>
          <a:xfrm>
            <a:off x="5937895" y="5107831"/>
            <a:ext cx="434305" cy="769441"/>
          </a:xfrm>
          <a:prstGeom prst="rect">
            <a:avLst/>
          </a:prstGeom>
          <a:noFill/>
        </p:spPr>
        <p:txBody>
          <a:bodyPr wrap="square" rtlCol="0">
            <a:spAutoFit/>
          </a:bodyPr>
          <a:lstStyle/>
          <a:p>
            <a:r>
              <a:rPr lang="en-GB" sz="4400" b="1" dirty="0" smtClean="0"/>
              <a:t>+</a:t>
            </a:r>
            <a:endParaRPr lang="en-GB" sz="4400" b="1" dirty="0"/>
          </a:p>
        </p:txBody>
      </p:sp>
    </p:spTree>
    <p:extLst>
      <p:ext uri="{BB962C8B-B14F-4D97-AF65-F5344CB8AC3E}">
        <p14:creationId xmlns:p14="http://schemas.microsoft.com/office/powerpoint/2010/main" val="3814265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US" sz="3000" dirty="0"/>
              <a:t>How </a:t>
            </a:r>
            <a:r>
              <a:rPr lang="en-US" sz="3000" dirty="0" smtClean="0"/>
              <a:t>do we </a:t>
            </a:r>
            <a:r>
              <a:rPr lang="en-US" sz="3000" dirty="0"/>
              <a:t>check </a:t>
            </a:r>
            <a:r>
              <a:rPr lang="en-US" sz="3000" dirty="0" smtClean="0"/>
              <a:t>spatial requirements for strategy implementation?</a:t>
            </a:r>
            <a:endParaRPr lang="en-US" sz="3000" dirty="0"/>
          </a:p>
        </p:txBody>
      </p:sp>
      <p:sp>
        <p:nvSpPr>
          <p:cNvPr id="3" name="Inhaltsplatzhalter 2"/>
          <p:cNvSpPr>
            <a:spLocks noGrp="1"/>
          </p:cNvSpPr>
          <p:nvPr>
            <p:ph idx="1"/>
          </p:nvPr>
        </p:nvSpPr>
        <p:spPr>
          <a:xfrm>
            <a:off x="1259632" y="1600200"/>
            <a:ext cx="7488832" cy="4525963"/>
          </a:xfrm>
        </p:spPr>
        <p:txBody>
          <a:bodyPr>
            <a:normAutofit/>
          </a:bodyPr>
          <a:lstStyle/>
          <a:p>
            <a:pPr marL="457200" indent="-457200" algn="just">
              <a:buFont typeface="+mj-lt"/>
              <a:buAutoNum type="arabicPeriod"/>
            </a:pPr>
            <a:r>
              <a:rPr lang="en-US" dirty="0" smtClean="0"/>
              <a:t>Consult map created in Step 9, including the spatial analysis of biodiversity objects, threats and stresses</a:t>
            </a:r>
            <a:endParaRPr lang="en-US" dirty="0"/>
          </a:p>
        </p:txBody>
      </p:sp>
      <p:pic>
        <p:nvPicPr>
          <p:cNvPr id="1026" name="Picture 2" descr="G:\Fotos_MARISCO Workshops + EDA\Colombia\Double workshops GOPA_Sept_Okt14\2nd workshop Bogota\DSC0761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43" r="4450" b="5820"/>
          <a:stretch/>
        </p:blipFill>
        <p:spPr bwMode="auto">
          <a:xfrm>
            <a:off x="1835696" y="2607843"/>
            <a:ext cx="4481715" cy="3197421"/>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6372201" y="2492896"/>
            <a:ext cx="2376263" cy="286232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R</a:t>
            </a:r>
            <a:r>
              <a:rPr lang="en-US" sz="2000" dirty="0" smtClean="0"/>
              <a:t>ed dots indicate location of identified threats and stresses</a:t>
            </a:r>
          </a:p>
          <a:p>
            <a:pPr marL="342900" indent="-342900" algn="just">
              <a:buFont typeface="Arial" panose="020B0604020202020204" pitchFamily="34" charset="0"/>
              <a:buChar char="•"/>
            </a:pPr>
            <a:r>
              <a:rPr lang="en-US" sz="2000" dirty="0" smtClean="0"/>
              <a:t>Useful at this point in time: consider where potential future risks could occur</a:t>
            </a:r>
            <a:endParaRPr lang="en-US" sz="2000" dirty="0"/>
          </a:p>
        </p:txBody>
      </p:sp>
      <p:sp>
        <p:nvSpPr>
          <p:cNvPr id="4" name="Fußzeilenplatzhalter 3"/>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14</a:t>
            </a:fld>
            <a:endParaRPr lang="de-DE"/>
          </a:p>
        </p:txBody>
      </p:sp>
      <p:sp>
        <p:nvSpPr>
          <p:cNvPr id="10" name="Textfeld 9"/>
          <p:cNvSpPr txBox="1"/>
          <p:nvPr/>
        </p:nvSpPr>
        <p:spPr>
          <a:xfrm>
            <a:off x="1835696" y="5805844"/>
            <a:ext cx="2522537"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2014</a:t>
            </a:r>
            <a:endParaRPr lang="en-GB" sz="800" dirty="0"/>
          </a:p>
        </p:txBody>
      </p:sp>
    </p:spTree>
    <p:extLst>
      <p:ext uri="{BB962C8B-B14F-4D97-AF65-F5344CB8AC3E}">
        <p14:creationId xmlns:p14="http://schemas.microsoft.com/office/powerpoint/2010/main" val="2659482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US" sz="3000" dirty="0"/>
              <a:t>How do we check spatial requirements for strategy implementation?</a:t>
            </a:r>
          </a:p>
        </p:txBody>
      </p:sp>
      <p:sp>
        <p:nvSpPr>
          <p:cNvPr id="3" name="Inhaltsplatzhalter 2"/>
          <p:cNvSpPr>
            <a:spLocks noGrp="1"/>
          </p:cNvSpPr>
          <p:nvPr>
            <p:ph idx="1"/>
          </p:nvPr>
        </p:nvSpPr>
        <p:spPr/>
        <p:txBody>
          <a:bodyPr>
            <a:normAutofit/>
          </a:bodyPr>
          <a:lstStyle/>
          <a:p>
            <a:pPr marL="457200" indent="-457200" algn="just">
              <a:buFont typeface="+mj-lt"/>
              <a:buAutoNum type="arabicPeriod" startAt="2"/>
            </a:pPr>
            <a:r>
              <a:rPr lang="en-US" dirty="0" smtClean="0"/>
              <a:t>Transfer information on existing, adjusted and complementary strategies onto map, </a:t>
            </a:r>
            <a:r>
              <a:rPr lang="en-US" i="1" dirty="0" smtClean="0"/>
              <a:t>using the same color-coding as previously </a:t>
            </a:r>
            <a:endParaRPr lang="en-US" dirty="0"/>
          </a:p>
        </p:txBody>
      </p:sp>
      <p:sp>
        <p:nvSpPr>
          <p:cNvPr id="2" name="Textfeld 1"/>
          <p:cNvSpPr txBox="1"/>
          <p:nvPr/>
        </p:nvSpPr>
        <p:spPr>
          <a:xfrm>
            <a:off x="6660231" y="2636912"/>
            <a:ext cx="2026567" cy="1938992"/>
          </a:xfrm>
          <a:prstGeom prst="rect">
            <a:avLst/>
          </a:prstGeom>
          <a:noFill/>
        </p:spPr>
        <p:txBody>
          <a:bodyPr wrap="square" rtlCol="0">
            <a:spAutoFit/>
          </a:bodyPr>
          <a:lstStyle/>
          <a:p>
            <a:pPr algn="just"/>
            <a:r>
              <a:rPr lang="en-US" sz="2000" dirty="0" smtClean="0"/>
              <a:t>What areas must be protected or improved if good functionality can be achieved? </a:t>
            </a:r>
          </a:p>
          <a:p>
            <a:pPr algn="just"/>
            <a:endParaRPr lang="en-US" sz="2000" dirty="0"/>
          </a:p>
        </p:txBody>
      </p:sp>
      <p:sp>
        <p:nvSpPr>
          <p:cNvPr id="4" name="Fußzeilenplatzhalter 3"/>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15</a:t>
            </a:fld>
            <a:endParaRPr lang="de-DE"/>
          </a:p>
        </p:txBody>
      </p:sp>
      <p:sp>
        <p:nvSpPr>
          <p:cNvPr id="11" name="Textfeld 10"/>
          <p:cNvSpPr txBox="1"/>
          <p:nvPr/>
        </p:nvSpPr>
        <p:spPr>
          <a:xfrm>
            <a:off x="2769543" y="6309900"/>
            <a:ext cx="2522537"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2014</a:t>
            </a:r>
            <a:endParaRPr lang="en-GB" sz="800" dirty="0"/>
          </a:p>
        </p:txBody>
      </p:sp>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l="15350" r="5900" b="57290"/>
          <a:stretch/>
        </p:blipFill>
        <p:spPr>
          <a:xfrm>
            <a:off x="1259632" y="2383094"/>
            <a:ext cx="4685044" cy="1693978"/>
          </a:xfrm>
          <a:prstGeom prst="rect">
            <a:avLst/>
          </a:prstGeom>
        </p:spPr>
      </p:pic>
      <p:pic>
        <p:nvPicPr>
          <p:cNvPr id="10" name="Picture 2" descr="G:\Fotos_MARISCO Workshops + EDA\Colombia\Double workshops GOPA_Sept_Okt14\2nd workshop Bogota\DSC0761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43" r="4450" b="5820"/>
          <a:stretch/>
        </p:blipFill>
        <p:spPr bwMode="auto">
          <a:xfrm>
            <a:off x="2786706" y="3789040"/>
            <a:ext cx="3509001" cy="2503451"/>
          </a:xfrm>
          <a:prstGeom prst="rect">
            <a:avLst/>
          </a:prstGeom>
          <a:noFill/>
          <a:extLst>
            <a:ext uri="{909E8E84-426E-40DD-AFC4-6F175D3DCCD1}">
              <a14:hiddenFill xmlns:a14="http://schemas.microsoft.com/office/drawing/2010/main">
                <a:solidFill>
                  <a:srgbClr val="FFFFFF"/>
                </a:solidFill>
              </a14:hiddenFill>
            </a:ext>
          </a:extLst>
        </p:spPr>
      </p:pic>
      <p:sp>
        <p:nvSpPr>
          <p:cNvPr id="7" name="Nach oben gekrümmter Pfeil 6"/>
          <p:cNvSpPr/>
          <p:nvPr/>
        </p:nvSpPr>
        <p:spPr>
          <a:xfrm rot="2887010">
            <a:off x="1663209" y="4490455"/>
            <a:ext cx="1080120" cy="365264"/>
          </a:xfrm>
          <a:prstGeom prst="curved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29400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US" sz="4000" dirty="0" smtClean="0"/>
              <a:t>How do we revise the scope and vision of the area?</a:t>
            </a:r>
            <a:endParaRPr lang="en-US" sz="4000" dirty="0"/>
          </a:p>
        </p:txBody>
      </p:sp>
      <p:sp>
        <p:nvSpPr>
          <p:cNvPr id="6" name="Inhaltsplatzhalter 5"/>
          <p:cNvSpPr>
            <a:spLocks noGrp="1"/>
          </p:cNvSpPr>
          <p:nvPr>
            <p:ph idx="1"/>
          </p:nvPr>
        </p:nvSpPr>
        <p:spPr>
          <a:xfrm>
            <a:off x="1259632" y="1600200"/>
            <a:ext cx="7427167" cy="821609"/>
          </a:xfrm>
        </p:spPr>
        <p:txBody>
          <a:bodyPr/>
          <a:lstStyle/>
          <a:p>
            <a:pPr marL="457200" indent="-457200" algn="just">
              <a:buFont typeface="+mj-lt"/>
              <a:buAutoNum type="arabicPeriod"/>
            </a:pPr>
            <a:r>
              <a:rPr lang="en-US" dirty="0" smtClean="0"/>
              <a:t>Return to the initial ‘scope of management’ produced in Step 1 and the management vision, produced in Step 4</a:t>
            </a:r>
            <a:endParaRPr lang="en-US" dirty="0"/>
          </a:p>
        </p:txBody>
      </p:sp>
      <p:sp>
        <p:nvSpPr>
          <p:cNvPr id="2" name="Fußzeilenplatzhalter 1"/>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3" name="Foliennummernplatzhalter 2"/>
          <p:cNvSpPr>
            <a:spLocks noGrp="1"/>
          </p:cNvSpPr>
          <p:nvPr>
            <p:ph type="sldNum" sz="quarter" idx="12"/>
          </p:nvPr>
        </p:nvSpPr>
        <p:spPr/>
        <p:txBody>
          <a:bodyPr/>
          <a:lstStyle/>
          <a:p>
            <a:fld id="{6C6AE60A-B69C-4790-82F7-3882EDF23186}" type="slidenum">
              <a:rPr lang="de-DE" smtClean="0"/>
              <a:t>16</a:t>
            </a:fld>
            <a:endParaRPr lang="de-DE"/>
          </a:p>
        </p:txBody>
      </p:sp>
      <p:sp>
        <p:nvSpPr>
          <p:cNvPr id="13" name="Rechteck 12" descr="G:\Fotos_MARISCO Workshops + EDA\Colombia\Double workshops GOPA_Sept_Okt14\1st workshop Barranquilla\Ibisch_Colombia-14 (516).JPG"/>
          <p:cNvSpPr/>
          <p:nvPr/>
        </p:nvSpPr>
        <p:spPr>
          <a:xfrm>
            <a:off x="1795839" y="2420888"/>
            <a:ext cx="3064193" cy="3543637"/>
          </a:xfrm>
          <a:prstGeom prst="rect">
            <a:avLst/>
          </a:prstGeom>
          <a:blipFill rotWithShape="1">
            <a:blip r:embed="rId2" cstate="print">
              <a:extLst>
                <a:ext uri="{28A0092B-C50C-407E-A947-70E740481C1C}">
                  <a14:useLocalDpi xmlns:a14="http://schemas.microsoft.com/office/drawing/2010/main" val="0"/>
                </a:ext>
              </a:extLst>
            </a:blip>
            <a:srcRect/>
            <a:stretch>
              <a:fillRect l="-14000" r="-1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ihandform 14"/>
          <p:cNvSpPr/>
          <p:nvPr/>
        </p:nvSpPr>
        <p:spPr>
          <a:xfrm>
            <a:off x="-540568" y="2492896"/>
            <a:ext cx="3064193" cy="407480"/>
          </a:xfrm>
          <a:custGeom>
            <a:avLst/>
            <a:gdLst>
              <a:gd name="connsiteX0" fmla="*/ 0 w 2716538"/>
              <a:gd name="connsiteY0" fmla="*/ 0 h 407480"/>
              <a:gd name="connsiteX1" fmla="*/ 2716538 w 2716538"/>
              <a:gd name="connsiteY1" fmla="*/ 0 h 407480"/>
              <a:gd name="connsiteX2" fmla="*/ 2716538 w 2716538"/>
              <a:gd name="connsiteY2" fmla="*/ 407480 h 407480"/>
              <a:gd name="connsiteX3" fmla="*/ 0 w 2716538"/>
              <a:gd name="connsiteY3" fmla="*/ 407480 h 407480"/>
              <a:gd name="connsiteX4" fmla="*/ 0 w 2716538"/>
              <a:gd name="connsiteY4" fmla="*/ 0 h 40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6538" h="407480">
                <a:moveTo>
                  <a:pt x="0" y="0"/>
                </a:moveTo>
                <a:lnTo>
                  <a:pt x="2716538" y="0"/>
                </a:lnTo>
                <a:lnTo>
                  <a:pt x="2716538" y="407480"/>
                </a:lnTo>
                <a:lnTo>
                  <a:pt x="0" y="4074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3820" rIns="83820" bIns="0" numCol="1" spcCol="1270" anchor="b" anchorCtr="0">
            <a:noAutofit/>
          </a:bodyPr>
          <a:lstStyle/>
          <a:p>
            <a:pPr lvl="0" algn="l" defTabSz="977900">
              <a:lnSpc>
                <a:spcPct val="90000"/>
              </a:lnSpc>
              <a:spcBef>
                <a:spcPct val="0"/>
              </a:spcBef>
              <a:spcAft>
                <a:spcPct val="35000"/>
              </a:spcAft>
            </a:pPr>
            <a:endParaRPr lang="en-US" sz="2200" kern="1200"/>
          </a:p>
        </p:txBody>
      </p:sp>
      <p:sp>
        <p:nvSpPr>
          <p:cNvPr id="17" name="Rechteck 16" descr="G:\Fotos_MARISCO Workshops + EDA\Colombia\Double workshops GOPA_Sept_Okt14\1st workshop Barranquilla\Ibisch_Colombia-14 (524).JPG"/>
          <p:cNvSpPr/>
          <p:nvPr/>
        </p:nvSpPr>
        <p:spPr>
          <a:xfrm>
            <a:off x="5468247" y="2420888"/>
            <a:ext cx="3064193" cy="3543637"/>
          </a:xfrm>
          <a:prstGeom prst="rect">
            <a:avLst/>
          </a:prstGeom>
          <a:blipFill rotWithShape="1">
            <a:blip r:embed="rId3" cstate="print">
              <a:extLst>
                <a:ext uri="{28A0092B-C50C-407E-A947-70E740481C1C}">
                  <a14:useLocalDpi xmlns:a14="http://schemas.microsoft.com/office/drawing/2010/main" val="0"/>
                </a:ext>
              </a:extLst>
            </a:blip>
            <a:srcRect/>
            <a:stretch>
              <a:fillRect l="-14000" r="-1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Textfeld 17"/>
          <p:cNvSpPr txBox="1"/>
          <p:nvPr/>
        </p:nvSpPr>
        <p:spPr>
          <a:xfrm>
            <a:off x="1795839" y="5964525"/>
            <a:ext cx="2522537"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2014</a:t>
            </a:r>
            <a:endParaRPr lang="en-GB" sz="800" dirty="0"/>
          </a:p>
        </p:txBody>
      </p:sp>
      <p:sp>
        <p:nvSpPr>
          <p:cNvPr id="21" name="Textfeld 20"/>
          <p:cNvSpPr txBox="1"/>
          <p:nvPr/>
        </p:nvSpPr>
        <p:spPr>
          <a:xfrm>
            <a:off x="5468247" y="5964525"/>
            <a:ext cx="2522537" cy="215444"/>
          </a:xfrm>
          <a:prstGeom prst="rect">
            <a:avLst/>
          </a:prstGeom>
          <a:noFill/>
        </p:spPr>
        <p:txBody>
          <a:bodyPr wrap="square" rtlCol="0">
            <a:spAutoFit/>
          </a:bodyPr>
          <a:lstStyle/>
          <a:p>
            <a:r>
              <a:rPr lang="en-GB" sz="800" dirty="0" smtClean="0"/>
              <a:t>© Pierre </a:t>
            </a:r>
            <a:r>
              <a:rPr lang="en-GB" sz="800" dirty="0" err="1" smtClean="0"/>
              <a:t>Ibisch</a:t>
            </a:r>
            <a:r>
              <a:rPr lang="en-GB" sz="800" dirty="0" smtClean="0"/>
              <a:t> 2014</a:t>
            </a:r>
            <a:endParaRPr lang="en-GB" sz="800" dirty="0"/>
          </a:p>
        </p:txBody>
      </p:sp>
    </p:spTree>
    <p:extLst>
      <p:ext uri="{BB962C8B-B14F-4D97-AF65-F5344CB8AC3E}">
        <p14:creationId xmlns:p14="http://schemas.microsoft.com/office/powerpoint/2010/main" val="1818590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US" dirty="0"/>
              <a:t>How do we revise the scope and vision of the area?</a:t>
            </a:r>
            <a:endParaRPr lang="en-US" sz="4000" dirty="0"/>
          </a:p>
        </p:txBody>
      </p:sp>
      <p:sp>
        <p:nvSpPr>
          <p:cNvPr id="6" name="Inhaltsplatzhalter 5"/>
          <p:cNvSpPr>
            <a:spLocks noGrp="1"/>
          </p:cNvSpPr>
          <p:nvPr>
            <p:ph idx="1"/>
          </p:nvPr>
        </p:nvSpPr>
        <p:spPr>
          <a:xfrm>
            <a:off x="1259632" y="1600201"/>
            <a:ext cx="7427167" cy="748680"/>
          </a:xfrm>
        </p:spPr>
        <p:txBody>
          <a:bodyPr/>
          <a:lstStyle/>
          <a:p>
            <a:pPr marL="457200" indent="-457200">
              <a:buFont typeface="+mj-lt"/>
              <a:buAutoNum type="arabicPeriod" startAt="2"/>
            </a:pPr>
            <a:r>
              <a:rPr lang="en-US" dirty="0" smtClean="0"/>
              <a:t>Reflect on spatial needs for each strategy and current limits of the scope</a:t>
            </a:r>
          </a:p>
          <a:p>
            <a:pPr marL="0" indent="0">
              <a:buNone/>
            </a:pPr>
            <a:endParaRPr lang="en-US" dirty="0" smtClean="0"/>
          </a:p>
        </p:txBody>
      </p:sp>
      <p:sp>
        <p:nvSpPr>
          <p:cNvPr id="2" name="Fußzeilenplatzhalter 1"/>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3" name="Foliennummernplatzhalter 2"/>
          <p:cNvSpPr>
            <a:spLocks noGrp="1"/>
          </p:cNvSpPr>
          <p:nvPr>
            <p:ph type="sldNum" sz="quarter" idx="12"/>
          </p:nvPr>
        </p:nvSpPr>
        <p:spPr/>
        <p:txBody>
          <a:bodyPr/>
          <a:lstStyle/>
          <a:p>
            <a:fld id="{6C6AE60A-B69C-4790-82F7-3882EDF23186}" type="slidenum">
              <a:rPr lang="de-DE" smtClean="0"/>
              <a:t>17</a:t>
            </a:fld>
            <a:endParaRPr lang="de-DE"/>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13775" r="11413"/>
          <a:stretch/>
        </p:blipFill>
        <p:spPr>
          <a:xfrm>
            <a:off x="5111822" y="2527367"/>
            <a:ext cx="3780419" cy="3368840"/>
          </a:xfrm>
          <a:prstGeom prst="rect">
            <a:avLst/>
          </a:prstGeom>
        </p:spPr>
      </p:pic>
      <p:sp>
        <p:nvSpPr>
          <p:cNvPr id="5" name="Textfeld 4"/>
          <p:cNvSpPr txBox="1"/>
          <p:nvPr/>
        </p:nvSpPr>
        <p:spPr>
          <a:xfrm>
            <a:off x="1295399" y="2676396"/>
            <a:ext cx="3564633" cy="3200876"/>
          </a:xfrm>
          <a:prstGeom prst="rect">
            <a:avLst/>
          </a:prstGeom>
          <a:noFill/>
        </p:spPr>
        <p:txBody>
          <a:bodyPr wrap="square" rtlCol="0">
            <a:spAutoFit/>
          </a:bodyPr>
          <a:lstStyle/>
          <a:p>
            <a:pPr lvl="1" indent="-298450" algn="just">
              <a:buNone/>
            </a:pPr>
            <a:r>
              <a:rPr lang="en-US" sz="2000" u="sng" dirty="0"/>
              <a:t>Useful guiding questions:</a:t>
            </a:r>
          </a:p>
          <a:p>
            <a:pPr marL="787400" lvl="1" indent="-342900" algn="just">
              <a:buFont typeface="Wingdings" panose="05000000000000000000" pitchFamily="2" charset="2"/>
              <a:buChar char="v"/>
            </a:pPr>
            <a:r>
              <a:rPr lang="en-US" sz="2000" dirty="0"/>
              <a:t>Does the projected management scope include all the areas that are essential for the strategies to be </a:t>
            </a:r>
            <a:r>
              <a:rPr lang="en-US" sz="2000" dirty="0" err="1" smtClean="0"/>
              <a:t>imple-mented</a:t>
            </a:r>
            <a:r>
              <a:rPr lang="en-US" sz="2000" dirty="0" smtClean="0"/>
              <a:t> </a:t>
            </a:r>
            <a:r>
              <a:rPr lang="en-US" sz="2000" dirty="0"/>
              <a:t>on site? </a:t>
            </a:r>
          </a:p>
          <a:p>
            <a:pPr marL="787400" lvl="1" indent="-342900" algn="just">
              <a:buFont typeface="Wingdings" panose="05000000000000000000" pitchFamily="2" charset="2"/>
              <a:buChar char="v"/>
            </a:pPr>
            <a:r>
              <a:rPr lang="en-US" sz="2000" dirty="0"/>
              <a:t>If not, is it reasonable and possible to enlarge the scope</a:t>
            </a:r>
            <a:r>
              <a:rPr lang="en-US" sz="2000" dirty="0" smtClean="0"/>
              <a:t>?</a:t>
            </a:r>
            <a:endParaRPr lang="en-US" sz="2000" dirty="0"/>
          </a:p>
        </p:txBody>
      </p:sp>
      <p:sp>
        <p:nvSpPr>
          <p:cNvPr id="10" name="Textfeld 9"/>
          <p:cNvSpPr txBox="1"/>
          <p:nvPr/>
        </p:nvSpPr>
        <p:spPr>
          <a:xfrm>
            <a:off x="5001791" y="5877272"/>
            <a:ext cx="2522537" cy="215444"/>
          </a:xfrm>
          <a:prstGeom prst="rect">
            <a:avLst/>
          </a:prstGeom>
          <a:noFill/>
        </p:spPr>
        <p:txBody>
          <a:bodyPr wrap="square" rtlCol="0">
            <a:spAutoFit/>
          </a:bodyPr>
          <a:lstStyle/>
          <a:p>
            <a:r>
              <a:rPr lang="en-GB" sz="800" dirty="0" smtClean="0"/>
              <a:t>© Christina Lehmann 2015</a:t>
            </a:r>
            <a:endParaRPr lang="en-GB" sz="800" dirty="0"/>
          </a:p>
        </p:txBody>
      </p:sp>
      <p:sp>
        <p:nvSpPr>
          <p:cNvPr id="7" name="Textfeld 6"/>
          <p:cNvSpPr txBox="1"/>
          <p:nvPr/>
        </p:nvSpPr>
        <p:spPr>
          <a:xfrm>
            <a:off x="1295517" y="6084004"/>
            <a:ext cx="7632609" cy="369332"/>
          </a:xfrm>
          <a:prstGeom prst="rect">
            <a:avLst/>
          </a:prstGeom>
          <a:noFill/>
        </p:spPr>
        <p:txBody>
          <a:bodyPr wrap="square" rtlCol="0">
            <a:spAutoFit/>
          </a:bodyPr>
          <a:lstStyle/>
          <a:p>
            <a:pPr marL="342900" indent="-342900">
              <a:buFont typeface="+mj-lt"/>
              <a:buAutoNum type="arabicPeriod" startAt="3"/>
            </a:pPr>
            <a:r>
              <a:rPr lang="en-US" dirty="0"/>
              <a:t>If scope is altered, draw the new limits on the existing </a:t>
            </a:r>
            <a:r>
              <a:rPr lang="en-US" dirty="0" smtClean="0"/>
              <a:t>map</a:t>
            </a:r>
            <a:endParaRPr lang="en-US" dirty="0"/>
          </a:p>
        </p:txBody>
      </p:sp>
    </p:spTree>
    <p:extLst>
      <p:ext uri="{BB962C8B-B14F-4D97-AF65-F5344CB8AC3E}">
        <p14:creationId xmlns:p14="http://schemas.microsoft.com/office/powerpoint/2010/main" val="1511801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a:spLocks noGrp="1"/>
          </p:cNvSpPr>
          <p:nvPr>
            <p:ph type="title"/>
          </p:nvPr>
        </p:nvSpPr>
        <p:spPr/>
        <p:txBody>
          <a:bodyPr>
            <a:noAutofit/>
          </a:bodyPr>
          <a:lstStyle/>
          <a:p>
            <a:r>
              <a:rPr lang="en-US" dirty="0"/>
              <a:t>How do we revise the scope and vision of the area?</a:t>
            </a:r>
            <a:endParaRPr lang="en-US" sz="4000" dirty="0"/>
          </a:p>
        </p:txBody>
      </p:sp>
      <p:sp>
        <p:nvSpPr>
          <p:cNvPr id="6" name="Inhaltsplatzhalter 5"/>
          <p:cNvSpPr>
            <a:spLocks noGrp="1"/>
          </p:cNvSpPr>
          <p:nvPr>
            <p:ph idx="1"/>
          </p:nvPr>
        </p:nvSpPr>
        <p:spPr/>
        <p:txBody>
          <a:bodyPr/>
          <a:lstStyle/>
          <a:p>
            <a:pPr marL="457200" indent="-457200" algn="just">
              <a:buFont typeface="+mj-lt"/>
              <a:buAutoNum type="arabicPeriod" startAt="4"/>
            </a:pPr>
            <a:r>
              <a:rPr lang="en-US" dirty="0" smtClean="0"/>
              <a:t>With regards to the vision statement, begin discussing </a:t>
            </a:r>
            <a:r>
              <a:rPr lang="en-US" dirty="0"/>
              <a:t>whether the planning team still feels that it is </a:t>
            </a:r>
            <a:r>
              <a:rPr lang="en-US" dirty="0" smtClean="0"/>
              <a:t>realistic (in the light of the information revealed in the analysis</a:t>
            </a:r>
            <a:r>
              <a:rPr lang="en-US" dirty="0"/>
              <a:t>)</a:t>
            </a:r>
            <a:endParaRPr lang="en-US" dirty="0" smtClean="0"/>
          </a:p>
          <a:p>
            <a:pPr marL="457200" indent="-457200" algn="just">
              <a:buFont typeface="+mj-lt"/>
              <a:buAutoNum type="arabicPeriod" startAt="4"/>
            </a:pPr>
            <a:r>
              <a:rPr lang="en-US" dirty="0" smtClean="0"/>
              <a:t>Consider institutional aspects, current and future vulnerabilities, spatial criteria</a:t>
            </a:r>
          </a:p>
          <a:p>
            <a:pPr marL="457200" indent="-457200" algn="just">
              <a:buFont typeface="+mj-lt"/>
              <a:buAutoNum type="arabicPeriod" startAt="4"/>
            </a:pPr>
            <a:r>
              <a:rPr lang="en-US" dirty="0" smtClean="0"/>
              <a:t>Discuss whether fine tuning (e.g. altering aspects of the vision) is appropriate</a:t>
            </a:r>
            <a:endParaRPr lang="en-US" dirty="0"/>
          </a:p>
          <a:p>
            <a:pPr marL="457200" indent="-457200" algn="just">
              <a:buFont typeface="+mj-lt"/>
              <a:buAutoNum type="arabicPeriod" startAt="4"/>
            </a:pPr>
            <a:r>
              <a:rPr lang="en-US" dirty="0" smtClean="0"/>
              <a:t>Do not hesitate to alter the general orientation of the management plan if appropriate</a:t>
            </a:r>
          </a:p>
          <a:p>
            <a:pPr marL="0" indent="444500" algn="just">
              <a:buNone/>
            </a:pPr>
            <a:r>
              <a:rPr lang="en-US" dirty="0" smtClean="0"/>
              <a:t>→ MARISCO is an adaptive methodology! </a:t>
            </a:r>
          </a:p>
        </p:txBody>
      </p:sp>
      <p:sp>
        <p:nvSpPr>
          <p:cNvPr id="2" name="Fußzeilenplatzhalter 1"/>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3" name="Foliennummernplatzhalter 2"/>
          <p:cNvSpPr>
            <a:spLocks noGrp="1"/>
          </p:cNvSpPr>
          <p:nvPr>
            <p:ph type="sldNum" sz="quarter" idx="12"/>
          </p:nvPr>
        </p:nvSpPr>
        <p:spPr/>
        <p:txBody>
          <a:bodyPr/>
          <a:lstStyle/>
          <a:p>
            <a:fld id="{6C6AE60A-B69C-4790-82F7-3882EDF23186}" type="slidenum">
              <a:rPr lang="de-DE" smtClean="0"/>
              <a:t>18</a:t>
            </a:fld>
            <a:endParaRPr lang="de-DE"/>
          </a:p>
        </p:txBody>
      </p:sp>
    </p:spTree>
    <p:extLst>
      <p:ext uri="{BB962C8B-B14F-4D97-AF65-F5344CB8AC3E}">
        <p14:creationId xmlns:p14="http://schemas.microsoft.com/office/powerpoint/2010/main" val="4119625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Practical Tips</a:t>
            </a:r>
            <a:endParaRPr lang="en-US" dirty="0"/>
          </a:p>
        </p:txBody>
      </p:sp>
      <p:sp>
        <p:nvSpPr>
          <p:cNvPr id="11" name="Content Placeholder 10"/>
          <p:cNvSpPr>
            <a:spLocks noGrp="1"/>
          </p:cNvSpPr>
          <p:nvPr>
            <p:ph idx="1"/>
          </p:nvPr>
        </p:nvSpPr>
        <p:spPr/>
        <p:txBody>
          <a:bodyPr/>
          <a:lstStyle/>
          <a:p>
            <a:endParaRPr lang="en-US" dirty="0"/>
          </a:p>
        </p:txBody>
      </p:sp>
      <p:sp>
        <p:nvSpPr>
          <p:cNvPr id="4" name="Fußzeilenplatzhalter 3"/>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19</a:t>
            </a:fld>
            <a:endParaRPr lang="de-DE"/>
          </a:p>
        </p:txBody>
      </p:sp>
    </p:spTree>
    <p:extLst>
      <p:ext uri="{BB962C8B-B14F-4D97-AF65-F5344CB8AC3E}">
        <p14:creationId xmlns:p14="http://schemas.microsoft.com/office/powerpoint/2010/main" val="2041533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smtClean="0"/>
              <a:t>Credits and conditions of use</a:t>
            </a:r>
            <a:endParaRPr lang="en-GB" sz="4000" dirty="0"/>
          </a:p>
        </p:txBody>
      </p:sp>
      <p:sp>
        <p:nvSpPr>
          <p:cNvPr id="6" name="Content Placeholder 2"/>
          <p:cNvSpPr>
            <a:spLocks noGrp="1"/>
          </p:cNvSpPr>
          <p:nvPr/>
        </p:nvSpPr>
        <p:spPr bwMode="auto">
          <a:xfrm>
            <a:off x="755575" y="2549222"/>
            <a:ext cx="8168649"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Arial" pitchFamily="34" charset="0"/>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algn="just">
              <a:buFont typeface="Arial" pitchFamily="34" charset="0"/>
              <a:buNone/>
            </a:pPr>
            <a:r>
              <a:rPr lang="en-US" sz="1350" dirty="0" smtClean="0"/>
              <a:t>You are free to share this presentation and adapt it for your use under the following conditions: </a:t>
            </a:r>
          </a:p>
          <a:p>
            <a:pPr marL="0" indent="0" algn="just"/>
            <a:r>
              <a:rPr lang="en-US" sz="1350" dirty="0" smtClean="0"/>
              <a:t> You must attribute the work in the manner specified by the authors (but   </a:t>
            </a:r>
          </a:p>
          <a:p>
            <a:pPr marL="0" indent="0" algn="just">
              <a:buNone/>
            </a:pPr>
            <a:r>
              <a:rPr lang="en-US" sz="1350" dirty="0"/>
              <a:t> </a:t>
            </a:r>
            <a:r>
              <a:rPr lang="en-US" sz="1350" dirty="0" smtClean="0"/>
              <a:t>  not in any way that suggests that they endorse you or your use of the work).</a:t>
            </a:r>
          </a:p>
          <a:p>
            <a:pPr marL="0" indent="0" algn="just"/>
            <a:r>
              <a:rPr lang="en-US" sz="1350" dirty="0" smtClean="0"/>
              <a:t> You may not use this work for commercial purposes.</a:t>
            </a:r>
          </a:p>
          <a:p>
            <a:pPr marL="0" indent="0" algn="just"/>
            <a:r>
              <a:rPr lang="en-US" sz="1350" dirty="0" smtClean="0"/>
              <a:t> If you alter, transform, or build upon this work, you must remove the Centre for </a:t>
            </a:r>
          </a:p>
          <a:p>
            <a:pPr marL="0" indent="0" algn="just">
              <a:buNone/>
            </a:pPr>
            <a:r>
              <a:rPr lang="en-US" sz="1350" dirty="0"/>
              <a:t> </a:t>
            </a:r>
            <a:r>
              <a:rPr lang="en-US" sz="1350" dirty="0" smtClean="0"/>
              <a:t>  Econics and Ecosystem Management logo, and you may distribute the resulting work </a:t>
            </a:r>
          </a:p>
          <a:p>
            <a:pPr marL="0" indent="0" algn="just">
              <a:buNone/>
            </a:pPr>
            <a:r>
              <a:rPr lang="en-US" sz="1350" dirty="0"/>
              <a:t> </a:t>
            </a:r>
            <a:r>
              <a:rPr lang="en-US" sz="1350" dirty="0" smtClean="0"/>
              <a:t>  only under the same or similar conditions to this one. </a:t>
            </a:r>
          </a:p>
          <a:p>
            <a:pPr marL="0" indent="0" algn="just">
              <a:buFont typeface="Arial" pitchFamily="34" charset="0"/>
              <a:buNone/>
            </a:pPr>
            <a:r>
              <a:rPr lang="en-US" sz="1350" dirty="0" smtClean="0">
                <a:solidFill>
                  <a:srgbClr val="FF0000"/>
                </a:solidFill>
              </a:rPr>
              <a:t> </a:t>
            </a:r>
          </a:p>
          <a:p>
            <a:pPr marL="0" indent="0" algn="just">
              <a:buFont typeface="Arial" pitchFamily="34" charset="0"/>
              <a:buNone/>
            </a:pPr>
            <a:endParaRPr lang="en-US" sz="1350" dirty="0" smtClean="0">
              <a:solidFill>
                <a:srgbClr val="FF0000"/>
              </a:solidFill>
            </a:endParaRPr>
          </a:p>
        </p:txBody>
      </p:sp>
      <p:sp>
        <p:nvSpPr>
          <p:cNvPr id="9" name="Rectangle 9"/>
          <p:cNvSpPr>
            <a:spLocks noChangeArrowheads="1"/>
          </p:cNvSpPr>
          <p:nvPr/>
        </p:nvSpPr>
        <p:spPr bwMode="auto">
          <a:xfrm>
            <a:off x="395538" y="1170383"/>
            <a:ext cx="8352926" cy="119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1pPr>
            <a:lvl2pPr marL="4572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2pPr>
            <a:lvl3pPr marL="9144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3pPr>
            <a:lvl4pPr marL="13716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4pPr>
            <a:lvl5pPr marL="18288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5pPr>
            <a:lvl6pPr marL="2286000" algn="l" defTabSz="914400" rtl="0" eaLnBrk="1" latinLnBrk="0" hangingPunct="1">
              <a:defRPr sz="4400" kern="1200">
                <a:solidFill>
                  <a:schemeClr val="tx1"/>
                </a:solidFill>
                <a:latin typeface="Tahoma" pitchFamily="34" charset="0"/>
                <a:ea typeface="ＭＳ Ｐゴシック" pitchFamily="34" charset="-128"/>
                <a:cs typeface="+mn-cs"/>
              </a:defRPr>
            </a:lvl6pPr>
            <a:lvl7pPr marL="2743200" algn="l" defTabSz="914400" rtl="0" eaLnBrk="1" latinLnBrk="0" hangingPunct="1">
              <a:defRPr sz="4400" kern="1200">
                <a:solidFill>
                  <a:schemeClr val="tx1"/>
                </a:solidFill>
                <a:latin typeface="Tahoma" pitchFamily="34" charset="0"/>
                <a:ea typeface="ＭＳ Ｐゴシック" pitchFamily="34" charset="-128"/>
                <a:cs typeface="+mn-cs"/>
              </a:defRPr>
            </a:lvl7pPr>
            <a:lvl8pPr marL="3200400" algn="l" defTabSz="914400" rtl="0" eaLnBrk="1" latinLnBrk="0" hangingPunct="1">
              <a:defRPr sz="4400" kern="1200">
                <a:solidFill>
                  <a:schemeClr val="tx1"/>
                </a:solidFill>
                <a:latin typeface="Tahoma" pitchFamily="34" charset="0"/>
                <a:ea typeface="ＭＳ Ｐゴシック" pitchFamily="34" charset="-128"/>
                <a:cs typeface="+mn-cs"/>
              </a:defRPr>
            </a:lvl8pPr>
            <a:lvl9pPr marL="3657600" algn="l" defTabSz="914400" rtl="0" eaLnBrk="1" latinLnBrk="0" hangingPunct="1">
              <a:defRPr sz="4400" kern="1200">
                <a:solidFill>
                  <a:schemeClr val="tx1"/>
                </a:solidFill>
                <a:latin typeface="Tahoma" pitchFamily="34" charset="0"/>
                <a:ea typeface="ＭＳ Ｐゴシック" pitchFamily="34" charset="-128"/>
                <a:cs typeface="+mn-cs"/>
              </a:defRPr>
            </a:lvl9pPr>
          </a:lstStyle>
          <a:p>
            <a:pPr marL="342900" indent="-342900" algn="just" eaLnBrk="0" hangingPunct="0">
              <a:lnSpc>
                <a:spcPct val="80000"/>
              </a:lnSpc>
              <a:spcBef>
                <a:spcPct val="20000"/>
              </a:spcBef>
              <a:buSzPct val="130000"/>
            </a:pPr>
            <a:endParaRPr lang="en-US" sz="2000" dirty="0">
              <a:latin typeface="+mn-lt"/>
            </a:endParaRPr>
          </a:p>
          <a:p>
            <a:pPr marL="342900" indent="-342900" algn="just" eaLnBrk="0" hangingPunct="0">
              <a:lnSpc>
                <a:spcPct val="80000"/>
              </a:lnSpc>
              <a:spcBef>
                <a:spcPct val="20000"/>
              </a:spcBef>
              <a:buSzPct val="130000"/>
            </a:pPr>
            <a:r>
              <a:rPr lang="en-US" altLang="zh-CN" sz="2000" dirty="0">
                <a:latin typeface="+mn-lt"/>
                <a:ea typeface="宋体" pitchFamily="2" charset="-122"/>
                <a:cs typeface="Arial" pitchFamily="34" charset="0"/>
              </a:rPr>
              <a:t>© </a:t>
            </a:r>
            <a:r>
              <a:rPr lang="en-US" altLang="zh-CN" sz="2000" dirty="0" smtClean="0">
                <a:latin typeface="+mn-lt"/>
                <a:ea typeface="宋体" pitchFamily="2" charset="-122"/>
                <a:cs typeface="Arial" pitchFamily="34" charset="0"/>
              </a:rPr>
              <a:t>Centre for Econics and Ecosystem Management, 2014</a:t>
            </a:r>
            <a:endParaRPr lang="en-US" altLang="zh-CN" sz="2000" dirty="0">
              <a:latin typeface="+mn-lt"/>
              <a:ea typeface="宋体" pitchFamily="2" charset="-122"/>
              <a:cs typeface="Arial" pitchFamily="34" charset="0"/>
            </a:endParaRPr>
          </a:p>
          <a:p>
            <a:pPr marL="342900" indent="-342900" algn="just" eaLnBrk="0" hangingPunct="0">
              <a:lnSpc>
                <a:spcPct val="80000"/>
              </a:lnSpc>
              <a:spcBef>
                <a:spcPct val="20000"/>
              </a:spcBef>
              <a:buSzPct val="130000"/>
            </a:pPr>
            <a:r>
              <a:rPr lang="en-US" sz="1400" i="1" dirty="0" smtClean="0">
                <a:latin typeface="+mn-lt"/>
                <a:cs typeface="Arial" pitchFamily="34" charset="0"/>
              </a:rPr>
              <a:t>	</a:t>
            </a:r>
            <a:r>
              <a:rPr lang="en-US" sz="1350" i="1" dirty="0" smtClean="0">
                <a:latin typeface="+mn-lt"/>
                <a:cs typeface="Arial" pitchFamily="34" charset="0"/>
              </a:rPr>
              <a:t>The Centre for Econics and Ecosystem Management strongly </a:t>
            </a:r>
            <a:r>
              <a:rPr lang="en-US" sz="1350" i="1" dirty="0">
                <a:latin typeface="+mn-lt"/>
                <a:cs typeface="Arial" pitchFamily="34" charset="0"/>
              </a:rPr>
              <a:t>recommends that this presentation is given by experts familiar with the adaptive management </a:t>
            </a:r>
            <a:r>
              <a:rPr lang="en-US" sz="1350" i="1" dirty="0" smtClean="0">
                <a:latin typeface="+mn-lt"/>
                <a:cs typeface="Arial" pitchFamily="34" charset="0"/>
              </a:rPr>
              <a:t>process in general (especially  as designed as the Conservation Measures Partnership</a:t>
            </a:r>
            <a:r>
              <a:rPr lang="ja-JP" altLang="en-US" sz="1350" i="1" dirty="0" smtClean="0">
                <a:latin typeface="+mn-lt"/>
                <a:cs typeface="Arial" pitchFamily="34" charset="0"/>
              </a:rPr>
              <a:t>’</a:t>
            </a:r>
            <a:r>
              <a:rPr lang="en-US" altLang="ja-JP" sz="1350" i="1" dirty="0" smtClean="0">
                <a:latin typeface="+mn-lt"/>
                <a:cs typeface="Arial" pitchFamily="34" charset="0"/>
              </a:rPr>
              <a:t>s Open Standards for the Practice of Conservation) as well as the MARISCO Method itself.</a:t>
            </a:r>
            <a:endParaRPr lang="en-US" sz="1350" i="1" dirty="0">
              <a:latin typeface="+mn-lt"/>
              <a:cs typeface="Arial" pitchFamily="34" charset="0"/>
            </a:endParaRPr>
          </a:p>
        </p:txBody>
      </p:sp>
      <p:sp>
        <p:nvSpPr>
          <p:cNvPr id="10" name="Textfeld 9"/>
          <p:cNvSpPr txBox="1"/>
          <p:nvPr/>
        </p:nvSpPr>
        <p:spPr>
          <a:xfrm>
            <a:off x="395536" y="4421430"/>
            <a:ext cx="8496944" cy="1962076"/>
          </a:xfrm>
          <a:prstGeom prst="rect">
            <a:avLst/>
          </a:prstGeom>
          <a:noFill/>
        </p:spPr>
        <p:txBody>
          <a:bodyPr wrap="square" rtlCol="0">
            <a:spAutoFit/>
          </a:bodyPr>
          <a:lstStyle/>
          <a:p>
            <a:pPr lvl="0" algn="just"/>
            <a:r>
              <a:rPr lang="en-GB" sz="1350" dirty="0" smtClean="0"/>
              <a:t>This material was created under the leadership and responsibility of </a:t>
            </a:r>
            <a:r>
              <a:rPr lang="en-GB" sz="1350" dirty="0" err="1" smtClean="0"/>
              <a:t>Prof.</a:t>
            </a:r>
            <a:r>
              <a:rPr lang="en-GB" sz="1350" dirty="0" smtClean="0"/>
              <a:t> </a:t>
            </a:r>
            <a:r>
              <a:rPr lang="en-GB" sz="1350" dirty="0" err="1" smtClean="0"/>
              <a:t>Dr.</a:t>
            </a:r>
            <a:r>
              <a:rPr lang="en-GB" sz="1350" dirty="0" smtClean="0"/>
              <a:t> Pierre </a:t>
            </a:r>
            <a:r>
              <a:rPr lang="en-GB" sz="1350" dirty="0" err="1" smtClean="0"/>
              <a:t>Ibisch</a:t>
            </a:r>
            <a:r>
              <a:rPr lang="en-GB" sz="1350" dirty="0" smtClean="0"/>
              <a:t> and </a:t>
            </a:r>
            <a:r>
              <a:rPr lang="en-GB" sz="1350" dirty="0" err="1" smtClean="0"/>
              <a:t>Dr.</a:t>
            </a:r>
            <a:r>
              <a:rPr lang="en-GB" sz="1350" dirty="0" smtClean="0"/>
              <a:t> Peter Hobson, co-directors of the Centre for Econics and Ecosystem Management, which was jointly established by Eberswalde University for Sustainable Development and </a:t>
            </a:r>
            <a:r>
              <a:rPr lang="en-GB" sz="1350" dirty="0" err="1" smtClean="0"/>
              <a:t>Writtle</a:t>
            </a:r>
            <a:r>
              <a:rPr lang="en-GB" sz="1350" dirty="0" smtClean="0"/>
              <a:t> College. Compare</a:t>
            </a:r>
            <a:r>
              <a:rPr lang="en-GB" sz="1350" i="1" dirty="0" smtClean="0"/>
              <a:t>: </a:t>
            </a:r>
            <a:r>
              <a:rPr lang="en-US" sz="1350" i="1" dirty="0"/>
              <a:t>Ibisch, P.L. &amp; P.R. Hobson (eds.) (2014): The MARISCO method: </a:t>
            </a:r>
            <a:r>
              <a:rPr lang="en-GB" sz="1350" i="1" dirty="0"/>
              <a:t>Adaptive </a:t>
            </a:r>
            <a:r>
              <a:rPr lang="en-GB" sz="1350" i="1" dirty="0" err="1" smtClean="0"/>
              <a:t>MAnagement</a:t>
            </a:r>
            <a:r>
              <a:rPr lang="en-GB" sz="1350" i="1" dirty="0" smtClean="0"/>
              <a:t> </a:t>
            </a:r>
            <a:r>
              <a:rPr lang="en-GB" sz="1350" i="1" dirty="0"/>
              <a:t>of vulnerability and </a:t>
            </a:r>
            <a:r>
              <a:rPr lang="en-GB" sz="1350" i="1" dirty="0" err="1"/>
              <a:t>RISk</a:t>
            </a:r>
            <a:r>
              <a:rPr lang="en-GB" sz="1350" i="1" dirty="0"/>
              <a:t> at </a:t>
            </a:r>
            <a:r>
              <a:rPr lang="en-GB" sz="1350" i="1" dirty="0" err="1"/>
              <a:t>COnservation</a:t>
            </a:r>
            <a:r>
              <a:rPr lang="en-GB" sz="1350" i="1" dirty="0"/>
              <a:t> sites. A guidebook for risk-robust, adaptive, and ecosystem-based conservation of biodiversity. Centre for </a:t>
            </a:r>
            <a:r>
              <a:rPr lang="en-GB" sz="1350" i="1" dirty="0" err="1"/>
              <a:t>Econics</a:t>
            </a:r>
            <a:r>
              <a:rPr lang="en-GB" sz="1350" i="1" dirty="0"/>
              <a:t> and Ecosystem Management, Eberswalde (ISBN 978-3-00-043244-6). 195 pp</a:t>
            </a:r>
            <a:r>
              <a:rPr lang="en-GB" sz="1350" i="1" dirty="0" smtClean="0"/>
              <a:t>. - </a:t>
            </a:r>
            <a:r>
              <a:rPr lang="en-GB" sz="1350" dirty="0" smtClean="0"/>
              <a:t>The </a:t>
            </a:r>
            <a:r>
              <a:rPr lang="en-GB" sz="1350" dirty="0" err="1" smtClean="0"/>
              <a:t>Powerpoint</a:t>
            </a:r>
            <a:r>
              <a:rPr lang="en-GB" sz="1350" dirty="0" smtClean="0"/>
              <a:t> Presentation was conceived by</a:t>
            </a:r>
            <a:r>
              <a:rPr lang="de-DE" sz="1350" dirty="0" smtClean="0"/>
              <a:t> </a:t>
            </a:r>
            <a:r>
              <a:rPr lang="en-GB" sz="1350" dirty="0" smtClean="0"/>
              <a:t>Jamie Call, Christina Lehmann and Pierre </a:t>
            </a:r>
            <a:r>
              <a:rPr lang="en-GB" sz="1350" dirty="0" err="1" smtClean="0"/>
              <a:t>Ibisch</a:t>
            </a:r>
            <a:r>
              <a:rPr lang="en-GB" sz="1350" dirty="0" smtClean="0"/>
              <a:t>. Authors of graphs and photographs are indicated on the corresponding slides. </a:t>
            </a:r>
            <a:r>
              <a:rPr lang="de-DE" sz="1350" dirty="0" err="1" smtClean="0"/>
              <a:t>Supported</a:t>
            </a:r>
            <a:r>
              <a:rPr lang="de-DE" sz="1350" dirty="0" smtClean="0"/>
              <a:t> </a:t>
            </a:r>
            <a:r>
              <a:rPr lang="de-DE" sz="1350" dirty="0" err="1"/>
              <a:t>by</a:t>
            </a:r>
            <a:r>
              <a:rPr lang="de-DE" sz="1350" dirty="0"/>
              <a:t> </a:t>
            </a:r>
            <a:r>
              <a:rPr lang="de-DE" sz="1350" dirty="0" err="1"/>
              <a:t>the</a:t>
            </a:r>
            <a:r>
              <a:rPr lang="de-DE" sz="1350" dirty="0"/>
              <a:t> Deutsche Gesellschaft für Internationale Zusammenarbeit (GIZ) GmbH on behalf </a:t>
            </a:r>
            <a:r>
              <a:rPr lang="de-DE" sz="1350" dirty="0" err="1"/>
              <a:t>of</a:t>
            </a:r>
            <a:r>
              <a:rPr lang="de-DE" sz="1350" dirty="0"/>
              <a:t> </a:t>
            </a:r>
            <a:r>
              <a:rPr lang="de-DE" sz="1350" dirty="0" err="1"/>
              <a:t>the</a:t>
            </a:r>
            <a:r>
              <a:rPr lang="de-DE" sz="1350" dirty="0"/>
              <a:t> Bundesministerium für wirtschaftliche Zusammenarbeit und Entwicklung (BMZ</a:t>
            </a:r>
            <a:r>
              <a:rPr lang="de-DE" sz="1350" dirty="0" smtClean="0"/>
              <a:t>).</a:t>
            </a:r>
            <a:endParaRPr lang="en-GB" sz="1350" dirty="0">
              <a:solidFill>
                <a:srgbClr val="FF0000"/>
              </a:solidFill>
            </a:endParaRPr>
          </a:p>
        </p:txBody>
      </p:sp>
      <p:sp>
        <p:nvSpPr>
          <p:cNvPr id="3" name="Fußzeilenplatzhalter 2"/>
          <p:cNvSpPr>
            <a:spLocks noGrp="1"/>
          </p:cNvSpPr>
          <p:nvPr>
            <p:ph type="ftr" sz="quarter" idx="11"/>
          </p:nvPr>
        </p:nvSpPr>
        <p:spPr>
          <a:xfrm>
            <a:off x="539554" y="6542484"/>
            <a:ext cx="8604446" cy="342900"/>
          </a:xfrm>
        </p:spPr>
        <p:txBody>
          <a:bodyPr/>
          <a:lstStyle/>
          <a:p>
            <a:r>
              <a:rPr lang="en-US" dirty="0" smtClean="0"/>
              <a:t>23. Consistency &amp; plausibility of strategies, spatial requirements for strategy implementation &amp; revision of management scope &amp; vision</a:t>
            </a:r>
            <a:endParaRPr lang="de-DE" dirty="0"/>
          </a:p>
        </p:txBody>
      </p:sp>
      <p:sp>
        <p:nvSpPr>
          <p:cNvPr id="7" name="Foliennummernplatzhalter 6"/>
          <p:cNvSpPr>
            <a:spLocks noGrp="1"/>
          </p:cNvSpPr>
          <p:nvPr>
            <p:ph type="sldNum" sz="quarter" idx="12"/>
          </p:nvPr>
        </p:nvSpPr>
        <p:spPr/>
        <p:txBody>
          <a:bodyPr/>
          <a:lstStyle/>
          <a:p>
            <a:fld id="{6C6AE60A-B69C-4790-82F7-3882EDF23186}" type="slidenum">
              <a:rPr lang="de-DE" smtClean="0"/>
              <a:t>2</a:t>
            </a:fld>
            <a:endParaRPr lang="de-DE"/>
          </a:p>
        </p:txBody>
      </p:sp>
    </p:spTree>
    <p:extLst>
      <p:ext uri="{BB962C8B-B14F-4D97-AF65-F5344CB8AC3E}">
        <p14:creationId xmlns:p14="http://schemas.microsoft.com/office/powerpoint/2010/main" val="2759549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167" b="96000" l="14271" r="43490"/>
                    </a14:imgEffect>
                  </a14:imgLayer>
                </a14:imgProps>
              </a:ext>
              <a:ext uri="{28A0092B-C50C-407E-A947-70E740481C1C}">
                <a14:useLocalDpi xmlns:a14="http://schemas.microsoft.com/office/drawing/2010/main" val="0"/>
              </a:ext>
            </a:extLst>
          </a:blip>
          <a:srcRect l="14325" t="10540" r="56668" b="4508"/>
          <a:stretch/>
        </p:blipFill>
        <p:spPr bwMode="auto">
          <a:xfrm>
            <a:off x="1343301" y="474145"/>
            <a:ext cx="6457398" cy="590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uppieren 5"/>
          <p:cNvGrpSpPr/>
          <p:nvPr/>
        </p:nvGrpSpPr>
        <p:grpSpPr>
          <a:xfrm>
            <a:off x="1691680" y="4509120"/>
            <a:ext cx="1326624" cy="720080"/>
            <a:chOff x="3203848" y="4581128"/>
            <a:chExt cx="1326624" cy="720080"/>
          </a:xfrm>
        </p:grpSpPr>
        <p:cxnSp>
          <p:nvCxnSpPr>
            <p:cNvPr id="7" name="Gerade Verbindung 6"/>
            <p:cNvCxnSpPr/>
            <p:nvPr/>
          </p:nvCxnSpPr>
          <p:spPr>
            <a:xfrm>
              <a:off x="4458464" y="4581128"/>
              <a:ext cx="72008" cy="360040"/>
            </a:xfrm>
            <a:prstGeom prst="lin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Gerade Verbindung 7"/>
            <p:cNvCxnSpPr/>
            <p:nvPr/>
          </p:nvCxnSpPr>
          <p:spPr>
            <a:xfrm flipH="1">
              <a:off x="4458464" y="4941168"/>
              <a:ext cx="72008" cy="360040"/>
            </a:xfrm>
            <a:prstGeom prst="lin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Gerade Verbindung 8"/>
            <p:cNvCxnSpPr/>
            <p:nvPr/>
          </p:nvCxnSpPr>
          <p:spPr>
            <a:xfrm flipH="1">
              <a:off x="3275856" y="5301208"/>
              <a:ext cx="1182608" cy="0"/>
            </a:xfrm>
            <a:prstGeom prst="lin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Gerade Verbindung 9"/>
            <p:cNvCxnSpPr/>
            <p:nvPr/>
          </p:nvCxnSpPr>
          <p:spPr>
            <a:xfrm flipH="1" flipV="1">
              <a:off x="3203848" y="4941168"/>
              <a:ext cx="72008" cy="360040"/>
            </a:xfrm>
            <a:prstGeom prst="lin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Gerade Verbindung 10"/>
            <p:cNvCxnSpPr/>
            <p:nvPr/>
          </p:nvCxnSpPr>
          <p:spPr>
            <a:xfrm flipV="1">
              <a:off x="3203848" y="4581128"/>
              <a:ext cx="72008" cy="360040"/>
            </a:xfrm>
            <a:prstGeom prst="lin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Gerade Verbindung 11"/>
            <p:cNvCxnSpPr/>
            <p:nvPr/>
          </p:nvCxnSpPr>
          <p:spPr>
            <a:xfrm>
              <a:off x="3275856" y="4581128"/>
              <a:ext cx="1182608" cy="0"/>
            </a:xfrm>
            <a:prstGeom prst="lin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sp>
        <p:nvSpPr>
          <p:cNvPr id="4" name="Fußzeilenplatzhalter 3"/>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3</a:t>
            </a:fld>
            <a:endParaRPr lang="de-DE"/>
          </a:p>
        </p:txBody>
      </p:sp>
    </p:spTree>
    <p:extLst>
      <p:ext uri="{BB962C8B-B14F-4D97-AF65-F5344CB8AC3E}">
        <p14:creationId xmlns:p14="http://schemas.microsoft.com/office/powerpoint/2010/main" val="3429185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GB" sz="4000" dirty="0" smtClean="0"/>
              <a:t>Learning objectives</a:t>
            </a:r>
            <a:endParaRPr lang="en-GB" sz="4000"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326401189"/>
              </p:ext>
            </p:extLst>
          </p:nvPr>
        </p:nvGraphicFramePr>
        <p:xfrm>
          <a:off x="539553" y="1600200"/>
          <a:ext cx="7992887" cy="470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ußzeilenplatzhalter 6"/>
          <p:cNvSpPr>
            <a:spLocks noGrp="1"/>
          </p:cNvSpPr>
          <p:nvPr>
            <p:ph type="ftr" sz="quarter" idx="11"/>
          </p:nvPr>
        </p:nvSpPr>
        <p:spPr>
          <a:xfrm>
            <a:off x="539554" y="6515100"/>
            <a:ext cx="8604446" cy="342900"/>
          </a:xfrm>
        </p:spPr>
        <p:txBody>
          <a:bodyPr/>
          <a:lstStyle/>
          <a:p>
            <a:r>
              <a:rPr lang="en-US" dirty="0" smtClean="0"/>
              <a:t>23. Consistency &amp; plausibility of strategies, spatial requirements for strategy implementation &amp; revision of management scope &amp; vision</a:t>
            </a:r>
            <a:endParaRPr lang="de-DE" dirty="0"/>
          </a:p>
        </p:txBody>
      </p:sp>
      <p:sp>
        <p:nvSpPr>
          <p:cNvPr id="8" name="Foliennummernplatzhalter 7"/>
          <p:cNvSpPr>
            <a:spLocks noGrp="1"/>
          </p:cNvSpPr>
          <p:nvPr>
            <p:ph type="sldNum" sz="quarter" idx="12"/>
          </p:nvPr>
        </p:nvSpPr>
        <p:spPr/>
        <p:txBody>
          <a:bodyPr/>
          <a:lstStyle/>
          <a:p>
            <a:fld id="{6C6AE60A-B69C-4790-82F7-3882EDF23186}" type="slidenum">
              <a:rPr lang="de-DE" smtClean="0"/>
              <a:t>4</a:t>
            </a:fld>
            <a:endParaRPr lang="de-DE"/>
          </a:p>
        </p:txBody>
      </p:sp>
    </p:spTree>
    <p:extLst>
      <p:ext uri="{BB962C8B-B14F-4D97-AF65-F5344CB8AC3E}">
        <p14:creationId xmlns:p14="http://schemas.microsoft.com/office/powerpoint/2010/main" val="136028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GB" sz="4000" dirty="0" smtClean="0"/>
              <a:t>Learning objectives</a:t>
            </a:r>
            <a:endParaRPr lang="en-GB" sz="4000"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159413669"/>
              </p:ext>
            </p:extLst>
          </p:nvPr>
        </p:nvGraphicFramePr>
        <p:xfrm>
          <a:off x="539553" y="1600200"/>
          <a:ext cx="799288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ußzeilenplatzhalter 6"/>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dirty="0"/>
          </a:p>
        </p:txBody>
      </p:sp>
      <p:sp>
        <p:nvSpPr>
          <p:cNvPr id="8" name="Foliennummernplatzhalter 7"/>
          <p:cNvSpPr>
            <a:spLocks noGrp="1"/>
          </p:cNvSpPr>
          <p:nvPr>
            <p:ph type="sldNum" sz="quarter" idx="12"/>
          </p:nvPr>
        </p:nvSpPr>
        <p:spPr/>
        <p:txBody>
          <a:bodyPr/>
          <a:lstStyle/>
          <a:p>
            <a:fld id="{6C6AE60A-B69C-4790-82F7-3882EDF23186}" type="slidenum">
              <a:rPr lang="de-DE" smtClean="0"/>
              <a:t>5</a:t>
            </a:fld>
            <a:endParaRPr lang="de-DE"/>
          </a:p>
        </p:txBody>
      </p:sp>
    </p:spTree>
    <p:extLst>
      <p:ext uri="{BB962C8B-B14F-4D97-AF65-F5344CB8AC3E}">
        <p14:creationId xmlns:p14="http://schemas.microsoft.com/office/powerpoint/2010/main" val="679202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normAutofit/>
          </a:bodyPr>
          <a:lstStyle/>
          <a:p>
            <a:pPr marL="0" lvl="1" indent="0">
              <a:buNone/>
            </a:pPr>
            <a:r>
              <a:rPr lang="en-US" b="1" dirty="0"/>
              <a:t>What</a:t>
            </a:r>
            <a:r>
              <a:rPr lang="en-US" dirty="0"/>
              <a:t> are consistent and plausible </a:t>
            </a:r>
            <a:r>
              <a:rPr lang="en-US" dirty="0" smtClean="0"/>
              <a:t>strategies? </a:t>
            </a:r>
          </a:p>
          <a:p>
            <a:pPr marL="0" lvl="1" indent="0">
              <a:buNone/>
            </a:pPr>
            <a:r>
              <a:rPr lang="en-US" b="1" dirty="0" smtClean="0"/>
              <a:t>What</a:t>
            </a:r>
            <a:r>
              <a:rPr lang="en-US" dirty="0" smtClean="0"/>
              <a:t> are spatial requirements for strategy implementation?</a:t>
            </a:r>
          </a:p>
          <a:p>
            <a:pPr marL="0" lvl="1" indent="0">
              <a:buNone/>
            </a:pPr>
            <a:r>
              <a:rPr lang="en-US" b="1" dirty="0" smtClean="0"/>
              <a:t>What</a:t>
            </a:r>
            <a:r>
              <a:rPr lang="en-US" dirty="0" smtClean="0"/>
              <a:t> is the revision of management scope and vision?</a:t>
            </a:r>
            <a:endParaRPr lang="en-GB" b="1" dirty="0" smtClean="0"/>
          </a:p>
          <a:p>
            <a:pPr marL="0" indent="0">
              <a:buNone/>
            </a:pPr>
            <a:endParaRPr lang="en-US" sz="500" dirty="0" smtClean="0"/>
          </a:p>
          <a:p>
            <a:pPr marL="0" indent="0">
              <a:buNone/>
            </a:pPr>
            <a:r>
              <a:rPr lang="en-US" b="1" dirty="0"/>
              <a:t>Why</a:t>
            </a:r>
            <a:r>
              <a:rPr lang="en-US" dirty="0"/>
              <a:t> </a:t>
            </a:r>
            <a:r>
              <a:rPr lang="en-US" dirty="0" smtClean="0"/>
              <a:t>do we check </a:t>
            </a:r>
            <a:r>
              <a:rPr lang="en-US" dirty="0"/>
              <a:t>consistency and plausibility of </a:t>
            </a:r>
            <a:r>
              <a:rPr lang="en-US" dirty="0" smtClean="0"/>
              <a:t>strategies?</a:t>
            </a:r>
          </a:p>
          <a:p>
            <a:pPr marL="0" indent="0">
              <a:buNone/>
            </a:pPr>
            <a:r>
              <a:rPr lang="en-US" b="1" dirty="0" smtClean="0"/>
              <a:t>Why</a:t>
            </a:r>
            <a:r>
              <a:rPr lang="en-US" dirty="0" smtClean="0"/>
              <a:t> do we check spatial requirements for strategy implementation?</a:t>
            </a:r>
          </a:p>
          <a:p>
            <a:pPr marL="0" indent="0">
              <a:buNone/>
            </a:pPr>
            <a:r>
              <a:rPr lang="en-US" b="1" dirty="0" smtClean="0"/>
              <a:t>Why</a:t>
            </a:r>
            <a:r>
              <a:rPr lang="en-US" dirty="0" smtClean="0"/>
              <a:t> do we revise the management scope and vision?</a:t>
            </a:r>
          </a:p>
          <a:p>
            <a:pPr marL="0" indent="0">
              <a:buNone/>
            </a:pPr>
            <a:endParaRPr lang="en-US" sz="500" dirty="0" smtClean="0"/>
          </a:p>
          <a:p>
            <a:pPr marL="0" indent="0">
              <a:buNone/>
            </a:pPr>
            <a:r>
              <a:rPr lang="en-US" b="1" dirty="0"/>
              <a:t>How</a:t>
            </a:r>
            <a:r>
              <a:rPr lang="en-US" dirty="0"/>
              <a:t> </a:t>
            </a:r>
            <a:r>
              <a:rPr lang="en-US" dirty="0" smtClean="0"/>
              <a:t>do we check consistency </a:t>
            </a:r>
            <a:r>
              <a:rPr lang="en-US" dirty="0"/>
              <a:t>and </a:t>
            </a:r>
            <a:r>
              <a:rPr lang="en-US" dirty="0" smtClean="0"/>
              <a:t>plausibility of strategies?</a:t>
            </a:r>
          </a:p>
          <a:p>
            <a:pPr marL="0" indent="0">
              <a:buNone/>
            </a:pPr>
            <a:r>
              <a:rPr lang="en-US" b="1" dirty="0" smtClean="0"/>
              <a:t>How</a:t>
            </a:r>
            <a:r>
              <a:rPr lang="en-US" dirty="0" smtClean="0"/>
              <a:t> do we check spatial requirements for strategy implementation?</a:t>
            </a:r>
          </a:p>
          <a:p>
            <a:pPr marL="0" indent="0">
              <a:buNone/>
            </a:pPr>
            <a:r>
              <a:rPr lang="en-GB" b="1" dirty="0" smtClean="0"/>
              <a:t>How</a:t>
            </a:r>
            <a:r>
              <a:rPr lang="en-GB" dirty="0" smtClean="0"/>
              <a:t> </a:t>
            </a:r>
            <a:r>
              <a:rPr lang="en-GB" dirty="0"/>
              <a:t>do we </a:t>
            </a:r>
            <a:r>
              <a:rPr lang="en-GB" dirty="0" smtClean="0"/>
              <a:t>revise the scope and vision of the area? </a:t>
            </a:r>
            <a:endParaRPr lang="en-GB" dirty="0"/>
          </a:p>
          <a:p>
            <a:pPr marL="0" lvl="1" indent="0">
              <a:buNone/>
            </a:pPr>
            <a:endParaRPr lang="en-US" sz="800" dirty="0"/>
          </a:p>
          <a:p>
            <a:pPr marL="0" lvl="1" indent="0">
              <a:buNone/>
            </a:pPr>
            <a:r>
              <a:rPr lang="en-US" b="1" dirty="0"/>
              <a:t>Practical T</a:t>
            </a:r>
            <a:r>
              <a:rPr lang="en-US" b="1" dirty="0" smtClean="0"/>
              <a:t>ips</a:t>
            </a:r>
            <a:endParaRPr lang="en-US" b="1" dirty="0"/>
          </a:p>
        </p:txBody>
      </p:sp>
      <p:sp>
        <p:nvSpPr>
          <p:cNvPr id="2" name="Fußzeilenplatzhalter 1"/>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6</a:t>
            </a:fld>
            <a:endParaRPr lang="de-DE"/>
          </a:p>
        </p:txBody>
      </p:sp>
    </p:spTree>
    <p:extLst>
      <p:ext uri="{BB962C8B-B14F-4D97-AF65-F5344CB8AC3E}">
        <p14:creationId xmlns:p14="http://schemas.microsoft.com/office/powerpoint/2010/main" val="4034854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Autofit/>
          </a:bodyPr>
          <a:lstStyle/>
          <a:p>
            <a:r>
              <a:rPr lang="en-US" dirty="0"/>
              <a:t>What are consistent and plausible strategies?</a:t>
            </a:r>
            <a:endParaRPr lang="en-US" sz="4000" dirty="0"/>
          </a:p>
        </p:txBody>
      </p:sp>
      <p:sp>
        <p:nvSpPr>
          <p:cNvPr id="20" name="Content Placeholder 19"/>
          <p:cNvSpPr>
            <a:spLocks noGrp="1"/>
          </p:cNvSpPr>
          <p:nvPr>
            <p:ph idx="1"/>
          </p:nvPr>
        </p:nvSpPr>
        <p:spPr>
          <a:xfrm>
            <a:off x="1259632" y="1600201"/>
            <a:ext cx="7427167" cy="2751608"/>
          </a:xfrm>
        </p:spPr>
        <p:txBody>
          <a:bodyPr>
            <a:noAutofit/>
          </a:bodyPr>
          <a:lstStyle/>
          <a:p>
            <a:pPr algn="just"/>
            <a:r>
              <a:rPr lang="en-US" dirty="0" smtClean="0"/>
              <a:t>Strategies should </a:t>
            </a:r>
            <a:r>
              <a:rPr lang="en-US" dirty="0"/>
              <a:t>cover all elements/ element </a:t>
            </a:r>
            <a:r>
              <a:rPr lang="en-US" dirty="0" smtClean="0"/>
              <a:t>groups</a:t>
            </a:r>
          </a:p>
          <a:p>
            <a:pPr algn="just"/>
            <a:r>
              <a:rPr lang="en-US" dirty="0" smtClean="0"/>
              <a:t>They should </a:t>
            </a:r>
            <a:r>
              <a:rPr lang="en-US" dirty="0"/>
              <a:t>complement one </a:t>
            </a:r>
            <a:r>
              <a:rPr lang="en-US" dirty="0" smtClean="0"/>
              <a:t>another</a:t>
            </a:r>
          </a:p>
          <a:p>
            <a:pPr algn="just"/>
            <a:r>
              <a:rPr lang="en-US" dirty="0" smtClean="0"/>
              <a:t>Consistent strategies are strategies whose end-goal does not change or conflict with the one of other strategies </a:t>
            </a:r>
          </a:p>
          <a:p>
            <a:pPr marL="712788" indent="-349250" algn="just">
              <a:buNone/>
            </a:pPr>
            <a:r>
              <a:rPr lang="en-US" dirty="0" smtClean="0"/>
              <a:t>→ Can </a:t>
            </a:r>
            <a:r>
              <a:rPr lang="en-US" dirty="0"/>
              <a:t>be developed by setting explicit goals which can be measured using quantifiable </a:t>
            </a:r>
            <a:r>
              <a:rPr lang="en-US" dirty="0" smtClean="0"/>
              <a:t>targets</a:t>
            </a:r>
            <a:endParaRPr lang="en-US" dirty="0"/>
          </a:p>
          <a:p>
            <a:pPr algn="just"/>
            <a:r>
              <a:rPr lang="en-US" dirty="0"/>
              <a:t>Plausible strategies take a realistic view of the area’s status and available resources, including funding, manpower, political </a:t>
            </a:r>
            <a:r>
              <a:rPr lang="en-US" dirty="0" smtClean="0"/>
              <a:t>will</a:t>
            </a:r>
            <a:endParaRPr lang="en-US" dirty="0"/>
          </a:p>
          <a:p>
            <a:pPr algn="just"/>
            <a:endParaRPr lang="en-US" dirty="0"/>
          </a:p>
        </p:txBody>
      </p:sp>
      <p:sp>
        <p:nvSpPr>
          <p:cNvPr id="2" name="Fußzeilenplatzhalter 1"/>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7</a:t>
            </a:fld>
            <a:endParaRPr lang="de-DE"/>
          </a:p>
        </p:txBody>
      </p:sp>
      <p:sp>
        <p:nvSpPr>
          <p:cNvPr id="5" name="Sechseck 4"/>
          <p:cNvSpPr/>
          <p:nvPr/>
        </p:nvSpPr>
        <p:spPr>
          <a:xfrm>
            <a:off x="2189772" y="4558689"/>
            <a:ext cx="1800200" cy="576064"/>
          </a:xfrm>
          <a:prstGeom prst="hexagon">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Existing strategy 1</a:t>
            </a:r>
            <a:endParaRPr lang="en-GB" sz="1600" b="1" dirty="0">
              <a:solidFill>
                <a:schemeClr val="tx1"/>
              </a:solidFill>
            </a:endParaRPr>
          </a:p>
        </p:txBody>
      </p:sp>
      <p:sp>
        <p:nvSpPr>
          <p:cNvPr id="9" name="Sechseck 8"/>
          <p:cNvSpPr/>
          <p:nvPr/>
        </p:nvSpPr>
        <p:spPr>
          <a:xfrm>
            <a:off x="5074350" y="5872913"/>
            <a:ext cx="1801906" cy="576064"/>
          </a:xfrm>
          <a:prstGeom prst="hexagon">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Existing strategy 2</a:t>
            </a:r>
            <a:endParaRPr lang="en-GB" sz="1600" b="1" dirty="0">
              <a:solidFill>
                <a:schemeClr val="tx1"/>
              </a:solidFill>
            </a:endParaRPr>
          </a:p>
        </p:txBody>
      </p:sp>
      <p:sp>
        <p:nvSpPr>
          <p:cNvPr id="10" name="Sechseck 9"/>
          <p:cNvSpPr/>
          <p:nvPr/>
        </p:nvSpPr>
        <p:spPr>
          <a:xfrm>
            <a:off x="3421578" y="5230726"/>
            <a:ext cx="1800200" cy="576064"/>
          </a:xfrm>
          <a:prstGeom prst="hexagon">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smtClean="0">
                <a:solidFill>
                  <a:schemeClr val="tx1"/>
                </a:solidFill>
              </a:rPr>
              <a:t>Complementary strategy 1</a:t>
            </a:r>
            <a:endParaRPr lang="en-GB" sz="1600" b="1" dirty="0">
              <a:solidFill>
                <a:schemeClr val="tx1"/>
              </a:solidFill>
            </a:endParaRPr>
          </a:p>
        </p:txBody>
      </p:sp>
      <p:sp>
        <p:nvSpPr>
          <p:cNvPr id="11" name="Sechseck 10"/>
          <p:cNvSpPr/>
          <p:nvPr/>
        </p:nvSpPr>
        <p:spPr>
          <a:xfrm>
            <a:off x="1649597" y="5761959"/>
            <a:ext cx="1800200" cy="576064"/>
          </a:xfrm>
          <a:prstGeom prst="hexagon">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smtClean="0">
                <a:solidFill>
                  <a:schemeClr val="tx1"/>
                </a:solidFill>
              </a:rPr>
              <a:t>Complementary strategy 2</a:t>
            </a:r>
            <a:endParaRPr lang="en-GB" sz="1600" b="1" dirty="0">
              <a:solidFill>
                <a:schemeClr val="tx1"/>
              </a:solidFill>
            </a:endParaRPr>
          </a:p>
        </p:txBody>
      </p:sp>
      <p:sp>
        <p:nvSpPr>
          <p:cNvPr id="6" name="Abgerundetes Rechteck 5"/>
          <p:cNvSpPr/>
          <p:nvPr/>
        </p:nvSpPr>
        <p:spPr>
          <a:xfrm>
            <a:off x="6300192" y="4437112"/>
            <a:ext cx="936104" cy="574538"/>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Goal 1</a:t>
            </a:r>
            <a:endParaRPr lang="en-GB" b="1" dirty="0"/>
          </a:p>
        </p:txBody>
      </p:sp>
      <p:sp>
        <p:nvSpPr>
          <p:cNvPr id="13" name="Abgerundetes Rechteck 12"/>
          <p:cNvSpPr/>
          <p:nvPr/>
        </p:nvSpPr>
        <p:spPr>
          <a:xfrm>
            <a:off x="7308304" y="5806790"/>
            <a:ext cx="936104" cy="574538"/>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Goal 2</a:t>
            </a:r>
            <a:endParaRPr lang="en-GB" b="1" dirty="0"/>
          </a:p>
        </p:txBody>
      </p:sp>
      <p:sp>
        <p:nvSpPr>
          <p:cNvPr id="7" name="Gewitterblitz 6"/>
          <p:cNvSpPr/>
          <p:nvPr/>
        </p:nvSpPr>
        <p:spPr>
          <a:xfrm>
            <a:off x="6768244" y="5077773"/>
            <a:ext cx="848871" cy="627206"/>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Gewinkelte Verbindung 11"/>
          <p:cNvCxnSpPr>
            <a:stCxn id="5" idx="0"/>
            <a:endCxn id="6" idx="1"/>
          </p:cNvCxnSpPr>
          <p:nvPr/>
        </p:nvCxnSpPr>
        <p:spPr>
          <a:xfrm flipV="1">
            <a:off x="3989972" y="4724381"/>
            <a:ext cx="2310220" cy="122340"/>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winkelte Verbindung 14"/>
          <p:cNvCxnSpPr>
            <a:stCxn id="11" idx="0"/>
            <a:endCxn id="6" idx="1"/>
          </p:cNvCxnSpPr>
          <p:nvPr/>
        </p:nvCxnSpPr>
        <p:spPr>
          <a:xfrm flipV="1">
            <a:off x="3449797" y="4724381"/>
            <a:ext cx="2850395" cy="1325610"/>
          </a:xfrm>
          <a:prstGeom prst="bentConnector3">
            <a:avLst>
              <a:gd name="adj1" fmla="val 67848"/>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winkelte Verbindung 17"/>
          <p:cNvCxnSpPr>
            <a:stCxn id="10" idx="0"/>
            <a:endCxn id="13" idx="1"/>
          </p:cNvCxnSpPr>
          <p:nvPr/>
        </p:nvCxnSpPr>
        <p:spPr>
          <a:xfrm>
            <a:off x="5221778" y="5518758"/>
            <a:ext cx="2086526" cy="575301"/>
          </a:xfrm>
          <a:prstGeom prst="bentConnector3">
            <a:avLst>
              <a:gd name="adj1" fmla="val 8480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winkelte Verbindung 23"/>
          <p:cNvCxnSpPr>
            <a:stCxn id="9" idx="0"/>
            <a:endCxn id="13" idx="1"/>
          </p:cNvCxnSpPr>
          <p:nvPr/>
        </p:nvCxnSpPr>
        <p:spPr>
          <a:xfrm flipV="1">
            <a:off x="6876256" y="6094059"/>
            <a:ext cx="432048" cy="66886"/>
          </a:xfrm>
          <a:prstGeom prst="bentConnector3">
            <a:avLst>
              <a:gd name="adj1" fmla="val 2656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64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Autofit/>
          </a:bodyPr>
          <a:lstStyle/>
          <a:p>
            <a:r>
              <a:rPr lang="en-US" sz="3600" dirty="0"/>
              <a:t>What are spatial </a:t>
            </a:r>
            <a:r>
              <a:rPr lang="en-US" sz="3600" dirty="0" smtClean="0"/>
              <a:t>requirements for strategy implementation?</a:t>
            </a:r>
            <a:endParaRPr lang="en-US" sz="3600" dirty="0"/>
          </a:p>
        </p:txBody>
      </p:sp>
      <p:sp>
        <p:nvSpPr>
          <p:cNvPr id="20" name="Content Placeholder 19"/>
          <p:cNvSpPr>
            <a:spLocks noGrp="1"/>
          </p:cNvSpPr>
          <p:nvPr>
            <p:ph idx="1"/>
          </p:nvPr>
        </p:nvSpPr>
        <p:spPr>
          <a:xfrm>
            <a:off x="1259633" y="1711349"/>
            <a:ext cx="3528391" cy="4525963"/>
          </a:xfrm>
        </p:spPr>
        <p:txBody>
          <a:bodyPr>
            <a:noAutofit/>
          </a:bodyPr>
          <a:lstStyle/>
          <a:p>
            <a:pPr algn="just"/>
            <a:r>
              <a:rPr lang="en-US" dirty="0" smtClean="0"/>
              <a:t>Check if all areas demonstrating stress-/ threat-/ contributing factor cores are targeted by strategies</a:t>
            </a:r>
          </a:p>
          <a:p>
            <a:pPr algn="just"/>
            <a:r>
              <a:rPr lang="en-US" dirty="0" smtClean="0"/>
              <a:t>Considering </a:t>
            </a:r>
            <a:r>
              <a:rPr lang="en-US" dirty="0"/>
              <a:t>the landscape as one complete and </a:t>
            </a:r>
            <a:r>
              <a:rPr lang="en-US" dirty="0" smtClean="0"/>
              <a:t>inter-connected unit </a:t>
            </a:r>
            <a:r>
              <a:rPr lang="en-US" dirty="0"/>
              <a:t>is the key to </a:t>
            </a:r>
            <a:r>
              <a:rPr lang="en-US" dirty="0" smtClean="0"/>
              <a:t>MARISCO principles</a:t>
            </a:r>
          </a:p>
          <a:p>
            <a:pPr marL="806450" indent="-442913" algn="just">
              <a:buNone/>
            </a:pPr>
            <a:r>
              <a:rPr lang="en-US" dirty="0" smtClean="0"/>
              <a:t>→ Strategies </a:t>
            </a:r>
            <a:r>
              <a:rPr lang="en-US" dirty="0"/>
              <a:t>must </a:t>
            </a:r>
            <a:r>
              <a:rPr lang="en-US" dirty="0" smtClean="0"/>
              <a:t>target </a:t>
            </a:r>
            <a:r>
              <a:rPr lang="en-US" dirty="0"/>
              <a:t>specific </a:t>
            </a:r>
            <a:r>
              <a:rPr lang="en-US" dirty="0" smtClean="0"/>
              <a:t>key areas </a:t>
            </a:r>
            <a:r>
              <a:rPr lang="en-US" dirty="0"/>
              <a:t>of the </a:t>
            </a:r>
            <a:r>
              <a:rPr lang="en-US" dirty="0" smtClean="0"/>
              <a:t>ecosystem</a:t>
            </a:r>
          </a:p>
          <a:p>
            <a:pPr algn="just"/>
            <a:endParaRPr lang="en-US" dirty="0"/>
          </a:p>
          <a:p>
            <a:pPr algn="just"/>
            <a:endParaRPr lang="en-US" dirty="0"/>
          </a:p>
        </p:txBody>
      </p:sp>
      <p:sp>
        <p:nvSpPr>
          <p:cNvPr id="2" name="Fußzeilenplatzhalter 1"/>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8</a:t>
            </a:fld>
            <a:endParaRPr lang="de-DE"/>
          </a:p>
        </p:txBody>
      </p:sp>
      <p:pic>
        <p:nvPicPr>
          <p:cNvPr id="8" name="Picture 3" descr="F:\Fotos_MARISCO Workshops + EDA\Georgien ('14 &amp; '15)\von Christoph\4-5 Tag_Georgien_Workshop\Georgien_Marisco-Workshop_day 2-3_cn_051214_011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28" t="1635" r="9139" b="4227"/>
          <a:stretch/>
        </p:blipFill>
        <p:spPr bwMode="auto">
          <a:xfrm rot="16200000">
            <a:off x="4847755" y="2362314"/>
            <a:ext cx="4489052" cy="3312368"/>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5361832" y="6264899"/>
            <a:ext cx="2522537" cy="215444"/>
          </a:xfrm>
          <a:prstGeom prst="rect">
            <a:avLst/>
          </a:prstGeom>
          <a:noFill/>
        </p:spPr>
        <p:txBody>
          <a:bodyPr wrap="square" rtlCol="0">
            <a:spAutoFit/>
          </a:bodyPr>
          <a:lstStyle/>
          <a:p>
            <a:r>
              <a:rPr lang="en-GB" sz="800" dirty="0" smtClean="0"/>
              <a:t>© </a:t>
            </a:r>
            <a:r>
              <a:rPr lang="en-GB" sz="800" dirty="0" err="1" smtClean="0"/>
              <a:t>Christoph</a:t>
            </a:r>
            <a:r>
              <a:rPr lang="en-GB" sz="800" dirty="0" smtClean="0"/>
              <a:t> </a:t>
            </a:r>
            <a:r>
              <a:rPr lang="en-GB" sz="800" dirty="0" err="1" smtClean="0"/>
              <a:t>Nowicki</a:t>
            </a:r>
            <a:r>
              <a:rPr lang="en-GB" sz="800" dirty="0" smtClean="0"/>
              <a:t> 2014</a:t>
            </a:r>
            <a:endParaRPr lang="en-GB" sz="800" dirty="0"/>
          </a:p>
        </p:txBody>
      </p:sp>
      <p:sp>
        <p:nvSpPr>
          <p:cNvPr id="5" name="Ellipse 4"/>
          <p:cNvSpPr/>
          <p:nvPr/>
        </p:nvSpPr>
        <p:spPr>
          <a:xfrm>
            <a:off x="7380312" y="4077072"/>
            <a:ext cx="6311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lipse 10"/>
          <p:cNvSpPr/>
          <p:nvPr/>
        </p:nvSpPr>
        <p:spPr>
          <a:xfrm rot="1447127">
            <a:off x="6629904" y="3845903"/>
            <a:ext cx="779548" cy="3763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feld 5"/>
          <p:cNvSpPr txBox="1"/>
          <p:nvPr/>
        </p:nvSpPr>
        <p:spPr>
          <a:xfrm>
            <a:off x="7020272" y="3903439"/>
            <a:ext cx="430860" cy="461665"/>
          </a:xfrm>
          <a:prstGeom prst="rect">
            <a:avLst/>
          </a:prstGeom>
          <a:noFill/>
        </p:spPr>
        <p:txBody>
          <a:bodyPr wrap="square" rtlCol="0">
            <a:spAutoFit/>
          </a:bodyPr>
          <a:lstStyle/>
          <a:p>
            <a:r>
              <a:rPr lang="en-GB" sz="2400" b="1" dirty="0" smtClean="0"/>
              <a:t>?</a:t>
            </a:r>
            <a:endParaRPr lang="en-GB" sz="2400" b="1" dirty="0"/>
          </a:p>
        </p:txBody>
      </p:sp>
      <p:sp>
        <p:nvSpPr>
          <p:cNvPr id="13" name="Textfeld 12"/>
          <p:cNvSpPr txBox="1"/>
          <p:nvPr/>
        </p:nvSpPr>
        <p:spPr>
          <a:xfrm>
            <a:off x="7669532" y="4055839"/>
            <a:ext cx="430860" cy="461665"/>
          </a:xfrm>
          <a:prstGeom prst="rect">
            <a:avLst/>
          </a:prstGeom>
          <a:noFill/>
        </p:spPr>
        <p:txBody>
          <a:bodyPr wrap="square" rtlCol="0">
            <a:spAutoFit/>
          </a:bodyPr>
          <a:lstStyle/>
          <a:p>
            <a:r>
              <a:rPr lang="en-GB" sz="2400" b="1" dirty="0" smtClean="0"/>
              <a:t>?</a:t>
            </a:r>
            <a:endParaRPr lang="en-GB" sz="2400" b="1" dirty="0"/>
          </a:p>
        </p:txBody>
      </p:sp>
    </p:spTree>
    <p:extLst>
      <p:ext uri="{BB962C8B-B14F-4D97-AF65-F5344CB8AC3E}">
        <p14:creationId xmlns:p14="http://schemas.microsoft.com/office/powerpoint/2010/main" val="2641804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lgn="ctr" rtl="0">
              <a:spcBef>
                <a:spcPct val="0"/>
              </a:spcBef>
            </a:pPr>
            <a:r>
              <a:rPr lang="en-US" sz="3600" b="1" dirty="0" smtClean="0">
                <a:latin typeface="+mj-lt"/>
              </a:rPr>
              <a:t>What is the revision of management scope and vision?</a:t>
            </a:r>
            <a:endParaRPr lang="en-GB" sz="3600" b="1" dirty="0">
              <a:latin typeface="+mj-lt"/>
            </a:endParaRPr>
          </a:p>
        </p:txBody>
      </p:sp>
      <p:sp>
        <p:nvSpPr>
          <p:cNvPr id="3" name="Inhaltsplatzhalter 2"/>
          <p:cNvSpPr>
            <a:spLocks noGrp="1"/>
          </p:cNvSpPr>
          <p:nvPr>
            <p:ph idx="1"/>
          </p:nvPr>
        </p:nvSpPr>
        <p:spPr>
          <a:xfrm>
            <a:off x="1259633" y="1600200"/>
            <a:ext cx="3469340" cy="4525963"/>
          </a:xfrm>
        </p:spPr>
        <p:txBody>
          <a:bodyPr/>
          <a:lstStyle/>
          <a:p>
            <a:pPr algn="just"/>
            <a:r>
              <a:rPr lang="en-GB" dirty="0" smtClean="0"/>
              <a:t>Reconsideration of manage-</a:t>
            </a:r>
            <a:r>
              <a:rPr lang="en-GB" dirty="0" err="1" smtClean="0"/>
              <a:t>ment</a:t>
            </a:r>
            <a:r>
              <a:rPr lang="en-GB" dirty="0" smtClean="0"/>
              <a:t> scope and vision which was set before the situation analysis</a:t>
            </a:r>
          </a:p>
          <a:p>
            <a:pPr algn="just"/>
            <a:r>
              <a:rPr lang="en-GB" dirty="0" smtClean="0"/>
              <a:t>Modifications may be made according to new develop-</a:t>
            </a:r>
            <a:r>
              <a:rPr lang="en-GB" dirty="0" err="1" smtClean="0"/>
              <a:t>ments</a:t>
            </a:r>
            <a:r>
              <a:rPr lang="en-GB" dirty="0" smtClean="0"/>
              <a:t> (elements/ aspects/ strategies)</a:t>
            </a:r>
          </a:p>
        </p:txBody>
      </p:sp>
      <p:sp>
        <p:nvSpPr>
          <p:cNvPr id="6" name="Fußzeilenplatzhalter 5"/>
          <p:cNvSpPr>
            <a:spLocks noGrp="1"/>
          </p:cNvSpPr>
          <p:nvPr>
            <p:ph type="ftr" sz="quarter" idx="11"/>
          </p:nvPr>
        </p:nvSpPr>
        <p:spPr/>
        <p:txBody>
          <a:bodyPr/>
          <a:lstStyle/>
          <a:p>
            <a:r>
              <a:rPr lang="en-US" smtClean="0"/>
              <a:t>23. Consistency &amp; plausibility of strategies, spatial requirements for strategy implementation &amp; revision of management scope &amp; vision</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9</a:t>
            </a:fld>
            <a:endParaRPr lang="de-DE"/>
          </a:p>
        </p:txBody>
      </p:sp>
      <p:pic>
        <p:nvPicPr>
          <p:cNvPr id="8" name="Picture 3" descr="F:\Fotos_MARISCO Workshops + EDA\Georgien ('14 &amp; '15)\von Christoph\4-5 Tag_Georgien_Workshop\Georgien_Marisco-Workshop_day 2-3_cn_051214_011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28" t="1635" r="9139" b="4227"/>
          <a:stretch/>
        </p:blipFill>
        <p:spPr bwMode="auto">
          <a:xfrm rot="16200000">
            <a:off x="4847755" y="2362314"/>
            <a:ext cx="4489052" cy="3312368"/>
          </a:xfrm>
          <a:prstGeom prst="rect">
            <a:avLst/>
          </a:prstGeom>
          <a:noFill/>
          <a:extLst>
            <a:ext uri="{909E8E84-426E-40DD-AFC4-6F175D3DCCD1}">
              <a14:hiddenFill xmlns:a14="http://schemas.microsoft.com/office/drawing/2010/main">
                <a:solidFill>
                  <a:srgbClr val="FFFFFF"/>
                </a:solidFill>
              </a14:hiddenFill>
            </a:ext>
          </a:extLst>
        </p:spPr>
      </p:pic>
      <p:sp>
        <p:nvSpPr>
          <p:cNvPr id="9" name="Freihandform 8"/>
          <p:cNvSpPr/>
          <p:nvPr/>
        </p:nvSpPr>
        <p:spPr>
          <a:xfrm>
            <a:off x="5782235" y="2770094"/>
            <a:ext cx="2259106" cy="2070847"/>
          </a:xfrm>
          <a:custGeom>
            <a:avLst/>
            <a:gdLst>
              <a:gd name="connsiteX0" fmla="*/ 255494 w 2259106"/>
              <a:gd name="connsiteY0" fmla="*/ 457200 h 2070847"/>
              <a:gd name="connsiteX1" fmla="*/ 322730 w 2259106"/>
              <a:gd name="connsiteY1" fmla="*/ 161365 h 2070847"/>
              <a:gd name="connsiteX2" fmla="*/ 497541 w 2259106"/>
              <a:gd name="connsiteY2" fmla="*/ 13447 h 2070847"/>
              <a:gd name="connsiteX3" fmla="*/ 779930 w 2259106"/>
              <a:gd name="connsiteY3" fmla="*/ 0 h 2070847"/>
              <a:gd name="connsiteX4" fmla="*/ 1075765 w 2259106"/>
              <a:gd name="connsiteY4" fmla="*/ 121024 h 2070847"/>
              <a:gd name="connsiteX5" fmla="*/ 1183341 w 2259106"/>
              <a:gd name="connsiteY5" fmla="*/ 349624 h 2070847"/>
              <a:gd name="connsiteX6" fmla="*/ 1156447 w 2259106"/>
              <a:gd name="connsiteY6" fmla="*/ 564777 h 2070847"/>
              <a:gd name="connsiteX7" fmla="*/ 954741 w 2259106"/>
              <a:gd name="connsiteY7" fmla="*/ 672353 h 2070847"/>
              <a:gd name="connsiteX8" fmla="*/ 914400 w 2259106"/>
              <a:gd name="connsiteY8" fmla="*/ 766482 h 2070847"/>
              <a:gd name="connsiteX9" fmla="*/ 1008530 w 2259106"/>
              <a:gd name="connsiteY9" fmla="*/ 860612 h 2070847"/>
              <a:gd name="connsiteX10" fmla="*/ 1290918 w 2259106"/>
              <a:gd name="connsiteY10" fmla="*/ 1035424 h 2070847"/>
              <a:gd name="connsiteX11" fmla="*/ 1479177 w 2259106"/>
              <a:gd name="connsiteY11" fmla="*/ 1116106 h 2070847"/>
              <a:gd name="connsiteX12" fmla="*/ 1627094 w 2259106"/>
              <a:gd name="connsiteY12" fmla="*/ 1196788 h 2070847"/>
              <a:gd name="connsiteX13" fmla="*/ 1990165 w 2259106"/>
              <a:gd name="connsiteY13" fmla="*/ 1344706 h 2070847"/>
              <a:gd name="connsiteX14" fmla="*/ 2205318 w 2259106"/>
              <a:gd name="connsiteY14" fmla="*/ 1425388 h 2070847"/>
              <a:gd name="connsiteX15" fmla="*/ 2259106 w 2259106"/>
              <a:gd name="connsiteY15" fmla="*/ 1532965 h 2070847"/>
              <a:gd name="connsiteX16" fmla="*/ 2151530 w 2259106"/>
              <a:gd name="connsiteY16" fmla="*/ 1653988 h 2070847"/>
              <a:gd name="connsiteX17" fmla="*/ 2030506 w 2259106"/>
              <a:gd name="connsiteY17" fmla="*/ 1721224 h 2070847"/>
              <a:gd name="connsiteX18" fmla="*/ 1882589 w 2259106"/>
              <a:gd name="connsiteY18" fmla="*/ 1788459 h 2070847"/>
              <a:gd name="connsiteX19" fmla="*/ 1748118 w 2259106"/>
              <a:gd name="connsiteY19" fmla="*/ 1788459 h 2070847"/>
              <a:gd name="connsiteX20" fmla="*/ 1694330 w 2259106"/>
              <a:gd name="connsiteY20" fmla="*/ 1949824 h 2070847"/>
              <a:gd name="connsiteX21" fmla="*/ 1559859 w 2259106"/>
              <a:gd name="connsiteY21" fmla="*/ 2017059 h 2070847"/>
              <a:gd name="connsiteX22" fmla="*/ 1559859 w 2259106"/>
              <a:gd name="connsiteY22" fmla="*/ 2017059 h 2070847"/>
              <a:gd name="connsiteX23" fmla="*/ 1411941 w 2259106"/>
              <a:gd name="connsiteY23" fmla="*/ 1949824 h 2070847"/>
              <a:gd name="connsiteX24" fmla="*/ 1411941 w 2259106"/>
              <a:gd name="connsiteY24" fmla="*/ 1949824 h 2070847"/>
              <a:gd name="connsiteX25" fmla="*/ 1304365 w 2259106"/>
              <a:gd name="connsiteY25" fmla="*/ 2017059 h 2070847"/>
              <a:gd name="connsiteX26" fmla="*/ 1196789 w 2259106"/>
              <a:gd name="connsiteY26" fmla="*/ 2070847 h 2070847"/>
              <a:gd name="connsiteX27" fmla="*/ 1062318 w 2259106"/>
              <a:gd name="connsiteY27" fmla="*/ 2030506 h 2070847"/>
              <a:gd name="connsiteX28" fmla="*/ 914400 w 2259106"/>
              <a:gd name="connsiteY28" fmla="*/ 1976718 h 2070847"/>
              <a:gd name="connsiteX29" fmla="*/ 793377 w 2259106"/>
              <a:gd name="connsiteY29" fmla="*/ 1936377 h 2070847"/>
              <a:gd name="connsiteX30" fmla="*/ 672353 w 2259106"/>
              <a:gd name="connsiteY30" fmla="*/ 1775012 h 2070847"/>
              <a:gd name="connsiteX31" fmla="*/ 591671 w 2259106"/>
              <a:gd name="connsiteY31" fmla="*/ 1761565 h 2070847"/>
              <a:gd name="connsiteX32" fmla="*/ 443753 w 2259106"/>
              <a:gd name="connsiteY32" fmla="*/ 1694330 h 2070847"/>
              <a:gd name="connsiteX33" fmla="*/ 295836 w 2259106"/>
              <a:gd name="connsiteY33" fmla="*/ 1600200 h 2070847"/>
              <a:gd name="connsiteX34" fmla="*/ 242047 w 2259106"/>
              <a:gd name="connsiteY34" fmla="*/ 1506071 h 2070847"/>
              <a:gd name="connsiteX35" fmla="*/ 201706 w 2259106"/>
              <a:gd name="connsiteY35" fmla="*/ 1411941 h 2070847"/>
              <a:gd name="connsiteX36" fmla="*/ 80683 w 2259106"/>
              <a:gd name="connsiteY36" fmla="*/ 1317812 h 2070847"/>
              <a:gd name="connsiteX37" fmla="*/ 53789 w 2259106"/>
              <a:gd name="connsiteY37" fmla="*/ 1264024 h 2070847"/>
              <a:gd name="connsiteX38" fmla="*/ 26894 w 2259106"/>
              <a:gd name="connsiteY38" fmla="*/ 1089212 h 2070847"/>
              <a:gd name="connsiteX39" fmla="*/ 0 w 2259106"/>
              <a:gd name="connsiteY39" fmla="*/ 941294 h 2070847"/>
              <a:gd name="connsiteX40" fmla="*/ 13447 w 2259106"/>
              <a:gd name="connsiteY40" fmla="*/ 806824 h 2070847"/>
              <a:gd name="connsiteX41" fmla="*/ 94130 w 2259106"/>
              <a:gd name="connsiteY41" fmla="*/ 685800 h 2070847"/>
              <a:gd name="connsiteX42" fmla="*/ 174812 w 2259106"/>
              <a:gd name="connsiteY42" fmla="*/ 578224 h 2070847"/>
              <a:gd name="connsiteX43" fmla="*/ 242047 w 2259106"/>
              <a:gd name="connsiteY43" fmla="*/ 510988 h 2070847"/>
              <a:gd name="connsiteX44" fmla="*/ 255494 w 2259106"/>
              <a:gd name="connsiteY44" fmla="*/ 457200 h 2070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59106" h="2070847">
                <a:moveTo>
                  <a:pt x="255494" y="457200"/>
                </a:moveTo>
                <a:lnTo>
                  <a:pt x="322730" y="161365"/>
                </a:lnTo>
                <a:lnTo>
                  <a:pt x="497541" y="13447"/>
                </a:lnTo>
                <a:lnTo>
                  <a:pt x="779930" y="0"/>
                </a:lnTo>
                <a:lnTo>
                  <a:pt x="1075765" y="121024"/>
                </a:lnTo>
                <a:lnTo>
                  <a:pt x="1183341" y="349624"/>
                </a:lnTo>
                <a:lnTo>
                  <a:pt x="1156447" y="564777"/>
                </a:lnTo>
                <a:lnTo>
                  <a:pt x="954741" y="672353"/>
                </a:lnTo>
                <a:lnTo>
                  <a:pt x="914400" y="766482"/>
                </a:lnTo>
                <a:lnTo>
                  <a:pt x="1008530" y="860612"/>
                </a:lnTo>
                <a:lnTo>
                  <a:pt x="1290918" y="1035424"/>
                </a:lnTo>
                <a:lnTo>
                  <a:pt x="1479177" y="1116106"/>
                </a:lnTo>
                <a:lnTo>
                  <a:pt x="1627094" y="1196788"/>
                </a:lnTo>
                <a:lnTo>
                  <a:pt x="1990165" y="1344706"/>
                </a:lnTo>
                <a:lnTo>
                  <a:pt x="2205318" y="1425388"/>
                </a:lnTo>
                <a:lnTo>
                  <a:pt x="2259106" y="1532965"/>
                </a:lnTo>
                <a:lnTo>
                  <a:pt x="2151530" y="1653988"/>
                </a:lnTo>
                <a:lnTo>
                  <a:pt x="2030506" y="1721224"/>
                </a:lnTo>
                <a:lnTo>
                  <a:pt x="1882589" y="1788459"/>
                </a:lnTo>
                <a:lnTo>
                  <a:pt x="1748118" y="1788459"/>
                </a:lnTo>
                <a:lnTo>
                  <a:pt x="1694330" y="1949824"/>
                </a:lnTo>
                <a:lnTo>
                  <a:pt x="1559859" y="2017059"/>
                </a:lnTo>
                <a:lnTo>
                  <a:pt x="1559859" y="2017059"/>
                </a:lnTo>
                <a:lnTo>
                  <a:pt x="1411941" y="1949824"/>
                </a:lnTo>
                <a:lnTo>
                  <a:pt x="1411941" y="1949824"/>
                </a:lnTo>
                <a:lnTo>
                  <a:pt x="1304365" y="2017059"/>
                </a:lnTo>
                <a:lnTo>
                  <a:pt x="1196789" y="2070847"/>
                </a:lnTo>
                <a:lnTo>
                  <a:pt x="1062318" y="2030506"/>
                </a:lnTo>
                <a:lnTo>
                  <a:pt x="914400" y="1976718"/>
                </a:lnTo>
                <a:lnTo>
                  <a:pt x="793377" y="1936377"/>
                </a:lnTo>
                <a:lnTo>
                  <a:pt x="672353" y="1775012"/>
                </a:lnTo>
                <a:lnTo>
                  <a:pt x="591671" y="1761565"/>
                </a:lnTo>
                <a:lnTo>
                  <a:pt x="443753" y="1694330"/>
                </a:lnTo>
                <a:lnTo>
                  <a:pt x="295836" y="1600200"/>
                </a:lnTo>
                <a:lnTo>
                  <a:pt x="242047" y="1506071"/>
                </a:lnTo>
                <a:lnTo>
                  <a:pt x="201706" y="1411941"/>
                </a:lnTo>
                <a:lnTo>
                  <a:pt x="80683" y="1317812"/>
                </a:lnTo>
                <a:lnTo>
                  <a:pt x="53789" y="1264024"/>
                </a:lnTo>
                <a:lnTo>
                  <a:pt x="26894" y="1089212"/>
                </a:lnTo>
                <a:lnTo>
                  <a:pt x="0" y="941294"/>
                </a:lnTo>
                <a:lnTo>
                  <a:pt x="13447" y="806824"/>
                </a:lnTo>
                <a:lnTo>
                  <a:pt x="94130" y="685800"/>
                </a:lnTo>
                <a:lnTo>
                  <a:pt x="174812" y="578224"/>
                </a:lnTo>
                <a:lnTo>
                  <a:pt x="242047" y="510988"/>
                </a:lnTo>
                <a:lnTo>
                  <a:pt x="255494" y="45720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feld 9"/>
          <p:cNvSpPr txBox="1"/>
          <p:nvPr/>
        </p:nvSpPr>
        <p:spPr>
          <a:xfrm>
            <a:off x="6516216" y="3573016"/>
            <a:ext cx="430860" cy="461665"/>
          </a:xfrm>
          <a:prstGeom prst="rect">
            <a:avLst/>
          </a:prstGeom>
          <a:noFill/>
        </p:spPr>
        <p:txBody>
          <a:bodyPr wrap="square" rtlCol="0">
            <a:spAutoFit/>
          </a:bodyPr>
          <a:lstStyle/>
          <a:p>
            <a:r>
              <a:rPr lang="en-GB" sz="2400" b="1" dirty="0" smtClean="0"/>
              <a:t>?</a:t>
            </a:r>
            <a:endParaRPr lang="en-GB" sz="2400" b="1" dirty="0"/>
          </a:p>
        </p:txBody>
      </p:sp>
    </p:spTree>
    <p:extLst>
      <p:ext uri="{BB962C8B-B14F-4D97-AF65-F5344CB8AC3E}">
        <p14:creationId xmlns:p14="http://schemas.microsoft.com/office/powerpoint/2010/main" val="1785300617"/>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C279F10-51CB-4853-BD2A-AEA303C5193B}">
  <ds:schemaRefs>
    <ds:schemaRef ds:uri="ESRI.ArcGIS.Mapping.OfficeIntegration.PowerPointInfo"/>
  </ds:schemaRefs>
</ds:datastoreItem>
</file>

<file path=customXml/itemProps2.xml><?xml version="1.0" encoding="utf-8"?>
<ds:datastoreItem xmlns:ds="http://schemas.openxmlformats.org/officeDocument/2006/customXml" ds:itemID="{6BC36FB1-68E1-4D8B-92BA-0EAE1177B945}">
  <ds:schemaRefs>
    <ds:schemaRef ds:uri="ESRI.ArcGIS.Mapping.OfficeIntegration.PowerPointInfo"/>
  </ds:schemaRefs>
</ds:datastoreItem>
</file>

<file path=customXml/itemProps3.xml><?xml version="1.0" encoding="utf-8"?>
<ds:datastoreItem xmlns:ds="http://schemas.openxmlformats.org/officeDocument/2006/customXml" ds:itemID="{5C5D443C-CC15-427C-ADC5-CF550FF180AE}">
  <ds:schemaRefs>
    <ds:schemaRef ds:uri="ESRI.ArcGIS.Mapping.OfficeIntegration.PowerPointInfo"/>
  </ds:schemaRefs>
</ds:datastoreItem>
</file>

<file path=customXml/itemProps4.xml><?xml version="1.0" encoding="utf-8"?>
<ds:datastoreItem xmlns:ds="http://schemas.openxmlformats.org/officeDocument/2006/customXml" ds:itemID="{1D7C63AB-FBA6-4134-8821-3EE25B4459A0}">
  <ds:schemaRefs>
    <ds:schemaRef ds:uri="ESRI.ArcGIS.Mapping.OfficeIntegration.PowerPointInfo"/>
  </ds:schemaRefs>
</ds:datastoreItem>
</file>

<file path=customXml/itemProps5.xml><?xml version="1.0" encoding="utf-8"?>
<ds:datastoreItem xmlns:ds="http://schemas.openxmlformats.org/officeDocument/2006/customXml" ds:itemID="{B77D5536-DF33-46D5-A810-6669CEB39E1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0</TotalTime>
  <Words>1945</Words>
  <Application>Microsoft Office PowerPoint</Application>
  <PresentationFormat>Bildschirmpräsentation (4:3)</PresentationFormat>
  <Paragraphs>163</Paragraphs>
  <Slides>19</Slides>
  <Notes>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ＭＳ Ｐゴシック</vt:lpstr>
      <vt:lpstr>宋体</vt:lpstr>
      <vt:lpstr>Arial</vt:lpstr>
      <vt:lpstr>Calibri</vt:lpstr>
      <vt:lpstr>Courier New</vt:lpstr>
      <vt:lpstr>Wingdings</vt:lpstr>
      <vt:lpstr>Larissa-Design</vt:lpstr>
      <vt:lpstr>The overall consistency and plausibility of strategies, the spatial requirements for strategy implementation, and the revision of the management scope and vision</vt:lpstr>
      <vt:lpstr>Credits and conditions of use</vt:lpstr>
      <vt:lpstr>PowerPoint-Präsentation</vt:lpstr>
      <vt:lpstr>Learning objectives</vt:lpstr>
      <vt:lpstr>Learning objectives</vt:lpstr>
      <vt:lpstr>Outline</vt:lpstr>
      <vt:lpstr>What are consistent and plausible strategies?</vt:lpstr>
      <vt:lpstr>What are spatial requirements for strategy implementation?</vt:lpstr>
      <vt:lpstr>What is the revision of management scope and vision?</vt:lpstr>
      <vt:lpstr>Why do we check consistency and plausibility of strategies?</vt:lpstr>
      <vt:lpstr>Why do we check spatial requirements for strategy implementation?</vt:lpstr>
      <vt:lpstr>Why do we revise the scope and vision of the area?</vt:lpstr>
      <vt:lpstr>How do we check consistency and plausibility of strategies?</vt:lpstr>
      <vt:lpstr>How do we check spatial requirements for strategy implementation?</vt:lpstr>
      <vt:lpstr>How do we check spatial requirements for strategy implementation?</vt:lpstr>
      <vt:lpstr>How do we revise the scope and vision of the area?</vt:lpstr>
      <vt:lpstr>How do we revise the scope and vision of the area?</vt:lpstr>
      <vt:lpstr>How do we revise the scope and vision of the area?</vt:lpstr>
      <vt:lpstr>Practical Tips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Lehmann, Christina</dc:creator>
  <cp:lastModifiedBy>Tina</cp:lastModifiedBy>
  <cp:revision>160</cp:revision>
  <dcterms:created xsi:type="dcterms:W3CDTF">2014-11-12T07:15:06Z</dcterms:created>
  <dcterms:modified xsi:type="dcterms:W3CDTF">2015-03-17T19:45:01Z</dcterms:modified>
</cp:coreProperties>
</file>