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24"/>
  </p:notesMasterIdLst>
  <p:sldIdLst>
    <p:sldId id="257" r:id="rId7"/>
    <p:sldId id="297" r:id="rId8"/>
    <p:sldId id="262" r:id="rId9"/>
    <p:sldId id="307" r:id="rId10"/>
    <p:sldId id="315" r:id="rId11"/>
    <p:sldId id="323" r:id="rId12"/>
    <p:sldId id="314" r:id="rId13"/>
    <p:sldId id="302" r:id="rId14"/>
    <p:sldId id="320" r:id="rId15"/>
    <p:sldId id="324" r:id="rId16"/>
    <p:sldId id="317" r:id="rId17"/>
    <p:sldId id="319" r:id="rId18"/>
    <p:sldId id="318" r:id="rId19"/>
    <p:sldId id="328" r:id="rId20"/>
    <p:sldId id="329" r:id="rId21"/>
    <p:sldId id="322" r:id="rId22"/>
    <p:sldId id="261"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5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2749E-7A10-421D-B9AB-6073A1DE544D}"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5A8D75A2-87D7-4F00-96A2-D16BC7BDD603}">
      <dgm:prSet custT="1"/>
      <dgm:spPr/>
      <dgm:t>
        <a:bodyPr/>
        <a:lstStyle/>
        <a:p>
          <a:pPr algn="just" rtl="0"/>
          <a:r>
            <a:rPr lang="en-GB" sz="2000" dirty="0" smtClean="0"/>
            <a:t>Participants have the understanding and are able to explain that the visual analysis is an important complementing part to the strategic evaluation process as it makes obvious the actual or potential relationship of the strategies with other elements in the conceptual model. </a:t>
          </a:r>
          <a:endParaRPr lang="de-DE" sz="2000" dirty="0"/>
        </a:p>
      </dgm:t>
    </dgm:pt>
    <dgm:pt modelId="{39C76945-3F59-43DB-8BA2-75608BC7F58E}" type="parTrans" cxnId="{15311B60-6D16-4C0C-AB30-588799E10E7F}">
      <dgm:prSet/>
      <dgm:spPr/>
      <dgm:t>
        <a:bodyPr/>
        <a:lstStyle/>
        <a:p>
          <a:endParaRPr lang="en-GB" sz="2000"/>
        </a:p>
      </dgm:t>
    </dgm:pt>
    <dgm:pt modelId="{817B2A35-DA63-44A1-88AF-22D191EC5F1E}" type="sibTrans" cxnId="{15311B60-6D16-4C0C-AB30-588799E10E7F}">
      <dgm:prSet/>
      <dgm:spPr/>
      <dgm:t>
        <a:bodyPr/>
        <a:lstStyle/>
        <a:p>
          <a:endParaRPr lang="en-GB" sz="2000"/>
        </a:p>
      </dgm:t>
    </dgm:pt>
    <dgm:pt modelId="{60E306E9-E8BE-495D-97AD-EAB6F867C092}">
      <dgm:prSet custT="1"/>
      <dgm:spPr/>
      <dgm:t>
        <a:bodyPr/>
        <a:lstStyle/>
        <a:p>
          <a:pPr rtl="0"/>
          <a:r>
            <a:rPr lang="en-GB" sz="2000" smtClean="0"/>
            <a:t>Thus it provides a deeper understanding of the complex environments in which strategies are to be implemented and may even lead to the identification of previously overlooked risks related to the feasibility or potential impact of the strategy.</a:t>
          </a:r>
          <a:endParaRPr lang="de-DE" sz="2000"/>
        </a:p>
      </dgm:t>
    </dgm:pt>
    <dgm:pt modelId="{C9E76155-BF02-4D5E-BBAD-95E6FA9A4DF5}" type="parTrans" cxnId="{2C8923EC-883E-4A98-A6C8-41586B2A5DB1}">
      <dgm:prSet/>
      <dgm:spPr/>
      <dgm:t>
        <a:bodyPr/>
        <a:lstStyle/>
        <a:p>
          <a:endParaRPr lang="en-GB" sz="2000"/>
        </a:p>
      </dgm:t>
    </dgm:pt>
    <dgm:pt modelId="{67BDE884-9720-48AA-96FD-D218C0E2463A}" type="sibTrans" cxnId="{2C8923EC-883E-4A98-A6C8-41586B2A5DB1}">
      <dgm:prSet/>
      <dgm:spPr/>
      <dgm:t>
        <a:bodyPr/>
        <a:lstStyle/>
        <a:p>
          <a:endParaRPr lang="en-GB" sz="2000"/>
        </a:p>
      </dgm:t>
    </dgm:pt>
    <dgm:pt modelId="{E23CB2B1-35C0-4A5D-8226-76ACC3A8FB30}">
      <dgm:prSet custT="1"/>
      <dgm:spPr/>
      <dgm:t>
        <a:bodyPr/>
        <a:lstStyle/>
        <a:p>
          <a:pPr rtl="0"/>
          <a:r>
            <a:rPr lang="en-GB" sz="2000" smtClean="0"/>
            <a:t>Participants are furthermore able to facilitate the process of visual evaluation of strategies.</a:t>
          </a:r>
          <a:endParaRPr lang="de-DE" sz="2000"/>
        </a:p>
      </dgm:t>
    </dgm:pt>
    <dgm:pt modelId="{8EC5F526-5E07-453C-99CF-1E4E2DB21115}" type="parTrans" cxnId="{EDBADB58-0265-4479-9EDC-ED0B20C59EF7}">
      <dgm:prSet/>
      <dgm:spPr/>
      <dgm:t>
        <a:bodyPr/>
        <a:lstStyle/>
        <a:p>
          <a:endParaRPr lang="en-GB" sz="2000"/>
        </a:p>
      </dgm:t>
    </dgm:pt>
    <dgm:pt modelId="{5AE6FB95-1D5A-45DB-87CC-66DE12F532BF}" type="sibTrans" cxnId="{EDBADB58-0265-4479-9EDC-ED0B20C59EF7}">
      <dgm:prSet/>
      <dgm:spPr/>
      <dgm:t>
        <a:bodyPr/>
        <a:lstStyle/>
        <a:p>
          <a:endParaRPr lang="en-GB" sz="2000"/>
        </a:p>
      </dgm:t>
    </dgm:pt>
    <dgm:pt modelId="{EFE195E5-1770-4277-B03C-494D96E5C4AD}" type="pres">
      <dgm:prSet presAssocID="{D3E2749E-7A10-421D-B9AB-6073A1DE544D}" presName="linear" presStyleCnt="0">
        <dgm:presLayoutVars>
          <dgm:animLvl val="lvl"/>
          <dgm:resizeHandles val="exact"/>
        </dgm:presLayoutVars>
      </dgm:prSet>
      <dgm:spPr/>
      <dgm:t>
        <a:bodyPr/>
        <a:lstStyle/>
        <a:p>
          <a:endParaRPr lang="en-GB"/>
        </a:p>
      </dgm:t>
    </dgm:pt>
    <dgm:pt modelId="{C3FD415B-1610-4847-B238-9BF27071CB71}" type="pres">
      <dgm:prSet presAssocID="{5A8D75A2-87D7-4F00-96A2-D16BC7BDD603}" presName="parentText" presStyleLbl="node1" presStyleIdx="0" presStyleCnt="3" custLinFactY="-11678" custLinFactNeighborY="-100000">
        <dgm:presLayoutVars>
          <dgm:chMax val="0"/>
          <dgm:bulletEnabled val="1"/>
        </dgm:presLayoutVars>
      </dgm:prSet>
      <dgm:spPr/>
      <dgm:t>
        <a:bodyPr/>
        <a:lstStyle/>
        <a:p>
          <a:endParaRPr lang="en-GB"/>
        </a:p>
      </dgm:t>
    </dgm:pt>
    <dgm:pt modelId="{509D0F26-1A16-489B-BC06-11AA06CD67A5}" type="pres">
      <dgm:prSet presAssocID="{817B2A35-DA63-44A1-88AF-22D191EC5F1E}" presName="spacer" presStyleCnt="0"/>
      <dgm:spPr/>
    </dgm:pt>
    <dgm:pt modelId="{8CB753D3-31ED-4B28-BE06-01345E7A844F}" type="pres">
      <dgm:prSet presAssocID="{60E306E9-E8BE-495D-97AD-EAB6F867C092}" presName="parentText" presStyleLbl="node1" presStyleIdx="1" presStyleCnt="3">
        <dgm:presLayoutVars>
          <dgm:chMax val="0"/>
          <dgm:bulletEnabled val="1"/>
        </dgm:presLayoutVars>
      </dgm:prSet>
      <dgm:spPr/>
      <dgm:t>
        <a:bodyPr/>
        <a:lstStyle/>
        <a:p>
          <a:endParaRPr lang="en-GB"/>
        </a:p>
      </dgm:t>
    </dgm:pt>
    <dgm:pt modelId="{209D86DA-69E8-4B36-9540-9F65927E4B3A}" type="pres">
      <dgm:prSet presAssocID="{67BDE884-9720-48AA-96FD-D218C0E2463A}" presName="spacer" presStyleCnt="0"/>
      <dgm:spPr/>
    </dgm:pt>
    <dgm:pt modelId="{75F62C82-DFC0-4552-BCF8-D70AD56B23F4}" type="pres">
      <dgm:prSet presAssocID="{E23CB2B1-35C0-4A5D-8226-76ACC3A8FB30}" presName="parentText" presStyleLbl="node1" presStyleIdx="2" presStyleCnt="3" custScaleY="74125" custLinFactY="13531" custLinFactNeighborY="100000">
        <dgm:presLayoutVars>
          <dgm:chMax val="0"/>
          <dgm:bulletEnabled val="1"/>
        </dgm:presLayoutVars>
      </dgm:prSet>
      <dgm:spPr/>
      <dgm:t>
        <a:bodyPr/>
        <a:lstStyle/>
        <a:p>
          <a:endParaRPr lang="en-GB"/>
        </a:p>
      </dgm:t>
    </dgm:pt>
  </dgm:ptLst>
  <dgm:cxnLst>
    <dgm:cxn modelId="{EDBADB58-0265-4479-9EDC-ED0B20C59EF7}" srcId="{D3E2749E-7A10-421D-B9AB-6073A1DE544D}" destId="{E23CB2B1-35C0-4A5D-8226-76ACC3A8FB30}" srcOrd="2" destOrd="0" parTransId="{8EC5F526-5E07-453C-99CF-1E4E2DB21115}" sibTransId="{5AE6FB95-1D5A-45DB-87CC-66DE12F532BF}"/>
    <dgm:cxn modelId="{0D45978F-2C6E-49EA-A66C-E5BD97A7D3FD}" type="presOf" srcId="{5A8D75A2-87D7-4F00-96A2-D16BC7BDD603}" destId="{C3FD415B-1610-4847-B238-9BF27071CB71}" srcOrd="0" destOrd="0" presId="urn:microsoft.com/office/officeart/2005/8/layout/vList2"/>
    <dgm:cxn modelId="{15311B60-6D16-4C0C-AB30-588799E10E7F}" srcId="{D3E2749E-7A10-421D-B9AB-6073A1DE544D}" destId="{5A8D75A2-87D7-4F00-96A2-D16BC7BDD603}" srcOrd="0" destOrd="0" parTransId="{39C76945-3F59-43DB-8BA2-75608BC7F58E}" sibTransId="{817B2A35-DA63-44A1-88AF-22D191EC5F1E}"/>
    <dgm:cxn modelId="{2C8923EC-883E-4A98-A6C8-41586B2A5DB1}" srcId="{D3E2749E-7A10-421D-B9AB-6073A1DE544D}" destId="{60E306E9-E8BE-495D-97AD-EAB6F867C092}" srcOrd="1" destOrd="0" parTransId="{C9E76155-BF02-4D5E-BBAD-95E6FA9A4DF5}" sibTransId="{67BDE884-9720-48AA-96FD-D218C0E2463A}"/>
    <dgm:cxn modelId="{C9821170-ECA0-43A3-B313-AD028FEE449A}" type="presOf" srcId="{60E306E9-E8BE-495D-97AD-EAB6F867C092}" destId="{8CB753D3-31ED-4B28-BE06-01345E7A844F}" srcOrd="0" destOrd="0" presId="urn:microsoft.com/office/officeart/2005/8/layout/vList2"/>
    <dgm:cxn modelId="{76EB6421-0776-4BC6-AB98-8CA81005EDF7}" type="presOf" srcId="{D3E2749E-7A10-421D-B9AB-6073A1DE544D}" destId="{EFE195E5-1770-4277-B03C-494D96E5C4AD}" srcOrd="0" destOrd="0" presId="urn:microsoft.com/office/officeart/2005/8/layout/vList2"/>
    <dgm:cxn modelId="{9B9BC010-A45D-4A4D-A3CC-5EEF30F2FC79}" type="presOf" srcId="{E23CB2B1-35C0-4A5D-8226-76ACC3A8FB30}" destId="{75F62C82-DFC0-4552-BCF8-D70AD56B23F4}" srcOrd="0" destOrd="0" presId="urn:microsoft.com/office/officeart/2005/8/layout/vList2"/>
    <dgm:cxn modelId="{967EF116-D5B3-41C0-9E45-C4AE345F2C3E}" type="presParOf" srcId="{EFE195E5-1770-4277-B03C-494D96E5C4AD}" destId="{C3FD415B-1610-4847-B238-9BF27071CB71}" srcOrd="0" destOrd="0" presId="urn:microsoft.com/office/officeart/2005/8/layout/vList2"/>
    <dgm:cxn modelId="{9C43723E-B7DE-4307-93A1-85E3F8D480DC}" type="presParOf" srcId="{EFE195E5-1770-4277-B03C-494D96E5C4AD}" destId="{509D0F26-1A16-489B-BC06-11AA06CD67A5}" srcOrd="1" destOrd="0" presId="urn:microsoft.com/office/officeart/2005/8/layout/vList2"/>
    <dgm:cxn modelId="{CC385407-2272-447C-A54F-4B985D158CDD}" type="presParOf" srcId="{EFE195E5-1770-4277-B03C-494D96E5C4AD}" destId="{8CB753D3-31ED-4B28-BE06-01345E7A844F}" srcOrd="2" destOrd="0" presId="urn:microsoft.com/office/officeart/2005/8/layout/vList2"/>
    <dgm:cxn modelId="{A3E95149-AEAD-4A01-AF65-EA9A2B40C26C}" type="presParOf" srcId="{EFE195E5-1770-4277-B03C-494D96E5C4AD}" destId="{209D86DA-69E8-4B36-9540-9F65927E4B3A}" srcOrd="3" destOrd="0" presId="urn:microsoft.com/office/officeart/2005/8/layout/vList2"/>
    <dgm:cxn modelId="{46EA62A3-5B30-44FB-B374-177841B29B13}" type="presParOf" srcId="{EFE195E5-1770-4277-B03C-494D96E5C4AD}" destId="{75F62C82-DFC0-4552-BCF8-D70AD56B23F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5EE97-DF64-4AD8-A76F-D680032B75D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A23606D-D1C5-4DA4-BFF7-69F7ED073742}">
      <dgm:prSet phldrT="[Text]"/>
      <dgm:spPr>
        <a:solidFill>
          <a:srgbClr val="FFFF00"/>
        </a:solidFill>
        <a:ln>
          <a:solidFill>
            <a:schemeClr val="tx1"/>
          </a:solidFill>
        </a:ln>
      </dgm:spPr>
      <dgm:t>
        <a:bodyPr/>
        <a:lstStyle/>
        <a:p>
          <a:r>
            <a:rPr lang="en-US" dirty="0" smtClean="0">
              <a:solidFill>
                <a:schemeClr val="tx1"/>
              </a:solidFill>
            </a:rPr>
            <a:t>Existing strategies</a:t>
          </a:r>
          <a:endParaRPr lang="en-US" dirty="0"/>
        </a:p>
      </dgm:t>
    </dgm:pt>
    <dgm:pt modelId="{E3355E9E-EC29-4996-B33F-0F8B1E64C7E8}" type="parTrans" cxnId="{C9FB39E9-CE07-44A3-963E-493785BEC73F}">
      <dgm:prSet/>
      <dgm:spPr/>
      <dgm:t>
        <a:bodyPr/>
        <a:lstStyle/>
        <a:p>
          <a:endParaRPr lang="en-US"/>
        </a:p>
      </dgm:t>
    </dgm:pt>
    <dgm:pt modelId="{5DDFACE2-50C0-48BE-AF7F-2C300A2DCFD0}" type="sibTrans" cxnId="{C9FB39E9-CE07-44A3-963E-493785BEC73F}">
      <dgm:prSet/>
      <dgm:spPr>
        <a:gradFill flip="none" rotWithShape="1">
          <a:gsLst>
            <a:gs pos="0">
              <a:srgbClr val="FF0000"/>
            </a:gs>
            <a:gs pos="50700">
              <a:schemeClr val="tx1">
                <a:alpha val="46000"/>
                <a:lumMod val="98000"/>
              </a:schemeClr>
            </a:gs>
            <a:gs pos="100000">
              <a:srgbClr val="92D050"/>
            </a:gs>
          </a:gsLst>
          <a:lin ang="10800000" scaled="1"/>
          <a:tileRect/>
        </a:gradFill>
        <a:ln>
          <a:solidFill>
            <a:schemeClr val="tx1"/>
          </a:solidFill>
        </a:ln>
      </dgm:spPr>
      <dgm:t>
        <a:bodyPr/>
        <a:lstStyle/>
        <a:p>
          <a:endParaRPr lang="en-US"/>
        </a:p>
      </dgm:t>
    </dgm:pt>
    <dgm:pt modelId="{A9B6EE35-8566-488E-AA84-17E2C251487D}">
      <dgm:prSet phldrT="[Text]"/>
      <dgm:spPr>
        <a:solidFill>
          <a:schemeClr val="accent4">
            <a:lumMod val="60000"/>
            <a:lumOff val="40000"/>
          </a:schemeClr>
        </a:solidFill>
        <a:ln>
          <a:solidFill>
            <a:schemeClr val="tx1"/>
          </a:solidFill>
        </a:ln>
      </dgm:spPr>
      <dgm:t>
        <a:bodyPr/>
        <a:lstStyle/>
        <a:p>
          <a:r>
            <a:rPr lang="en-US" dirty="0" smtClean="0">
              <a:solidFill>
                <a:schemeClr val="tx1"/>
              </a:solidFill>
            </a:rPr>
            <a:t>Stresses</a:t>
          </a:r>
          <a:endParaRPr lang="en-US" dirty="0"/>
        </a:p>
      </dgm:t>
    </dgm:pt>
    <dgm:pt modelId="{682D9A76-09E1-4965-ACDB-119CA71DA74C}" type="parTrans" cxnId="{20910A73-D49C-4170-9180-2FA74E3090C2}">
      <dgm:prSet/>
      <dgm:spPr/>
      <dgm:t>
        <a:bodyPr/>
        <a:lstStyle/>
        <a:p>
          <a:endParaRPr lang="en-US"/>
        </a:p>
      </dgm:t>
    </dgm:pt>
    <dgm:pt modelId="{D91A277E-D547-41CE-8B8D-C063615EF98F}" type="sibTrans" cxnId="{20910A73-D49C-4170-9180-2FA74E3090C2}">
      <dgm:prSet/>
      <dgm:spPr>
        <a:gradFill flip="none" rotWithShape="1">
          <a:gsLst>
            <a:gs pos="0">
              <a:srgbClr val="FF0000"/>
            </a:gs>
            <a:gs pos="50700">
              <a:schemeClr val="tx1">
                <a:alpha val="46000"/>
                <a:lumMod val="98000"/>
              </a:schemeClr>
            </a:gs>
            <a:gs pos="100000">
              <a:srgbClr val="92D050"/>
            </a:gs>
          </a:gsLst>
          <a:lin ang="10800000" scaled="1"/>
          <a:tileRect/>
        </a:gradFill>
        <a:ln>
          <a:solidFill>
            <a:schemeClr val="tx1"/>
          </a:solidFill>
        </a:ln>
      </dgm:spPr>
      <dgm:t>
        <a:bodyPr/>
        <a:lstStyle/>
        <a:p>
          <a:endParaRPr lang="en-US"/>
        </a:p>
      </dgm:t>
    </dgm:pt>
    <dgm:pt modelId="{FA7EF0D1-315E-48B1-851C-CBDE80065E02}">
      <dgm:prSet phldrT="[Text]"/>
      <dgm:spPr>
        <a:solidFill>
          <a:srgbClr val="FF0000"/>
        </a:solidFill>
        <a:ln>
          <a:solidFill>
            <a:schemeClr val="tx1"/>
          </a:solidFill>
        </a:ln>
      </dgm:spPr>
      <dgm:t>
        <a:bodyPr/>
        <a:lstStyle/>
        <a:p>
          <a:r>
            <a:rPr lang="en-US" dirty="0" smtClean="0">
              <a:solidFill>
                <a:schemeClr val="tx1"/>
              </a:solidFill>
            </a:rPr>
            <a:t>Threats</a:t>
          </a:r>
          <a:endParaRPr lang="en-US" dirty="0">
            <a:solidFill>
              <a:schemeClr val="tx1"/>
            </a:solidFill>
          </a:endParaRPr>
        </a:p>
      </dgm:t>
    </dgm:pt>
    <dgm:pt modelId="{65724F9F-BAAE-4A42-8651-C2CECA244EC2}" type="parTrans" cxnId="{DC1C4895-B29B-49F0-96ED-A8D802601E3E}">
      <dgm:prSet/>
      <dgm:spPr/>
      <dgm:t>
        <a:bodyPr/>
        <a:lstStyle/>
        <a:p>
          <a:endParaRPr lang="en-US"/>
        </a:p>
      </dgm:t>
    </dgm:pt>
    <dgm:pt modelId="{A60385BD-79A6-4C75-9E58-2B86468BA692}" type="sibTrans" cxnId="{DC1C4895-B29B-49F0-96ED-A8D802601E3E}">
      <dgm:prSet/>
      <dgm:spPr>
        <a:gradFill flip="none" rotWithShape="1">
          <a:gsLst>
            <a:gs pos="0">
              <a:srgbClr val="FF0000"/>
            </a:gs>
            <a:gs pos="50700">
              <a:schemeClr val="tx1">
                <a:alpha val="46000"/>
                <a:lumMod val="98000"/>
              </a:schemeClr>
            </a:gs>
            <a:gs pos="100000">
              <a:srgbClr val="92D050"/>
            </a:gs>
          </a:gsLst>
          <a:lin ang="10800000" scaled="1"/>
          <a:tileRect/>
        </a:gradFill>
        <a:ln>
          <a:solidFill>
            <a:schemeClr val="tx1"/>
          </a:solidFill>
        </a:ln>
      </dgm:spPr>
      <dgm:t>
        <a:bodyPr/>
        <a:lstStyle/>
        <a:p>
          <a:endParaRPr lang="en-US"/>
        </a:p>
      </dgm:t>
    </dgm:pt>
    <dgm:pt modelId="{A6BD2274-6902-421A-885B-14A4C278CB48}">
      <dgm:prSet phldrT="[Text]"/>
      <dgm:spPr>
        <a:solidFill>
          <a:srgbClr val="FFC000"/>
        </a:solidFill>
        <a:ln>
          <a:solidFill>
            <a:schemeClr val="tx1"/>
          </a:solidFill>
        </a:ln>
      </dgm:spPr>
      <dgm:t>
        <a:bodyPr/>
        <a:lstStyle/>
        <a:p>
          <a:r>
            <a:rPr lang="en-US" dirty="0" smtClean="0">
              <a:solidFill>
                <a:schemeClr val="tx1"/>
              </a:solidFill>
            </a:rPr>
            <a:t>Contributing factors</a:t>
          </a:r>
          <a:endParaRPr lang="en-US" dirty="0"/>
        </a:p>
      </dgm:t>
    </dgm:pt>
    <dgm:pt modelId="{13FFE65C-129A-45E2-A5B1-AF5AF9E98E8E}" type="parTrans" cxnId="{127C76EF-F156-4889-8DF2-F4A848DCEB92}">
      <dgm:prSet/>
      <dgm:spPr/>
      <dgm:t>
        <a:bodyPr/>
        <a:lstStyle/>
        <a:p>
          <a:endParaRPr lang="en-US"/>
        </a:p>
      </dgm:t>
    </dgm:pt>
    <dgm:pt modelId="{D2E8612F-567C-460C-87C8-3ADD320DE86C}" type="sibTrans" cxnId="{127C76EF-F156-4889-8DF2-F4A848DCEB92}">
      <dgm:prSet/>
      <dgm:spPr>
        <a:gradFill flip="none" rotWithShape="1">
          <a:gsLst>
            <a:gs pos="0">
              <a:srgbClr val="FF0000"/>
            </a:gs>
            <a:gs pos="50700">
              <a:schemeClr val="tx1">
                <a:alpha val="46000"/>
                <a:lumMod val="98000"/>
              </a:schemeClr>
            </a:gs>
            <a:gs pos="100000">
              <a:srgbClr val="92D050"/>
            </a:gs>
          </a:gsLst>
          <a:lin ang="10800000" scaled="1"/>
          <a:tileRect/>
        </a:gradFill>
        <a:ln>
          <a:solidFill>
            <a:schemeClr val="tx1"/>
          </a:solidFill>
        </a:ln>
      </dgm:spPr>
      <dgm:t>
        <a:bodyPr/>
        <a:lstStyle/>
        <a:p>
          <a:endParaRPr lang="en-US"/>
        </a:p>
      </dgm:t>
    </dgm:pt>
    <dgm:pt modelId="{8979AD16-F047-4F2C-B117-BB396CA473BF}">
      <dgm:prSet/>
      <dgm:spPr>
        <a:solidFill>
          <a:srgbClr val="00B050"/>
        </a:solidFill>
        <a:ln>
          <a:solidFill>
            <a:schemeClr val="tx1"/>
          </a:solidFill>
        </a:ln>
      </dgm:spPr>
      <dgm:t>
        <a:bodyPr/>
        <a:lstStyle/>
        <a:p>
          <a:r>
            <a:rPr lang="en-GB" dirty="0" smtClean="0">
              <a:solidFill>
                <a:schemeClr val="tx1"/>
              </a:solidFill>
            </a:rPr>
            <a:t>Biodiversity objects</a:t>
          </a:r>
          <a:endParaRPr lang="en-GB" dirty="0">
            <a:solidFill>
              <a:schemeClr val="tx1"/>
            </a:solidFill>
          </a:endParaRPr>
        </a:p>
      </dgm:t>
    </dgm:pt>
    <dgm:pt modelId="{2F85E85D-D2C6-47BF-96BB-BEDFC8D46F70}" type="parTrans" cxnId="{54FC5A99-38B4-4318-9D39-223415FEA58E}">
      <dgm:prSet/>
      <dgm:spPr/>
      <dgm:t>
        <a:bodyPr/>
        <a:lstStyle/>
        <a:p>
          <a:endParaRPr lang="en-GB"/>
        </a:p>
      </dgm:t>
    </dgm:pt>
    <dgm:pt modelId="{9E339F91-27B0-4FFB-8BF2-7B4C73E79803}" type="sibTrans" cxnId="{54FC5A99-38B4-4318-9D39-223415FEA58E}">
      <dgm:prSet/>
      <dgm:spPr>
        <a:gradFill rotWithShape="0">
          <a:gsLst>
            <a:gs pos="98000">
              <a:srgbClr val="FF0000"/>
            </a:gs>
            <a:gs pos="50000">
              <a:schemeClr val="bg1">
                <a:lumMod val="50000"/>
              </a:schemeClr>
            </a:gs>
            <a:gs pos="55000">
              <a:schemeClr val="bg1">
                <a:lumMod val="50000"/>
              </a:schemeClr>
            </a:gs>
            <a:gs pos="0">
              <a:schemeClr val="accent3">
                <a:lumMod val="75000"/>
              </a:schemeClr>
            </a:gs>
          </a:gsLst>
          <a:lin ang="5400000" scaled="1"/>
        </a:gradFill>
        <a:ln>
          <a:solidFill>
            <a:schemeClr val="tx1"/>
          </a:solidFill>
        </a:ln>
      </dgm:spPr>
      <dgm:t>
        <a:bodyPr/>
        <a:lstStyle/>
        <a:p>
          <a:endParaRPr lang="en-GB"/>
        </a:p>
      </dgm:t>
    </dgm:pt>
    <dgm:pt modelId="{0B019981-A99F-43F4-978F-B4727AD7646E}" type="pres">
      <dgm:prSet presAssocID="{1D45EE97-DF64-4AD8-A76F-D680032B75D2}" presName="Name0" presStyleCnt="0">
        <dgm:presLayoutVars>
          <dgm:dir/>
          <dgm:resizeHandles val="exact"/>
        </dgm:presLayoutVars>
      </dgm:prSet>
      <dgm:spPr/>
      <dgm:t>
        <a:bodyPr/>
        <a:lstStyle/>
        <a:p>
          <a:endParaRPr lang="en-US"/>
        </a:p>
      </dgm:t>
    </dgm:pt>
    <dgm:pt modelId="{5FDC52B0-2A1A-4720-9F4C-93B185176989}" type="pres">
      <dgm:prSet presAssocID="{5A23606D-D1C5-4DA4-BFF7-69F7ED073742}" presName="node" presStyleLbl="node1" presStyleIdx="0" presStyleCnt="5">
        <dgm:presLayoutVars>
          <dgm:bulletEnabled val="1"/>
        </dgm:presLayoutVars>
      </dgm:prSet>
      <dgm:spPr/>
      <dgm:t>
        <a:bodyPr/>
        <a:lstStyle/>
        <a:p>
          <a:endParaRPr lang="en-US"/>
        </a:p>
      </dgm:t>
    </dgm:pt>
    <dgm:pt modelId="{E42078E9-12EA-474B-937C-931F9C18DBBD}" type="pres">
      <dgm:prSet presAssocID="{5DDFACE2-50C0-48BE-AF7F-2C300A2DCFD0}" presName="sibTrans" presStyleLbl="sibTrans2D1" presStyleIdx="0" presStyleCnt="5"/>
      <dgm:spPr/>
      <dgm:t>
        <a:bodyPr/>
        <a:lstStyle/>
        <a:p>
          <a:endParaRPr lang="en-US"/>
        </a:p>
      </dgm:t>
    </dgm:pt>
    <dgm:pt modelId="{D821630C-49D6-44B4-B181-94386D588D55}" type="pres">
      <dgm:prSet presAssocID="{5DDFACE2-50C0-48BE-AF7F-2C300A2DCFD0}" presName="connectorText" presStyleLbl="sibTrans2D1" presStyleIdx="0" presStyleCnt="5"/>
      <dgm:spPr/>
      <dgm:t>
        <a:bodyPr/>
        <a:lstStyle/>
        <a:p>
          <a:endParaRPr lang="en-US"/>
        </a:p>
      </dgm:t>
    </dgm:pt>
    <dgm:pt modelId="{A19D326D-ACDE-4D16-B996-2DDFA4239B45}" type="pres">
      <dgm:prSet presAssocID="{8979AD16-F047-4F2C-B117-BB396CA473BF}" presName="node" presStyleLbl="node1" presStyleIdx="1" presStyleCnt="5">
        <dgm:presLayoutVars>
          <dgm:bulletEnabled val="1"/>
        </dgm:presLayoutVars>
      </dgm:prSet>
      <dgm:spPr/>
      <dgm:t>
        <a:bodyPr/>
        <a:lstStyle/>
        <a:p>
          <a:endParaRPr lang="en-GB"/>
        </a:p>
      </dgm:t>
    </dgm:pt>
    <dgm:pt modelId="{F7DF2877-D20F-4BAE-A589-655429E94A08}" type="pres">
      <dgm:prSet presAssocID="{9E339F91-27B0-4FFB-8BF2-7B4C73E79803}" presName="sibTrans" presStyleLbl="sibTrans2D1" presStyleIdx="1" presStyleCnt="5"/>
      <dgm:spPr/>
      <dgm:t>
        <a:bodyPr/>
        <a:lstStyle/>
        <a:p>
          <a:endParaRPr lang="en-GB"/>
        </a:p>
      </dgm:t>
    </dgm:pt>
    <dgm:pt modelId="{A2FC4FD3-EF26-4135-8931-1F703F068EB7}" type="pres">
      <dgm:prSet presAssocID="{9E339F91-27B0-4FFB-8BF2-7B4C73E79803}" presName="connectorText" presStyleLbl="sibTrans2D1" presStyleIdx="1" presStyleCnt="5"/>
      <dgm:spPr/>
      <dgm:t>
        <a:bodyPr/>
        <a:lstStyle/>
        <a:p>
          <a:endParaRPr lang="en-GB"/>
        </a:p>
      </dgm:t>
    </dgm:pt>
    <dgm:pt modelId="{A89A28C5-7202-41EC-9C73-AD8D2664FDC6}" type="pres">
      <dgm:prSet presAssocID="{A9B6EE35-8566-488E-AA84-17E2C251487D}" presName="node" presStyleLbl="node1" presStyleIdx="2" presStyleCnt="5">
        <dgm:presLayoutVars>
          <dgm:bulletEnabled val="1"/>
        </dgm:presLayoutVars>
      </dgm:prSet>
      <dgm:spPr/>
      <dgm:t>
        <a:bodyPr/>
        <a:lstStyle/>
        <a:p>
          <a:endParaRPr lang="en-US"/>
        </a:p>
      </dgm:t>
    </dgm:pt>
    <dgm:pt modelId="{BC92C72C-5969-43A5-8CA7-60293475A1F0}" type="pres">
      <dgm:prSet presAssocID="{D91A277E-D547-41CE-8B8D-C063615EF98F}" presName="sibTrans" presStyleLbl="sibTrans2D1" presStyleIdx="2" presStyleCnt="5"/>
      <dgm:spPr/>
      <dgm:t>
        <a:bodyPr/>
        <a:lstStyle/>
        <a:p>
          <a:endParaRPr lang="en-US"/>
        </a:p>
      </dgm:t>
    </dgm:pt>
    <dgm:pt modelId="{0F673285-D548-4005-BDD1-C465BD2AF86C}" type="pres">
      <dgm:prSet presAssocID="{D91A277E-D547-41CE-8B8D-C063615EF98F}" presName="connectorText" presStyleLbl="sibTrans2D1" presStyleIdx="2" presStyleCnt="5"/>
      <dgm:spPr/>
      <dgm:t>
        <a:bodyPr/>
        <a:lstStyle/>
        <a:p>
          <a:endParaRPr lang="en-US"/>
        </a:p>
      </dgm:t>
    </dgm:pt>
    <dgm:pt modelId="{849524C4-4A1F-43A9-8687-A0635B87260B}" type="pres">
      <dgm:prSet presAssocID="{FA7EF0D1-315E-48B1-851C-CBDE80065E02}" presName="node" presStyleLbl="node1" presStyleIdx="3" presStyleCnt="5">
        <dgm:presLayoutVars>
          <dgm:bulletEnabled val="1"/>
        </dgm:presLayoutVars>
      </dgm:prSet>
      <dgm:spPr/>
      <dgm:t>
        <a:bodyPr/>
        <a:lstStyle/>
        <a:p>
          <a:endParaRPr lang="en-US"/>
        </a:p>
      </dgm:t>
    </dgm:pt>
    <dgm:pt modelId="{A7A517AC-22A6-465F-80A2-86800CD4B756}" type="pres">
      <dgm:prSet presAssocID="{A60385BD-79A6-4C75-9E58-2B86468BA692}" presName="sibTrans" presStyleLbl="sibTrans2D1" presStyleIdx="3" presStyleCnt="5"/>
      <dgm:spPr/>
      <dgm:t>
        <a:bodyPr/>
        <a:lstStyle/>
        <a:p>
          <a:endParaRPr lang="en-US"/>
        </a:p>
      </dgm:t>
    </dgm:pt>
    <dgm:pt modelId="{9687B3D2-BF18-4311-AB56-34AD2F5AE3F8}" type="pres">
      <dgm:prSet presAssocID="{A60385BD-79A6-4C75-9E58-2B86468BA692}" presName="connectorText" presStyleLbl="sibTrans2D1" presStyleIdx="3" presStyleCnt="5"/>
      <dgm:spPr/>
      <dgm:t>
        <a:bodyPr/>
        <a:lstStyle/>
        <a:p>
          <a:endParaRPr lang="en-US"/>
        </a:p>
      </dgm:t>
    </dgm:pt>
    <dgm:pt modelId="{5429DF2B-02CF-439F-9513-0E564CD216FC}" type="pres">
      <dgm:prSet presAssocID="{A6BD2274-6902-421A-885B-14A4C278CB48}" presName="node" presStyleLbl="node1" presStyleIdx="4" presStyleCnt="5">
        <dgm:presLayoutVars>
          <dgm:bulletEnabled val="1"/>
        </dgm:presLayoutVars>
      </dgm:prSet>
      <dgm:spPr/>
      <dgm:t>
        <a:bodyPr/>
        <a:lstStyle/>
        <a:p>
          <a:endParaRPr lang="en-US"/>
        </a:p>
      </dgm:t>
    </dgm:pt>
    <dgm:pt modelId="{A914037F-9F9D-4931-9B79-4CCA83D20CE9}" type="pres">
      <dgm:prSet presAssocID="{D2E8612F-567C-460C-87C8-3ADD320DE86C}" presName="sibTrans" presStyleLbl="sibTrans2D1" presStyleIdx="4" presStyleCnt="5"/>
      <dgm:spPr/>
      <dgm:t>
        <a:bodyPr/>
        <a:lstStyle/>
        <a:p>
          <a:endParaRPr lang="en-US"/>
        </a:p>
      </dgm:t>
    </dgm:pt>
    <dgm:pt modelId="{85AFAE34-37CD-40F0-A83D-26F1606C4F72}" type="pres">
      <dgm:prSet presAssocID="{D2E8612F-567C-460C-87C8-3ADD320DE86C}" presName="connectorText" presStyleLbl="sibTrans2D1" presStyleIdx="4" presStyleCnt="5"/>
      <dgm:spPr/>
      <dgm:t>
        <a:bodyPr/>
        <a:lstStyle/>
        <a:p>
          <a:endParaRPr lang="en-US"/>
        </a:p>
      </dgm:t>
    </dgm:pt>
  </dgm:ptLst>
  <dgm:cxnLst>
    <dgm:cxn modelId="{6E69D194-A0B3-46FE-823F-F7EB31295971}" type="presOf" srcId="{A60385BD-79A6-4C75-9E58-2B86468BA692}" destId="{9687B3D2-BF18-4311-AB56-34AD2F5AE3F8}" srcOrd="1" destOrd="0" presId="urn:microsoft.com/office/officeart/2005/8/layout/cycle7"/>
    <dgm:cxn modelId="{2169905A-B07C-4193-A8A7-562999D98B28}" type="presOf" srcId="{D2E8612F-567C-460C-87C8-3ADD320DE86C}" destId="{A914037F-9F9D-4931-9B79-4CCA83D20CE9}" srcOrd="0" destOrd="0" presId="urn:microsoft.com/office/officeart/2005/8/layout/cycle7"/>
    <dgm:cxn modelId="{0AFAAE76-8873-413B-B978-4FD7B7E070D1}" type="presOf" srcId="{D91A277E-D547-41CE-8B8D-C063615EF98F}" destId="{0F673285-D548-4005-BDD1-C465BD2AF86C}" srcOrd="1" destOrd="0" presId="urn:microsoft.com/office/officeart/2005/8/layout/cycle7"/>
    <dgm:cxn modelId="{9AD4E6CA-11D9-4813-BC5E-8AEA3D1FEADB}" type="presOf" srcId="{5DDFACE2-50C0-48BE-AF7F-2C300A2DCFD0}" destId="{D821630C-49D6-44B4-B181-94386D588D55}" srcOrd="1" destOrd="0" presId="urn:microsoft.com/office/officeart/2005/8/layout/cycle7"/>
    <dgm:cxn modelId="{6EDBCD4B-EC3A-4A73-9C95-3249F9829F37}" type="presOf" srcId="{D91A277E-D547-41CE-8B8D-C063615EF98F}" destId="{BC92C72C-5969-43A5-8CA7-60293475A1F0}" srcOrd="0" destOrd="0" presId="urn:microsoft.com/office/officeart/2005/8/layout/cycle7"/>
    <dgm:cxn modelId="{2E6840D7-E78A-4FE5-87BA-29DDEFCEF00B}" type="presOf" srcId="{A9B6EE35-8566-488E-AA84-17E2C251487D}" destId="{A89A28C5-7202-41EC-9C73-AD8D2664FDC6}" srcOrd="0" destOrd="0" presId="urn:microsoft.com/office/officeart/2005/8/layout/cycle7"/>
    <dgm:cxn modelId="{54FC5A99-38B4-4318-9D39-223415FEA58E}" srcId="{1D45EE97-DF64-4AD8-A76F-D680032B75D2}" destId="{8979AD16-F047-4F2C-B117-BB396CA473BF}" srcOrd="1" destOrd="0" parTransId="{2F85E85D-D2C6-47BF-96BB-BEDFC8D46F70}" sibTransId="{9E339F91-27B0-4FFB-8BF2-7B4C73E79803}"/>
    <dgm:cxn modelId="{127C76EF-F156-4889-8DF2-F4A848DCEB92}" srcId="{1D45EE97-DF64-4AD8-A76F-D680032B75D2}" destId="{A6BD2274-6902-421A-885B-14A4C278CB48}" srcOrd="4" destOrd="0" parTransId="{13FFE65C-129A-45E2-A5B1-AF5AF9E98E8E}" sibTransId="{D2E8612F-567C-460C-87C8-3ADD320DE86C}"/>
    <dgm:cxn modelId="{D3CB03F8-A1DF-4242-B0AE-EA985E596367}" type="presOf" srcId="{9E339F91-27B0-4FFB-8BF2-7B4C73E79803}" destId="{F7DF2877-D20F-4BAE-A589-655429E94A08}" srcOrd="0" destOrd="0" presId="urn:microsoft.com/office/officeart/2005/8/layout/cycle7"/>
    <dgm:cxn modelId="{8E0A0907-D83F-4356-B7C3-146DB83F6304}" type="presOf" srcId="{5A23606D-D1C5-4DA4-BFF7-69F7ED073742}" destId="{5FDC52B0-2A1A-4720-9F4C-93B185176989}" srcOrd="0" destOrd="0" presId="urn:microsoft.com/office/officeart/2005/8/layout/cycle7"/>
    <dgm:cxn modelId="{DAB696D5-818F-4E6F-B4D3-FB0791890D7C}" type="presOf" srcId="{A6BD2274-6902-421A-885B-14A4C278CB48}" destId="{5429DF2B-02CF-439F-9513-0E564CD216FC}" srcOrd="0" destOrd="0" presId="urn:microsoft.com/office/officeart/2005/8/layout/cycle7"/>
    <dgm:cxn modelId="{003BC4AC-0FB4-4F86-84FA-ABDC35355310}" type="presOf" srcId="{A60385BD-79A6-4C75-9E58-2B86468BA692}" destId="{A7A517AC-22A6-465F-80A2-86800CD4B756}" srcOrd="0" destOrd="0" presId="urn:microsoft.com/office/officeart/2005/8/layout/cycle7"/>
    <dgm:cxn modelId="{AB371B66-768C-4F8E-BC40-B9CA9953CE9C}" type="presOf" srcId="{D2E8612F-567C-460C-87C8-3ADD320DE86C}" destId="{85AFAE34-37CD-40F0-A83D-26F1606C4F72}" srcOrd="1" destOrd="0" presId="urn:microsoft.com/office/officeart/2005/8/layout/cycle7"/>
    <dgm:cxn modelId="{C9FB39E9-CE07-44A3-963E-493785BEC73F}" srcId="{1D45EE97-DF64-4AD8-A76F-D680032B75D2}" destId="{5A23606D-D1C5-4DA4-BFF7-69F7ED073742}" srcOrd="0" destOrd="0" parTransId="{E3355E9E-EC29-4996-B33F-0F8B1E64C7E8}" sibTransId="{5DDFACE2-50C0-48BE-AF7F-2C300A2DCFD0}"/>
    <dgm:cxn modelId="{C492EAEC-A508-41A3-8604-3BACFF28F387}" type="presOf" srcId="{5DDFACE2-50C0-48BE-AF7F-2C300A2DCFD0}" destId="{E42078E9-12EA-474B-937C-931F9C18DBBD}" srcOrd="0" destOrd="0" presId="urn:microsoft.com/office/officeart/2005/8/layout/cycle7"/>
    <dgm:cxn modelId="{20910A73-D49C-4170-9180-2FA74E3090C2}" srcId="{1D45EE97-DF64-4AD8-A76F-D680032B75D2}" destId="{A9B6EE35-8566-488E-AA84-17E2C251487D}" srcOrd="2" destOrd="0" parTransId="{682D9A76-09E1-4965-ACDB-119CA71DA74C}" sibTransId="{D91A277E-D547-41CE-8B8D-C063615EF98F}"/>
    <dgm:cxn modelId="{7428DF00-85DE-4C8C-A36D-FA9327562E0A}" type="presOf" srcId="{8979AD16-F047-4F2C-B117-BB396CA473BF}" destId="{A19D326D-ACDE-4D16-B996-2DDFA4239B45}" srcOrd="0" destOrd="0" presId="urn:microsoft.com/office/officeart/2005/8/layout/cycle7"/>
    <dgm:cxn modelId="{E6C5C38E-D685-430D-B10C-AF155C4DEFA7}" type="presOf" srcId="{9E339F91-27B0-4FFB-8BF2-7B4C73E79803}" destId="{A2FC4FD3-EF26-4135-8931-1F703F068EB7}" srcOrd="1" destOrd="0" presId="urn:microsoft.com/office/officeart/2005/8/layout/cycle7"/>
    <dgm:cxn modelId="{95DB761A-21CC-462C-93C6-E209FFE86D45}" type="presOf" srcId="{FA7EF0D1-315E-48B1-851C-CBDE80065E02}" destId="{849524C4-4A1F-43A9-8687-A0635B87260B}" srcOrd="0" destOrd="0" presId="urn:microsoft.com/office/officeart/2005/8/layout/cycle7"/>
    <dgm:cxn modelId="{DC1C4895-B29B-49F0-96ED-A8D802601E3E}" srcId="{1D45EE97-DF64-4AD8-A76F-D680032B75D2}" destId="{FA7EF0D1-315E-48B1-851C-CBDE80065E02}" srcOrd="3" destOrd="0" parTransId="{65724F9F-BAAE-4A42-8651-C2CECA244EC2}" sibTransId="{A60385BD-79A6-4C75-9E58-2B86468BA692}"/>
    <dgm:cxn modelId="{4B367A14-EE20-425E-BE51-DF65DCA8DA27}" type="presOf" srcId="{1D45EE97-DF64-4AD8-A76F-D680032B75D2}" destId="{0B019981-A99F-43F4-978F-B4727AD7646E}" srcOrd="0" destOrd="0" presId="urn:microsoft.com/office/officeart/2005/8/layout/cycle7"/>
    <dgm:cxn modelId="{1FE46A36-E849-4AAF-B33D-D28019F40404}" type="presParOf" srcId="{0B019981-A99F-43F4-978F-B4727AD7646E}" destId="{5FDC52B0-2A1A-4720-9F4C-93B185176989}" srcOrd="0" destOrd="0" presId="urn:microsoft.com/office/officeart/2005/8/layout/cycle7"/>
    <dgm:cxn modelId="{A0A5DB0E-F4CE-4B84-B1CA-97470F48CB44}" type="presParOf" srcId="{0B019981-A99F-43F4-978F-B4727AD7646E}" destId="{E42078E9-12EA-474B-937C-931F9C18DBBD}" srcOrd="1" destOrd="0" presId="urn:microsoft.com/office/officeart/2005/8/layout/cycle7"/>
    <dgm:cxn modelId="{BE09E31E-903D-4033-ACFB-1D708075D67D}" type="presParOf" srcId="{E42078E9-12EA-474B-937C-931F9C18DBBD}" destId="{D821630C-49D6-44B4-B181-94386D588D55}" srcOrd="0" destOrd="0" presId="urn:microsoft.com/office/officeart/2005/8/layout/cycle7"/>
    <dgm:cxn modelId="{15F51B68-32FA-4E45-93DC-C170F17AD47D}" type="presParOf" srcId="{0B019981-A99F-43F4-978F-B4727AD7646E}" destId="{A19D326D-ACDE-4D16-B996-2DDFA4239B45}" srcOrd="2" destOrd="0" presId="urn:microsoft.com/office/officeart/2005/8/layout/cycle7"/>
    <dgm:cxn modelId="{69DA5A6E-685B-491D-90E5-F8B4BF6D42CC}" type="presParOf" srcId="{0B019981-A99F-43F4-978F-B4727AD7646E}" destId="{F7DF2877-D20F-4BAE-A589-655429E94A08}" srcOrd="3" destOrd="0" presId="urn:microsoft.com/office/officeart/2005/8/layout/cycle7"/>
    <dgm:cxn modelId="{749A0113-1559-4738-83B4-CA4609591FD7}" type="presParOf" srcId="{F7DF2877-D20F-4BAE-A589-655429E94A08}" destId="{A2FC4FD3-EF26-4135-8931-1F703F068EB7}" srcOrd="0" destOrd="0" presId="urn:microsoft.com/office/officeart/2005/8/layout/cycle7"/>
    <dgm:cxn modelId="{B1309760-48BE-471E-BE17-F647046FF9F5}" type="presParOf" srcId="{0B019981-A99F-43F4-978F-B4727AD7646E}" destId="{A89A28C5-7202-41EC-9C73-AD8D2664FDC6}" srcOrd="4" destOrd="0" presId="urn:microsoft.com/office/officeart/2005/8/layout/cycle7"/>
    <dgm:cxn modelId="{DAEA5351-6B53-40BA-85F7-BF92F6203A7B}" type="presParOf" srcId="{0B019981-A99F-43F4-978F-B4727AD7646E}" destId="{BC92C72C-5969-43A5-8CA7-60293475A1F0}" srcOrd="5" destOrd="0" presId="urn:microsoft.com/office/officeart/2005/8/layout/cycle7"/>
    <dgm:cxn modelId="{8F524AF0-D8C6-46AF-8BAF-6E1502DD90A8}" type="presParOf" srcId="{BC92C72C-5969-43A5-8CA7-60293475A1F0}" destId="{0F673285-D548-4005-BDD1-C465BD2AF86C}" srcOrd="0" destOrd="0" presId="urn:microsoft.com/office/officeart/2005/8/layout/cycle7"/>
    <dgm:cxn modelId="{012A149D-F3ED-4B60-9227-E71B88AAF55D}" type="presParOf" srcId="{0B019981-A99F-43F4-978F-B4727AD7646E}" destId="{849524C4-4A1F-43A9-8687-A0635B87260B}" srcOrd="6" destOrd="0" presId="urn:microsoft.com/office/officeart/2005/8/layout/cycle7"/>
    <dgm:cxn modelId="{8AA85CD0-0DBD-4416-B4A9-DA8D59213BA0}" type="presParOf" srcId="{0B019981-A99F-43F4-978F-B4727AD7646E}" destId="{A7A517AC-22A6-465F-80A2-86800CD4B756}" srcOrd="7" destOrd="0" presId="urn:microsoft.com/office/officeart/2005/8/layout/cycle7"/>
    <dgm:cxn modelId="{4C474DC3-F18A-477E-AB49-1219ACCDD29D}" type="presParOf" srcId="{A7A517AC-22A6-465F-80A2-86800CD4B756}" destId="{9687B3D2-BF18-4311-AB56-34AD2F5AE3F8}" srcOrd="0" destOrd="0" presId="urn:microsoft.com/office/officeart/2005/8/layout/cycle7"/>
    <dgm:cxn modelId="{78D37C8D-07B8-449F-9460-1DB4EFF750D0}" type="presParOf" srcId="{0B019981-A99F-43F4-978F-B4727AD7646E}" destId="{5429DF2B-02CF-439F-9513-0E564CD216FC}" srcOrd="8" destOrd="0" presId="urn:microsoft.com/office/officeart/2005/8/layout/cycle7"/>
    <dgm:cxn modelId="{19250646-B236-4137-8D52-AFB2B3CCCD98}" type="presParOf" srcId="{0B019981-A99F-43F4-978F-B4727AD7646E}" destId="{A914037F-9F9D-4931-9B79-4CCA83D20CE9}" srcOrd="9" destOrd="0" presId="urn:microsoft.com/office/officeart/2005/8/layout/cycle7"/>
    <dgm:cxn modelId="{AF7D2BD7-F853-413D-A5F4-6ABA532AF8FD}" type="presParOf" srcId="{A914037F-9F9D-4931-9B79-4CCA83D20CE9}" destId="{85AFAE34-37CD-40F0-A83D-26F1606C4F7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4853F-6AC4-4CBD-A471-414BE87BCDDC}" type="datetimeFigureOut">
              <a:rPr lang="en-GB" smtClean="0"/>
              <a:t>18/03/2015</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6C3B8-4F73-4408-8F2E-82893D1C657B}" type="slidenum">
              <a:rPr lang="en-GB" smtClean="0"/>
              <a:t>‹Nr.›</a:t>
            </a:fld>
            <a:endParaRPr lang="en-GB"/>
          </a:p>
        </p:txBody>
      </p:sp>
    </p:spTree>
    <p:extLst>
      <p:ext uri="{BB962C8B-B14F-4D97-AF65-F5344CB8AC3E}">
        <p14:creationId xmlns:p14="http://schemas.microsoft.com/office/powerpoint/2010/main" val="268581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D3E6C3B8-4F73-4408-8F2E-82893D1C657B}" type="slidenum">
              <a:rPr lang="en-GB" smtClean="0"/>
              <a:t>5</a:t>
            </a:fld>
            <a:endParaRPr lang="en-GB"/>
          </a:p>
        </p:txBody>
      </p:sp>
    </p:spTree>
    <p:extLst>
      <p:ext uri="{BB962C8B-B14F-4D97-AF65-F5344CB8AC3E}">
        <p14:creationId xmlns:p14="http://schemas.microsoft.com/office/powerpoint/2010/main" val="229237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4000"/>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BE6E10C-053E-46E4-94EA-A60B459724E1}" type="datetime1">
              <a:rPr lang="de-DE" smtClean="0"/>
              <a:t>18.03.2015</a:t>
            </a:fld>
            <a:endParaRPr lang="de-DE"/>
          </a:p>
        </p:txBody>
      </p:sp>
      <p:sp>
        <p:nvSpPr>
          <p:cNvPr id="5" name="Fußzeilenplatzhalter 4"/>
          <p:cNvSpPr>
            <a:spLocks noGrp="1"/>
          </p:cNvSpPr>
          <p:nvPr>
            <p:ph type="ftr" sz="quarter" idx="11"/>
          </p:nvPr>
        </p:nvSpPr>
        <p:spPr/>
        <p:txBody>
          <a:bodyPr/>
          <a:lstStyle/>
          <a:p>
            <a:r>
              <a:rPr lang="en-US" smtClean="0"/>
              <a:t>19 Visualization of systemic relationships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556792"/>
            <a:ext cx="37521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1259632" y="2204864"/>
            <a:ext cx="375215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5220072" y="1556792"/>
            <a:ext cx="37537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220072" y="2204864"/>
            <a:ext cx="375374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689149CF-10A6-4760-8DA1-40A4C28837E4}" type="datetime1">
              <a:rPr lang="de-DE" smtClean="0"/>
              <a:t>18.03.2015</a:t>
            </a:fld>
            <a:endParaRPr lang="de-DE"/>
          </a:p>
        </p:txBody>
      </p:sp>
      <p:sp>
        <p:nvSpPr>
          <p:cNvPr id="8" name="Fußzeilenplatzhalter 7"/>
          <p:cNvSpPr>
            <a:spLocks noGrp="1"/>
          </p:cNvSpPr>
          <p:nvPr>
            <p:ph type="ftr" sz="quarter" idx="11"/>
          </p:nvPr>
        </p:nvSpPr>
        <p:spPr/>
        <p:txBody>
          <a:bodyPr/>
          <a:lstStyle/>
          <a:p>
            <a:r>
              <a:rPr lang="en-US" smtClean="0"/>
              <a:t>19 Visualization of systemic relationships</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D3DC57C-4588-4158-9419-352A31E7485E}" type="datetime1">
              <a:rPr lang="de-DE" smtClean="0"/>
              <a:t>18.03.2015</a:t>
            </a:fld>
            <a:endParaRPr lang="de-DE"/>
          </a:p>
        </p:txBody>
      </p:sp>
      <p:sp>
        <p:nvSpPr>
          <p:cNvPr id="4" name="Fußzeilenplatzhalter 3"/>
          <p:cNvSpPr>
            <a:spLocks noGrp="1"/>
          </p:cNvSpPr>
          <p:nvPr>
            <p:ph type="ftr" sz="quarter" idx="11"/>
          </p:nvPr>
        </p:nvSpPr>
        <p:spPr/>
        <p:txBody>
          <a:bodyPr/>
          <a:lstStyle/>
          <a:p>
            <a:r>
              <a:rPr lang="en-US" smtClean="0"/>
              <a:t>19 Visualization of systemic relationships</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996C472-8D55-47FD-A7AE-E11A7454E8EA}" type="datetime1">
              <a:rPr lang="de-DE" smtClean="0"/>
              <a:t>18.03.2015</a:t>
            </a:fld>
            <a:endParaRPr lang="de-DE"/>
          </a:p>
        </p:txBody>
      </p:sp>
      <p:sp>
        <p:nvSpPr>
          <p:cNvPr id="3" name="Fußzeilenplatzhalter 2"/>
          <p:cNvSpPr>
            <a:spLocks noGrp="1"/>
          </p:cNvSpPr>
          <p:nvPr>
            <p:ph type="ftr" sz="quarter" idx="11"/>
          </p:nvPr>
        </p:nvSpPr>
        <p:spPr/>
        <p:txBody>
          <a:bodyPr/>
          <a:lstStyle/>
          <a:p>
            <a:r>
              <a:rPr lang="en-US" smtClean="0"/>
              <a:t>19 Visualization of systemic relationships</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1412776"/>
            <a:ext cx="5111750" cy="4713387"/>
          </a:xfrm>
        </p:spPr>
        <p:txBody>
          <a:bodyPr/>
          <a:lstStyle>
            <a:lvl1pPr>
              <a:defRPr sz="2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4"/>
          <p:cNvSpPr>
            <a:spLocks noGrp="1"/>
          </p:cNvSpPr>
          <p:nvPr>
            <p:ph type="dt" sz="half" idx="10"/>
          </p:nvPr>
        </p:nvSpPr>
        <p:spPr/>
        <p:txBody>
          <a:bodyPr/>
          <a:lstStyle/>
          <a:p>
            <a:fld id="{54298D0C-7531-46F9-B47A-641D3B6AC3FA}" type="datetime1">
              <a:rPr lang="de-DE" smtClean="0"/>
              <a:t>18.03.2015</a:t>
            </a:fld>
            <a:endParaRPr lang="de-DE"/>
          </a:p>
        </p:txBody>
      </p:sp>
      <p:sp>
        <p:nvSpPr>
          <p:cNvPr id="6" name="Fußzeilenplatzhalter 5"/>
          <p:cNvSpPr>
            <a:spLocks noGrp="1"/>
          </p:cNvSpPr>
          <p:nvPr>
            <p:ph type="ftr" sz="quarter" idx="11"/>
          </p:nvPr>
        </p:nvSpPr>
        <p:spPr/>
        <p:txBody>
          <a:bodyPr/>
          <a:lstStyle/>
          <a:p>
            <a:r>
              <a:rPr lang="en-US" smtClean="0"/>
              <a:t>19 Visualization of systemic relationships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F27F26C-E174-42CD-9602-14AEB9430119}" type="datetime1">
              <a:rPr lang="de-DE" smtClean="0"/>
              <a:t>18.03.2015</a:t>
            </a:fld>
            <a:endParaRPr lang="de-DE"/>
          </a:p>
        </p:txBody>
      </p:sp>
      <p:sp>
        <p:nvSpPr>
          <p:cNvPr id="6" name="Fußzeilenplatzhalter 5"/>
          <p:cNvSpPr>
            <a:spLocks noGrp="1"/>
          </p:cNvSpPr>
          <p:nvPr>
            <p:ph type="ftr" sz="quarter" idx="11"/>
          </p:nvPr>
        </p:nvSpPr>
        <p:spPr/>
        <p:txBody>
          <a:bodyPr/>
          <a:lstStyle/>
          <a:p>
            <a:r>
              <a:rPr lang="en-US" smtClean="0"/>
              <a:t>19 Visualization of systemic relationships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95C6A7B-05AA-4FC3-911E-A6FAC4AF7E33}" type="datetime1">
              <a:rPr lang="de-DE" smtClean="0"/>
              <a:t>18.03.2015</a:t>
            </a:fld>
            <a:endParaRPr lang="de-DE"/>
          </a:p>
        </p:txBody>
      </p:sp>
      <p:sp>
        <p:nvSpPr>
          <p:cNvPr id="5" name="Fußzeilenplatzhalter 4"/>
          <p:cNvSpPr>
            <a:spLocks noGrp="1"/>
          </p:cNvSpPr>
          <p:nvPr>
            <p:ph type="ftr" sz="quarter" idx="11"/>
          </p:nvPr>
        </p:nvSpPr>
        <p:spPr/>
        <p:txBody>
          <a:bodyPr/>
          <a:lstStyle/>
          <a:p>
            <a:r>
              <a:rPr lang="en-US" smtClean="0"/>
              <a:t>19 Visualization of systemic relationships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EBF4B1B-DEC5-42AC-B361-B286AEB3D9A7}" type="datetime1">
              <a:rPr lang="de-DE" smtClean="0"/>
              <a:t>18.03.2015</a:t>
            </a:fld>
            <a:endParaRPr lang="de-DE"/>
          </a:p>
        </p:txBody>
      </p:sp>
      <p:sp>
        <p:nvSpPr>
          <p:cNvPr id="5" name="Fußzeilenplatzhalter 4"/>
          <p:cNvSpPr>
            <a:spLocks noGrp="1"/>
          </p:cNvSpPr>
          <p:nvPr>
            <p:ph type="ftr" sz="quarter" idx="11"/>
          </p:nvPr>
        </p:nvSpPr>
        <p:spPr/>
        <p:txBody>
          <a:bodyPr/>
          <a:lstStyle/>
          <a:p>
            <a:r>
              <a:rPr lang="en-US" smtClean="0"/>
              <a:t>19 Visualization of systemic relationships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D5780DCF-0058-4851-8FB5-218F5E5969C7}" type="datetime1">
              <a:rPr lang="de-DE" smtClean="0"/>
              <a:t>18.03.2015</a:t>
            </a:fld>
            <a:endParaRPr lang="de-DE"/>
          </a:p>
        </p:txBody>
      </p:sp>
      <p:sp>
        <p:nvSpPr>
          <p:cNvPr id="5" name="Fußzeilenplatzhalter 4"/>
          <p:cNvSpPr>
            <a:spLocks noGrp="1"/>
          </p:cNvSpPr>
          <p:nvPr>
            <p:ph type="ftr" sz="quarter" idx="11"/>
          </p:nvPr>
        </p:nvSpPr>
        <p:spPr/>
        <p:txBody>
          <a:bodyPr/>
          <a:lstStyle/>
          <a:p>
            <a:r>
              <a:rPr lang="en-US" smtClean="0"/>
              <a:t>19 Visualization of systemic relationships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C39059F-FC99-48EA-BAEA-2CA7B8B6468F}" type="datetime1">
              <a:rPr lang="de-DE" smtClean="0"/>
              <a:t>18.03.2015</a:t>
            </a:fld>
            <a:endParaRPr lang="de-DE"/>
          </a:p>
        </p:txBody>
      </p:sp>
      <p:sp>
        <p:nvSpPr>
          <p:cNvPr id="5" name="Fußzeilenplatzhalter 4"/>
          <p:cNvSpPr>
            <a:spLocks noGrp="1"/>
          </p:cNvSpPr>
          <p:nvPr>
            <p:ph type="ftr" sz="quarter" idx="11"/>
          </p:nvPr>
        </p:nvSpPr>
        <p:spPr/>
        <p:txBody>
          <a:bodyPr/>
          <a:lstStyle/>
          <a:p>
            <a:r>
              <a:rPr lang="en-US" smtClean="0"/>
              <a:t>19 Visualization of systemic relationships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7" name="Textfeld 6"/>
          <p:cNvSpPr txBox="1"/>
          <p:nvPr userDrawn="1"/>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grpSp>
        <p:nvGrpSpPr>
          <p:cNvPr id="8" name="Gruppieren 7"/>
          <p:cNvGrpSpPr/>
          <p:nvPr userDrawn="1"/>
        </p:nvGrpSpPr>
        <p:grpSpPr>
          <a:xfrm>
            <a:off x="355931" y="1748812"/>
            <a:ext cx="377333" cy="327345"/>
            <a:chOff x="252905" y="1778908"/>
            <a:chExt cx="377333" cy="327345"/>
          </a:xfrm>
          <a:noFill/>
        </p:grpSpPr>
        <p:sp>
          <p:nvSpPr>
            <p:cNvPr id="9" name="Ellipse 8"/>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rapezoid 9"/>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ogen 10"/>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uppieren 11"/>
          <p:cNvGrpSpPr/>
          <p:nvPr userDrawn="1"/>
        </p:nvGrpSpPr>
        <p:grpSpPr>
          <a:xfrm>
            <a:off x="339734" y="4018502"/>
            <a:ext cx="396070" cy="435203"/>
            <a:chOff x="201399" y="4006186"/>
            <a:chExt cx="396070" cy="435203"/>
          </a:xfrm>
          <a:noFill/>
        </p:grpSpPr>
        <p:sp>
          <p:nvSpPr>
            <p:cNvPr id="13" name="Form 12"/>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Form 13"/>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orm 14"/>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pic>
        <p:nvPicPr>
          <p:cNvPr id="16"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31460A0-7C14-4AD9-9ADB-BF3A34F9D477}" type="datetime1">
              <a:rPr lang="de-DE" smtClean="0"/>
              <a:t>18.03.2015</a:t>
            </a:fld>
            <a:endParaRPr lang="de-DE"/>
          </a:p>
        </p:txBody>
      </p:sp>
      <p:sp>
        <p:nvSpPr>
          <p:cNvPr id="5" name="Fußzeilenplatzhalter 4"/>
          <p:cNvSpPr>
            <a:spLocks noGrp="1"/>
          </p:cNvSpPr>
          <p:nvPr>
            <p:ph type="ftr" sz="quarter" idx="11"/>
          </p:nvPr>
        </p:nvSpPr>
        <p:spPr/>
        <p:txBody>
          <a:bodyPr/>
          <a:lstStyle/>
          <a:p>
            <a:r>
              <a:rPr lang="en-US" smtClean="0"/>
              <a:t>19 Visualization of systemic relationships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1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8" name="Gruppieren 17"/>
          <p:cNvGrpSpPr/>
          <p:nvPr userDrawn="1"/>
        </p:nvGrpSpPr>
        <p:grpSpPr>
          <a:xfrm>
            <a:off x="346563" y="4017581"/>
            <a:ext cx="396070" cy="435203"/>
            <a:chOff x="201399" y="4006186"/>
            <a:chExt cx="396070" cy="435203"/>
          </a:xfrm>
          <a:noFill/>
        </p:grpSpPr>
        <p:sp>
          <p:nvSpPr>
            <p:cNvPr id="19" name="Form 1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orm 2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22" name="Textfeld 2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27" name="Gruppieren 26"/>
          <p:cNvGrpSpPr/>
          <p:nvPr userDrawn="1"/>
        </p:nvGrpSpPr>
        <p:grpSpPr>
          <a:xfrm>
            <a:off x="355931" y="1748812"/>
            <a:ext cx="377333" cy="327345"/>
            <a:chOff x="252905" y="1778908"/>
            <a:chExt cx="377333" cy="327345"/>
          </a:xfrm>
          <a:noFill/>
        </p:grpSpPr>
        <p:sp>
          <p:nvSpPr>
            <p:cNvPr id="28" name="Ellipse 27"/>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rapezoid 28"/>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ogen 29"/>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1005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D2AE977-0962-493E-A2B9-7BAD894990E6}" type="datetime1">
              <a:rPr lang="de-DE" smtClean="0"/>
              <a:t>18.03.2015</a:t>
            </a:fld>
            <a:endParaRPr lang="de-DE"/>
          </a:p>
        </p:txBody>
      </p:sp>
      <p:sp>
        <p:nvSpPr>
          <p:cNvPr id="5" name="Fußzeilenplatzhalter 4"/>
          <p:cNvSpPr>
            <a:spLocks noGrp="1"/>
          </p:cNvSpPr>
          <p:nvPr>
            <p:ph type="ftr" sz="quarter" idx="11"/>
          </p:nvPr>
        </p:nvSpPr>
        <p:spPr/>
        <p:txBody>
          <a:bodyPr/>
          <a:lstStyle/>
          <a:p>
            <a:r>
              <a:rPr lang="en-US" smtClean="0"/>
              <a:t>19 Visualization of systemic relationships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feld 16"/>
          <p:cNvSpPr txBox="1"/>
          <p:nvPr userDrawn="1"/>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spTree>
    <p:extLst>
      <p:ext uri="{BB962C8B-B14F-4D97-AF65-F5344CB8AC3E}">
        <p14:creationId xmlns:p14="http://schemas.microsoft.com/office/powerpoint/2010/main" val="391005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9985651-4588-464F-B6F9-801D7F09D101}" type="datetime1">
              <a:rPr lang="de-DE" smtClean="0"/>
              <a:t>18.03.2015</a:t>
            </a:fld>
            <a:endParaRPr lang="de-DE"/>
          </a:p>
        </p:txBody>
      </p:sp>
      <p:sp>
        <p:nvSpPr>
          <p:cNvPr id="5" name="Fußzeilenplatzhalter 4"/>
          <p:cNvSpPr>
            <a:spLocks noGrp="1"/>
          </p:cNvSpPr>
          <p:nvPr>
            <p:ph type="ftr" sz="quarter" idx="11"/>
          </p:nvPr>
        </p:nvSpPr>
        <p:spPr/>
        <p:txBody>
          <a:bodyPr/>
          <a:lstStyle/>
          <a:p>
            <a:r>
              <a:rPr lang="en-US" smtClean="0"/>
              <a:t>19 Visualization of systemic relationships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uppieren 16"/>
          <p:cNvGrpSpPr/>
          <p:nvPr userDrawn="1"/>
        </p:nvGrpSpPr>
        <p:grpSpPr>
          <a:xfrm>
            <a:off x="339734" y="4018502"/>
            <a:ext cx="396070" cy="435203"/>
            <a:chOff x="201399" y="4006186"/>
            <a:chExt cx="396070" cy="435203"/>
          </a:xfrm>
          <a:noFill/>
        </p:grpSpPr>
        <p:sp>
          <p:nvSpPr>
            <p:cNvPr id="18" name="Form 17"/>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Form 18"/>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391005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9C2900B-4904-4F0B-9FC6-D124E4F89D4D}" type="datetime1">
              <a:rPr lang="de-DE" smtClean="0"/>
              <a:t>18.03.2015</a:t>
            </a:fld>
            <a:endParaRPr lang="de-DE"/>
          </a:p>
        </p:txBody>
      </p:sp>
      <p:sp>
        <p:nvSpPr>
          <p:cNvPr id="5" name="Fußzeilenplatzhalter 4"/>
          <p:cNvSpPr>
            <a:spLocks noGrp="1"/>
          </p:cNvSpPr>
          <p:nvPr>
            <p:ph type="ftr" sz="quarter" idx="11"/>
          </p:nvPr>
        </p:nvSpPr>
        <p:spPr/>
        <p:txBody>
          <a:bodyPr/>
          <a:lstStyle/>
          <a:p>
            <a:r>
              <a:rPr lang="en-US" smtClean="0"/>
              <a:t>19 Visualization of systemic relationships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86E2D34-C49C-4FC7-B058-446C0307AF25}" type="datetime1">
              <a:rPr lang="de-DE" smtClean="0"/>
              <a:t>18.03.2015</a:t>
            </a:fld>
            <a:endParaRPr lang="de-DE"/>
          </a:p>
        </p:txBody>
      </p:sp>
      <p:sp>
        <p:nvSpPr>
          <p:cNvPr id="5" name="Fußzeilenplatzhalter 4"/>
          <p:cNvSpPr>
            <a:spLocks noGrp="1"/>
          </p:cNvSpPr>
          <p:nvPr>
            <p:ph type="ftr" sz="quarter" idx="11"/>
          </p:nvPr>
        </p:nvSpPr>
        <p:spPr/>
        <p:txBody>
          <a:bodyPr/>
          <a:lstStyle/>
          <a:p>
            <a:r>
              <a:rPr lang="en-US" smtClean="0"/>
              <a:t>19 Visualization of systemic relationships</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7624" y="1628800"/>
            <a:ext cx="381642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5148064" y="1628800"/>
            <a:ext cx="389458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EEF28490-CC9F-4608-8F3E-3391EC9FE956}" type="datetime1">
              <a:rPr lang="de-DE" smtClean="0"/>
              <a:t>18.03.2015</a:t>
            </a:fld>
            <a:endParaRPr lang="de-DE"/>
          </a:p>
        </p:txBody>
      </p:sp>
      <p:sp>
        <p:nvSpPr>
          <p:cNvPr id="6" name="Fußzeilenplatzhalter 5"/>
          <p:cNvSpPr>
            <a:spLocks noGrp="1"/>
          </p:cNvSpPr>
          <p:nvPr>
            <p:ph type="ftr" sz="quarter" idx="11"/>
          </p:nvPr>
        </p:nvSpPr>
        <p:spPr/>
        <p:txBody>
          <a:bodyPr/>
          <a:lstStyle/>
          <a:p>
            <a:r>
              <a:rPr lang="en-US" smtClean="0"/>
              <a:t>19 Visualization of systemic relationships</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3"/>
          <p:cNvPicPr>
            <a:picLocks noChangeAspect="1" noChangeArrowheads="1"/>
          </p:cNvPicPr>
          <p:nvPr userDrawn="1"/>
        </p:nvPicPr>
        <p:blipFill rotWithShape="1">
          <a:blip r:embed="rId18" cstate="print">
            <a:extLst>
              <a:ext uri="{28A0092B-C50C-407E-A947-70E740481C1C}">
                <a14:useLocalDpi xmlns:a14="http://schemas.microsoft.com/office/drawing/2010/main"/>
              </a:ext>
            </a:extLst>
          </a:blip>
          <a:srcRect l="827" b="11662"/>
          <a:stretch/>
        </p:blipFill>
        <p:spPr bwMode="auto">
          <a:xfrm rot="10800000">
            <a:off x="-11929" y="-1"/>
            <a:ext cx="9155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p:cNvSpPr/>
          <p:nvPr userDrawn="1"/>
        </p:nvSpPr>
        <p:spPr>
          <a:xfrm>
            <a:off x="-11928" y="7289"/>
            <a:ext cx="9161722" cy="68580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cle483\Desktop\Centre for Econics\Logo centre.bmp"/>
          <p:cNvPicPr>
            <a:picLocks noChangeAspect="1" noChangeArrowheads="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385343"/>
            <a:ext cx="1295400" cy="911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le483\Desktop\Centre for Econics\Logo MARISCO.jpg"/>
          <p:cNvPicPr>
            <a:picLocks noChangeAspect="1" noChangeArrowheads="1"/>
          </p:cNvPicPr>
          <p:nvPr userDrawn="1"/>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1718" y="342900"/>
            <a:ext cx="1172281" cy="911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1929" y="-1"/>
            <a:ext cx="916172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tzhalter 1"/>
          <p:cNvSpPr>
            <a:spLocks noGrp="1"/>
          </p:cNvSpPr>
          <p:nvPr>
            <p:ph type="title"/>
          </p:nvPr>
        </p:nvSpPr>
        <p:spPr>
          <a:xfrm>
            <a:off x="1295399" y="342900"/>
            <a:ext cx="6588970" cy="1074738"/>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600200"/>
            <a:ext cx="7427167"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5"/>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08520" y="6515100"/>
            <a:ext cx="9258313" cy="3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4"/>
          </p:nvPr>
        </p:nvSpPr>
        <p:spPr>
          <a:xfrm>
            <a:off x="-11927" y="6515100"/>
            <a:ext cx="551480" cy="342900"/>
          </a:xfrm>
          <a:prstGeom prst="rect">
            <a:avLst/>
          </a:prstGeom>
        </p:spPr>
        <p:txBody>
          <a:bodyPr vert="horz" lIns="91440" tIns="45720" rIns="91440" bIns="45720" rtlCol="0" anchor="ctr"/>
          <a:lstStyle>
            <a:lvl1pPr algn="ctr">
              <a:defRPr sz="1200">
                <a:solidFill>
                  <a:schemeClr val="tx1"/>
                </a:solidFill>
              </a:defRPr>
            </a:lvl1pPr>
          </a:lstStyle>
          <a:p>
            <a:fld id="{6C6AE60A-B69C-4790-82F7-3882EDF23186}" type="slidenum">
              <a:rPr lang="de-DE" smtClean="0"/>
              <a:pPr/>
              <a:t>‹Nr.›</a:t>
            </a:fld>
            <a:endParaRPr lang="de-DE" dirty="0"/>
          </a:p>
        </p:txBody>
      </p:sp>
      <p:sp>
        <p:nvSpPr>
          <p:cNvPr id="4" name="Datumsplatzhalter 3"/>
          <p:cNvSpPr>
            <a:spLocks noGrp="1"/>
          </p:cNvSpPr>
          <p:nvPr>
            <p:ph type="dt" sz="half" idx="2"/>
          </p:nvPr>
        </p:nvSpPr>
        <p:spPr>
          <a:xfrm>
            <a:off x="1115616" y="6515100"/>
            <a:ext cx="1080120" cy="350189"/>
          </a:xfrm>
          <a:prstGeom prst="rect">
            <a:avLst/>
          </a:prstGeom>
        </p:spPr>
        <p:txBody>
          <a:bodyPr vert="horz" lIns="91440" tIns="45720" rIns="91440" bIns="45720" rtlCol="0" anchor="ctr"/>
          <a:lstStyle>
            <a:lvl1pPr algn="l">
              <a:defRPr sz="1200">
                <a:solidFill>
                  <a:schemeClr val="tx1"/>
                </a:solidFill>
              </a:defRPr>
            </a:lvl1pPr>
          </a:lstStyle>
          <a:p>
            <a:fld id="{0E82C0B8-7B4E-4047-A79A-CF8DA950AE1C}" type="datetime1">
              <a:rPr lang="de-DE" smtClean="0"/>
              <a:t>18.03.2015</a:t>
            </a:fld>
            <a:endParaRPr lang="de-DE"/>
          </a:p>
        </p:txBody>
      </p:sp>
      <p:sp>
        <p:nvSpPr>
          <p:cNvPr id="5" name="Fußzeilenplatzhalter 4"/>
          <p:cNvSpPr>
            <a:spLocks noGrp="1"/>
          </p:cNvSpPr>
          <p:nvPr>
            <p:ph type="ftr" sz="quarter" idx="3"/>
          </p:nvPr>
        </p:nvSpPr>
        <p:spPr>
          <a:xfrm>
            <a:off x="3779912" y="6515100"/>
            <a:ext cx="5364087" cy="342900"/>
          </a:xfrm>
          <a:prstGeom prst="rect">
            <a:avLst/>
          </a:prstGeom>
        </p:spPr>
        <p:txBody>
          <a:bodyPr vert="horz" lIns="91440" tIns="45720" rIns="91440" bIns="45720" rtlCol="0" anchor="ctr"/>
          <a:lstStyle>
            <a:lvl1pPr algn="r">
              <a:defRPr sz="1200">
                <a:solidFill>
                  <a:schemeClr val="tx1"/>
                </a:solidFill>
              </a:defRPr>
            </a:lvl1pPr>
          </a:lstStyle>
          <a:p>
            <a:r>
              <a:rPr lang="en-US" smtClean="0"/>
              <a:t>19 Visualization of systemic relationships</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ctrTitle"/>
          </p:nvPr>
        </p:nvSpPr>
        <p:spPr>
          <a:xfrm>
            <a:off x="0" y="1124744"/>
            <a:ext cx="9144000" cy="936104"/>
          </a:xfrm>
        </p:spPr>
        <p:txBody>
          <a:bodyPr>
            <a:normAutofit/>
          </a:bodyPr>
          <a:lstStyle/>
          <a:p>
            <a:r>
              <a:rPr lang="en-GB" dirty="0" smtClean="0"/>
              <a:t>Vis</a:t>
            </a:r>
            <a:r>
              <a:rPr lang="en-US" dirty="0" err="1" smtClean="0"/>
              <a:t>ualisation</a:t>
            </a:r>
            <a:r>
              <a:rPr lang="en-US" dirty="0" smtClean="0"/>
              <a:t> of systemic </a:t>
            </a:r>
            <a:r>
              <a:rPr lang="en-US" dirty="0"/>
              <a:t>r</a:t>
            </a:r>
            <a:r>
              <a:rPr lang="en-US" dirty="0" smtClean="0"/>
              <a:t>elationships</a:t>
            </a:r>
            <a:endParaRPr lang="en-GB" sz="4000" dirty="0"/>
          </a:p>
        </p:txBody>
      </p:sp>
      <p:sp>
        <p:nvSpPr>
          <p:cNvPr id="20" name="Untertitel 19"/>
          <p:cNvSpPr>
            <a:spLocks noGrp="1"/>
          </p:cNvSpPr>
          <p:nvPr>
            <p:ph type="subTitle" idx="1"/>
          </p:nvPr>
        </p:nvSpPr>
        <p:spPr>
          <a:xfrm>
            <a:off x="-36512" y="5085184"/>
            <a:ext cx="9144000" cy="1392560"/>
          </a:xfrm>
        </p:spPr>
        <p:txBody>
          <a:bodyPr/>
          <a:lstStyle/>
          <a:p>
            <a:r>
              <a:rPr lang="en-GB" dirty="0" smtClean="0">
                <a:solidFill>
                  <a:schemeClr val="tx1"/>
                </a:solidFill>
              </a:rPr>
              <a:t>Phase III</a:t>
            </a:r>
          </a:p>
          <a:p>
            <a:r>
              <a:rPr lang="en-US" dirty="0">
                <a:solidFill>
                  <a:schemeClr val="tx1"/>
                </a:solidFill>
              </a:rPr>
              <a:t>Comprehensive evaluation, prioritization and strategy formulation </a:t>
            </a:r>
          </a:p>
          <a:p>
            <a:r>
              <a:rPr lang="en-US" dirty="0" smtClean="0">
                <a:solidFill>
                  <a:schemeClr val="tx1"/>
                </a:solidFill>
              </a:rPr>
              <a:t>Steps 19 and 22</a:t>
            </a:r>
            <a:endParaRPr lang="en-GB" dirty="0" smtClean="0">
              <a:solidFill>
                <a:schemeClr val="tx1"/>
              </a:solidFill>
            </a:endParaRPr>
          </a:p>
          <a:p>
            <a:endParaRPr lang="en-GB" dirty="0">
              <a:solidFill>
                <a:schemeClr val="tx1"/>
              </a:solidFill>
            </a:endParaRPr>
          </a:p>
        </p:txBody>
      </p:sp>
      <p:pic>
        <p:nvPicPr>
          <p:cNvPr id="5" name="Grafik 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278" y1="31548" x2="4914" y2="91851"/>
                        <a14:foregroundMark x1="4732" y1="4191" x2="27571" y2="3725"/>
                        <a14:foregroundMark x1="16515" y1="26426" x2="25569" y2="16298"/>
                        <a14:foregroundMark x1="17425" y1="27357" x2="25569" y2="27357"/>
                        <a14:foregroundMark x1="17061" y1="61700" x2="19427" y2="72875"/>
                        <a14:foregroundMark x1="910" y1="55180" x2="3640" y2="55646"/>
                        <a14:foregroundMark x1="728" y1="46915" x2="2366" y2="46449"/>
                        <a14:foregroundMark x1="728" y1="70081" x2="4550" y2="70081"/>
                        <a14:foregroundMark x1="26479" y1="61700" x2="29754" y2="61234"/>
                        <a14:foregroundMark x1="25751" y1="40396" x2="31210" y2="17695"/>
                        <a14:foregroundMark x1="40082" y1="48312" x2="42812" y2="55646"/>
                        <a14:foregroundMark x1="92857" y1="56577" x2="95769" y2="15832"/>
                        <a14:foregroundMark x1="80164" y1="2794" x2="97179" y2="6054"/>
                        <a14:foregroundMark x1="21201" y1="10710" x2="21201" y2="15134"/>
                        <a14:foregroundMark x1="21110" y1="10594" x2="29345" y2="10361"/>
                        <a14:foregroundMark x1="27343" y1="79511" x2="32803" y2="81024"/>
                        <a14:foregroundMark x1="43267" y1="83003" x2="99727" y2="83353"/>
                        <a14:foregroundMark x1="3731" y1="34109" x2="3685" y2="42608"/>
                        <a14:foregroundMark x1="4231" y1="29919" x2="16879" y2="30151"/>
                        <a14:foregroundMark x1="3867" y1="29802" x2="3776" y2="30268"/>
                        <a14:foregroundMark x1="15605" y1="15367" x2="15605" y2="26775"/>
                        <a14:foregroundMark x1="16015" y1="14901" x2="21201" y2="14668"/>
                        <a14:foregroundMark x1="728" y1="77066" x2="1729" y2="77532"/>
                        <a14:foregroundMark x1="3685" y1="81024" x2="3685" y2="94179"/>
                        <a14:foregroundMark x1="3776" y1="94179" x2="6506" y2="94296"/>
                        <a14:foregroundMark x1="3867" y1="94645" x2="4322" y2="94761"/>
                        <a14:foregroundMark x1="4550" y1="94761" x2="5914" y2="94645"/>
                        <a14:foregroundMark x1="24022" y1="97788" x2="35077" y2="89756"/>
                      </a14:backgroundRemoval>
                    </a14:imgEffect>
                  </a14:imgLayer>
                </a14:imgProps>
              </a:ext>
              <a:ext uri="{28A0092B-C50C-407E-A947-70E740481C1C}">
                <a14:useLocalDpi xmlns:a14="http://schemas.microsoft.com/office/drawing/2010/main" val="0"/>
              </a:ext>
            </a:extLst>
          </a:blip>
          <a:stretch>
            <a:fillRect/>
          </a:stretch>
        </p:blipFill>
        <p:spPr>
          <a:xfrm>
            <a:off x="899592" y="1988840"/>
            <a:ext cx="7416824" cy="2900407"/>
          </a:xfrm>
          <a:prstGeom prst="rect">
            <a:avLst/>
          </a:prstGeom>
        </p:spPr>
      </p:pic>
      <p:sp>
        <p:nvSpPr>
          <p:cNvPr id="6" name="Textfeld 5"/>
          <p:cNvSpPr txBox="1"/>
          <p:nvPr/>
        </p:nvSpPr>
        <p:spPr>
          <a:xfrm>
            <a:off x="1043608" y="4869740"/>
            <a:ext cx="1080120" cy="215444"/>
          </a:xfrm>
          <a:prstGeom prst="rect">
            <a:avLst/>
          </a:prstGeom>
          <a:noFill/>
        </p:spPr>
        <p:txBody>
          <a:bodyPr wrap="square" rtlCol="0">
            <a:spAutoFit/>
          </a:bodyPr>
          <a:lstStyle/>
          <a:p>
            <a:r>
              <a:rPr lang="en-GB" sz="800" dirty="0" smtClean="0"/>
              <a:t>© CEEM 2014</a:t>
            </a:r>
            <a:endParaRPr lang="en-GB" sz="800" dirty="0"/>
          </a:p>
        </p:txBody>
      </p:sp>
    </p:spTree>
    <p:extLst>
      <p:ext uri="{BB962C8B-B14F-4D97-AF65-F5344CB8AC3E}">
        <p14:creationId xmlns:p14="http://schemas.microsoft.com/office/powerpoint/2010/main" val="530626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a:t>How </a:t>
            </a:r>
            <a:r>
              <a:rPr lang="en-US" sz="3200" dirty="0" smtClean="0"/>
              <a:t>do </a:t>
            </a:r>
            <a:r>
              <a:rPr lang="en-US" sz="3200" dirty="0"/>
              <a:t>we visualize systemic relationships between the elements</a:t>
            </a:r>
            <a:r>
              <a:rPr lang="en-GB" sz="3200" dirty="0"/>
              <a:t>? </a:t>
            </a:r>
          </a:p>
        </p:txBody>
      </p:sp>
      <p:sp>
        <p:nvSpPr>
          <p:cNvPr id="4" name="Fußzeilenplatzhalter 3"/>
          <p:cNvSpPr>
            <a:spLocks noGrp="1"/>
          </p:cNvSpPr>
          <p:nvPr>
            <p:ph type="ftr" sz="quarter" idx="11"/>
          </p:nvPr>
        </p:nvSpPr>
        <p:spPr/>
        <p:txBody>
          <a:bodyPr/>
          <a:lstStyle/>
          <a:p>
            <a:r>
              <a:rPr lang="en-US" smtClean="0"/>
              <a:t>19 Visualization of systemic relationships</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10</a:t>
            </a:fld>
            <a:endParaRPr lang="de-DE"/>
          </a:p>
        </p:txBody>
      </p:sp>
      <p:sp>
        <p:nvSpPr>
          <p:cNvPr id="7" name="Inhaltsplatzhalter 2"/>
          <p:cNvSpPr txBox="1">
            <a:spLocks/>
          </p:cNvSpPr>
          <p:nvPr/>
        </p:nvSpPr>
        <p:spPr>
          <a:xfrm>
            <a:off x="1259633" y="1844825"/>
            <a:ext cx="6336703"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mj-lt"/>
              <a:buAutoNum type="arabicPeriod"/>
            </a:pPr>
            <a:r>
              <a:rPr lang="en-US" dirty="0" smtClean="0"/>
              <a:t>Use a second printed version of the model</a:t>
            </a:r>
            <a:endParaRPr lang="en-US" dirty="0"/>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57875" t="14563" r="4325" b="32282"/>
          <a:stretch/>
        </p:blipFill>
        <p:spPr>
          <a:xfrm>
            <a:off x="5220072" y="2431565"/>
            <a:ext cx="3456384" cy="3240360"/>
          </a:xfrm>
          <a:prstGeom prst="rect">
            <a:avLst/>
          </a:prstGeom>
        </p:spPr>
      </p:pic>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b="4851"/>
          <a:stretch/>
        </p:blipFill>
        <p:spPr>
          <a:xfrm>
            <a:off x="2155875" y="2431565"/>
            <a:ext cx="2270367" cy="3240360"/>
          </a:xfrm>
          <a:prstGeom prst="rect">
            <a:avLst/>
          </a:prstGeom>
        </p:spPr>
      </p:pic>
      <p:sp>
        <p:nvSpPr>
          <p:cNvPr id="13" name="Textfeld 12"/>
          <p:cNvSpPr txBox="1"/>
          <p:nvPr/>
        </p:nvSpPr>
        <p:spPr>
          <a:xfrm>
            <a:off x="2051720" y="5661248"/>
            <a:ext cx="1584176" cy="215444"/>
          </a:xfrm>
          <a:prstGeom prst="rect">
            <a:avLst/>
          </a:prstGeom>
          <a:noFill/>
        </p:spPr>
        <p:txBody>
          <a:bodyPr wrap="square" rtlCol="0">
            <a:spAutoFit/>
          </a:bodyPr>
          <a:lstStyle/>
          <a:p>
            <a:r>
              <a:rPr lang="en-GB" sz="800" dirty="0" smtClean="0"/>
              <a:t>© Christina Lehmann 2015</a:t>
            </a:r>
            <a:endParaRPr lang="en-GB" sz="800" dirty="0"/>
          </a:p>
        </p:txBody>
      </p:sp>
      <p:sp>
        <p:nvSpPr>
          <p:cNvPr id="14" name="Textfeld 13"/>
          <p:cNvSpPr txBox="1"/>
          <p:nvPr/>
        </p:nvSpPr>
        <p:spPr>
          <a:xfrm>
            <a:off x="5148064" y="5661248"/>
            <a:ext cx="1584176" cy="215444"/>
          </a:xfrm>
          <a:prstGeom prst="rect">
            <a:avLst/>
          </a:prstGeom>
          <a:noFill/>
        </p:spPr>
        <p:txBody>
          <a:bodyPr wrap="square" rtlCol="0">
            <a:spAutoFit/>
          </a:bodyPr>
          <a:lstStyle/>
          <a:p>
            <a:r>
              <a:rPr lang="en-GB" sz="800" dirty="0" smtClean="0"/>
              <a:t>© Christina Lehmann 2015</a:t>
            </a:r>
            <a:endParaRPr lang="en-GB" sz="800" dirty="0"/>
          </a:p>
        </p:txBody>
      </p:sp>
    </p:spTree>
    <p:extLst>
      <p:ext uri="{BB962C8B-B14F-4D97-AF65-F5344CB8AC3E}">
        <p14:creationId xmlns:p14="http://schemas.microsoft.com/office/powerpoint/2010/main" val="137279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pPr marL="0" indent="0"/>
            <a:r>
              <a:rPr lang="en-GB" sz="3200" dirty="0"/>
              <a:t>How </a:t>
            </a:r>
            <a:r>
              <a:rPr lang="en-US" sz="3200" dirty="0" smtClean="0"/>
              <a:t>do </a:t>
            </a:r>
            <a:r>
              <a:rPr lang="en-US" sz="3200" dirty="0"/>
              <a:t>we visualize systemic relationships between the elements</a:t>
            </a:r>
            <a:r>
              <a:rPr lang="en-GB" sz="3200" dirty="0"/>
              <a:t>? </a:t>
            </a:r>
          </a:p>
        </p:txBody>
      </p:sp>
      <p:sp>
        <p:nvSpPr>
          <p:cNvPr id="19" name="Fußzeilenplatzhalter 18"/>
          <p:cNvSpPr>
            <a:spLocks noGrp="1"/>
          </p:cNvSpPr>
          <p:nvPr>
            <p:ph type="ftr" sz="quarter" idx="11"/>
          </p:nvPr>
        </p:nvSpPr>
        <p:spPr/>
        <p:txBody>
          <a:bodyPr/>
          <a:lstStyle/>
          <a:p>
            <a:r>
              <a:rPr lang="en-US" smtClean="0"/>
              <a:t>19 Visualization of systemic relationships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11</a:t>
            </a:fld>
            <a:endParaRPr lang="de-DE"/>
          </a:p>
        </p:txBody>
      </p:sp>
      <p:sp>
        <p:nvSpPr>
          <p:cNvPr id="24" name="Notched Right Arrow 23"/>
          <p:cNvSpPr/>
          <p:nvPr/>
        </p:nvSpPr>
        <p:spPr>
          <a:xfrm rot="20253463">
            <a:off x="2839366" y="3284133"/>
            <a:ext cx="1592188" cy="504056"/>
          </a:xfrm>
          <a:prstGeom prst="notched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Stresses</a:t>
            </a:r>
            <a:endParaRPr lang="en-US" sz="1200" dirty="0">
              <a:solidFill>
                <a:schemeClr val="tx1"/>
              </a:solidFill>
            </a:endParaRPr>
          </a:p>
        </p:txBody>
      </p:sp>
      <p:sp>
        <p:nvSpPr>
          <p:cNvPr id="25" name="Notched Right Arrow 24"/>
          <p:cNvSpPr/>
          <p:nvPr/>
        </p:nvSpPr>
        <p:spPr>
          <a:xfrm rot="2425169">
            <a:off x="2707397" y="4551139"/>
            <a:ext cx="1640598" cy="504056"/>
          </a:xfrm>
          <a:prstGeom prst="notch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Threats</a:t>
            </a:r>
            <a:endParaRPr lang="en-US" sz="1200" dirty="0">
              <a:solidFill>
                <a:schemeClr val="tx1"/>
              </a:solidFill>
            </a:endParaRPr>
          </a:p>
        </p:txBody>
      </p:sp>
      <p:sp>
        <p:nvSpPr>
          <p:cNvPr id="26" name="Notched Right Arrow 25"/>
          <p:cNvSpPr/>
          <p:nvPr/>
        </p:nvSpPr>
        <p:spPr>
          <a:xfrm rot="5400000">
            <a:off x="1799692" y="5049181"/>
            <a:ext cx="1584176" cy="504056"/>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Contributing factors</a:t>
            </a:r>
            <a:endParaRPr lang="en-US" sz="1050" dirty="0">
              <a:solidFill>
                <a:schemeClr val="tx1"/>
              </a:solidFill>
            </a:endParaRPr>
          </a:p>
        </p:txBody>
      </p:sp>
      <p:sp>
        <p:nvSpPr>
          <p:cNvPr id="27" name="Notched Right Arrow 26"/>
          <p:cNvSpPr/>
          <p:nvPr/>
        </p:nvSpPr>
        <p:spPr>
          <a:xfrm rot="16200000" flipV="1">
            <a:off x="1799693" y="2600909"/>
            <a:ext cx="1584176" cy="504056"/>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Existing s</a:t>
            </a:r>
            <a:r>
              <a:rPr lang="en-US" sz="1200" dirty="0" smtClean="0">
                <a:solidFill>
                  <a:schemeClr val="tx1"/>
                </a:solidFill>
              </a:rPr>
              <a:t>trategies</a:t>
            </a:r>
            <a:endParaRPr lang="en-US" sz="1200" dirty="0">
              <a:solidFill>
                <a:schemeClr val="tx1"/>
              </a:solidFill>
            </a:endParaRPr>
          </a:p>
        </p:txBody>
      </p:sp>
      <p:grpSp>
        <p:nvGrpSpPr>
          <p:cNvPr id="29" name="Group 28"/>
          <p:cNvGrpSpPr/>
          <p:nvPr/>
        </p:nvGrpSpPr>
        <p:grpSpPr>
          <a:xfrm>
            <a:off x="2166854" y="1700808"/>
            <a:ext cx="2804676" cy="4742284"/>
            <a:chOff x="2596138" y="1602487"/>
            <a:chExt cx="2804676" cy="5088476"/>
          </a:xfrm>
        </p:grpSpPr>
        <p:sp>
          <p:nvSpPr>
            <p:cNvPr id="13" name="Block Arc 6"/>
            <p:cNvSpPr/>
            <p:nvPr/>
          </p:nvSpPr>
          <p:spPr>
            <a:xfrm rot="5400000">
              <a:off x="1425561" y="2773064"/>
              <a:ext cx="5088476" cy="2747321"/>
            </a:xfrm>
            <a:custGeom>
              <a:avLst/>
              <a:gdLst>
                <a:gd name="connsiteX0" fmla="*/ 0 w 4685671"/>
                <a:gd name="connsiteY0" fmla="*/ 1417989 h 2835977"/>
                <a:gd name="connsiteX1" fmla="*/ 1569986 w 4685671"/>
                <a:gd name="connsiteY1" fmla="*/ 79373 h 2835977"/>
                <a:gd name="connsiteX2" fmla="*/ 3115686 w 4685671"/>
                <a:gd name="connsiteY2" fmla="*/ 79373 h 2835977"/>
                <a:gd name="connsiteX3" fmla="*/ 4685672 w 4685671"/>
                <a:gd name="connsiteY3" fmla="*/ 1417988 h 2835977"/>
                <a:gd name="connsiteX4" fmla="*/ 3976677 w 4685671"/>
                <a:gd name="connsiteY4" fmla="*/ 1417989 h 2835977"/>
                <a:gd name="connsiteX5" fmla="*/ 2739902 w 4685671"/>
                <a:gd name="connsiteY5" fmla="*/ 730251 h 2835977"/>
                <a:gd name="connsiteX6" fmla="*/ 1945770 w 4685671"/>
                <a:gd name="connsiteY6" fmla="*/ 730251 h 2835977"/>
                <a:gd name="connsiteX7" fmla="*/ 708995 w 4685671"/>
                <a:gd name="connsiteY7" fmla="*/ 1417990 h 2835977"/>
                <a:gd name="connsiteX8" fmla="*/ 0 w 4685671"/>
                <a:gd name="connsiteY8" fmla="*/ 1417989 h 2835977"/>
                <a:gd name="connsiteX0" fmla="*/ 0 w 4696558"/>
                <a:gd name="connsiteY0" fmla="*/ 1990623 h 1990623"/>
                <a:gd name="connsiteX1" fmla="*/ 1580872 w 4696558"/>
                <a:gd name="connsiteY1" fmla="*/ 162150 h 1990623"/>
                <a:gd name="connsiteX2" fmla="*/ 3126572 w 4696558"/>
                <a:gd name="connsiteY2" fmla="*/ 162150 h 1990623"/>
                <a:gd name="connsiteX3" fmla="*/ 4696558 w 4696558"/>
                <a:gd name="connsiteY3" fmla="*/ 1500765 h 1990623"/>
                <a:gd name="connsiteX4" fmla="*/ 3987563 w 4696558"/>
                <a:gd name="connsiteY4" fmla="*/ 1500766 h 1990623"/>
                <a:gd name="connsiteX5" fmla="*/ 2750788 w 4696558"/>
                <a:gd name="connsiteY5" fmla="*/ 813028 h 1990623"/>
                <a:gd name="connsiteX6" fmla="*/ 1956656 w 4696558"/>
                <a:gd name="connsiteY6" fmla="*/ 813028 h 1990623"/>
                <a:gd name="connsiteX7" fmla="*/ 719881 w 4696558"/>
                <a:gd name="connsiteY7" fmla="*/ 1500767 h 1990623"/>
                <a:gd name="connsiteX8" fmla="*/ 0 w 4696558"/>
                <a:gd name="connsiteY8" fmla="*/ 1990623 h 1990623"/>
                <a:gd name="connsiteX0" fmla="*/ 0 w 4696558"/>
                <a:gd name="connsiteY0" fmla="*/ 1990623 h 1990623"/>
                <a:gd name="connsiteX1" fmla="*/ 1580872 w 4696558"/>
                <a:gd name="connsiteY1" fmla="*/ 162150 h 1990623"/>
                <a:gd name="connsiteX2" fmla="*/ 3126572 w 4696558"/>
                <a:gd name="connsiteY2" fmla="*/ 162150 h 1990623"/>
                <a:gd name="connsiteX3" fmla="*/ 4696558 w 4696558"/>
                <a:gd name="connsiteY3" fmla="*/ 1500765 h 1990623"/>
                <a:gd name="connsiteX4" fmla="*/ 3987563 w 4696558"/>
                <a:gd name="connsiteY4" fmla="*/ 1500766 h 1990623"/>
                <a:gd name="connsiteX5" fmla="*/ 2750788 w 4696558"/>
                <a:gd name="connsiteY5" fmla="*/ 813028 h 1990623"/>
                <a:gd name="connsiteX6" fmla="*/ 1956656 w 4696558"/>
                <a:gd name="connsiteY6" fmla="*/ 813028 h 1990623"/>
                <a:gd name="connsiteX7" fmla="*/ 1373027 w 4696558"/>
                <a:gd name="connsiteY7" fmla="*/ 1914424 h 1990623"/>
                <a:gd name="connsiteX8" fmla="*/ 0 w 4696558"/>
                <a:gd name="connsiteY8" fmla="*/ 1990623 h 1990623"/>
                <a:gd name="connsiteX0" fmla="*/ 0 w 4696558"/>
                <a:gd name="connsiteY0" fmla="*/ 1990623 h 1990623"/>
                <a:gd name="connsiteX1" fmla="*/ 1580872 w 4696558"/>
                <a:gd name="connsiteY1" fmla="*/ 162150 h 1990623"/>
                <a:gd name="connsiteX2" fmla="*/ 3126572 w 4696558"/>
                <a:gd name="connsiteY2" fmla="*/ 162150 h 1990623"/>
                <a:gd name="connsiteX3" fmla="*/ 4696558 w 4696558"/>
                <a:gd name="connsiteY3" fmla="*/ 1500765 h 1990623"/>
                <a:gd name="connsiteX4" fmla="*/ 3987563 w 4696558"/>
                <a:gd name="connsiteY4" fmla="*/ 1500766 h 1990623"/>
                <a:gd name="connsiteX5" fmla="*/ 2750788 w 4696558"/>
                <a:gd name="connsiteY5" fmla="*/ 813028 h 1990623"/>
                <a:gd name="connsiteX6" fmla="*/ 2032859 w 4696558"/>
                <a:gd name="connsiteY6" fmla="*/ 627970 h 1990623"/>
                <a:gd name="connsiteX7" fmla="*/ 1373027 w 4696558"/>
                <a:gd name="connsiteY7" fmla="*/ 1914424 h 1990623"/>
                <a:gd name="connsiteX8" fmla="*/ 0 w 4696558"/>
                <a:gd name="connsiteY8" fmla="*/ 1990623 h 1990623"/>
                <a:gd name="connsiteX0" fmla="*/ 0 w 4696558"/>
                <a:gd name="connsiteY0" fmla="*/ 1990623 h 1990623"/>
                <a:gd name="connsiteX1" fmla="*/ 1580872 w 4696558"/>
                <a:gd name="connsiteY1" fmla="*/ 162150 h 1990623"/>
                <a:gd name="connsiteX2" fmla="*/ 3126572 w 4696558"/>
                <a:gd name="connsiteY2" fmla="*/ 162150 h 1990623"/>
                <a:gd name="connsiteX3" fmla="*/ 4696558 w 4696558"/>
                <a:gd name="connsiteY3" fmla="*/ 1500765 h 1990623"/>
                <a:gd name="connsiteX4" fmla="*/ 3987563 w 4696558"/>
                <a:gd name="connsiteY4" fmla="*/ 1500766 h 1990623"/>
                <a:gd name="connsiteX5" fmla="*/ 3491018 w 4696558"/>
                <a:gd name="connsiteY5" fmla="*/ 562657 h 1990623"/>
                <a:gd name="connsiteX6" fmla="*/ 2032859 w 4696558"/>
                <a:gd name="connsiteY6" fmla="*/ 627970 h 1990623"/>
                <a:gd name="connsiteX7" fmla="*/ 1373027 w 4696558"/>
                <a:gd name="connsiteY7" fmla="*/ 1914424 h 1990623"/>
                <a:gd name="connsiteX8" fmla="*/ 0 w 4696558"/>
                <a:gd name="connsiteY8" fmla="*/ 1990623 h 1990623"/>
                <a:gd name="connsiteX0" fmla="*/ 0 w 4696558"/>
                <a:gd name="connsiteY0" fmla="*/ 1990623 h 1990623"/>
                <a:gd name="connsiteX1" fmla="*/ 1580872 w 4696558"/>
                <a:gd name="connsiteY1" fmla="*/ 162150 h 1990623"/>
                <a:gd name="connsiteX2" fmla="*/ 3126572 w 4696558"/>
                <a:gd name="connsiteY2" fmla="*/ 162150 h 1990623"/>
                <a:gd name="connsiteX3" fmla="*/ 4696558 w 4696558"/>
                <a:gd name="connsiteY3" fmla="*/ 1500765 h 1990623"/>
                <a:gd name="connsiteX4" fmla="*/ 4129079 w 4696558"/>
                <a:gd name="connsiteY4" fmla="*/ 1947080 h 1990623"/>
                <a:gd name="connsiteX5" fmla="*/ 3491018 w 4696558"/>
                <a:gd name="connsiteY5" fmla="*/ 562657 h 1990623"/>
                <a:gd name="connsiteX6" fmla="*/ 2032859 w 4696558"/>
                <a:gd name="connsiteY6" fmla="*/ 627970 h 1990623"/>
                <a:gd name="connsiteX7" fmla="*/ 1373027 w 4696558"/>
                <a:gd name="connsiteY7" fmla="*/ 1914424 h 1990623"/>
                <a:gd name="connsiteX8" fmla="*/ 0 w 4696558"/>
                <a:gd name="connsiteY8" fmla="*/ 1990623 h 1990623"/>
                <a:gd name="connsiteX0" fmla="*/ 0 w 4674790"/>
                <a:gd name="connsiteY0" fmla="*/ 2055673 h 2055673"/>
                <a:gd name="connsiteX1" fmla="*/ 1580872 w 4674790"/>
                <a:gd name="connsiteY1" fmla="*/ 227200 h 2055673"/>
                <a:gd name="connsiteX2" fmla="*/ 3126572 w 4674790"/>
                <a:gd name="connsiteY2" fmla="*/ 227200 h 2055673"/>
                <a:gd name="connsiteX3" fmla="*/ 4674790 w 4674790"/>
                <a:gd name="connsiteY3" fmla="*/ 2033901 h 2055673"/>
                <a:gd name="connsiteX4" fmla="*/ 4129079 w 4674790"/>
                <a:gd name="connsiteY4" fmla="*/ 2012130 h 2055673"/>
                <a:gd name="connsiteX5" fmla="*/ 3491018 w 4674790"/>
                <a:gd name="connsiteY5" fmla="*/ 627707 h 2055673"/>
                <a:gd name="connsiteX6" fmla="*/ 2032859 w 4674790"/>
                <a:gd name="connsiteY6" fmla="*/ 693020 h 2055673"/>
                <a:gd name="connsiteX7" fmla="*/ 1373027 w 4674790"/>
                <a:gd name="connsiteY7" fmla="*/ 1979474 h 2055673"/>
                <a:gd name="connsiteX8" fmla="*/ 0 w 4674790"/>
                <a:gd name="connsiteY8" fmla="*/ 2055673 h 2055673"/>
                <a:gd name="connsiteX0" fmla="*/ 0 w 4696565"/>
                <a:gd name="connsiteY0" fmla="*/ 2150669 h 3554925"/>
                <a:gd name="connsiteX1" fmla="*/ 1580872 w 4696565"/>
                <a:gd name="connsiteY1" fmla="*/ 322196 h 3554925"/>
                <a:gd name="connsiteX2" fmla="*/ 3126572 w 4696565"/>
                <a:gd name="connsiteY2" fmla="*/ 322196 h 3554925"/>
                <a:gd name="connsiteX3" fmla="*/ 4696565 w 4696565"/>
                <a:gd name="connsiteY3" fmla="*/ 3554925 h 3554925"/>
                <a:gd name="connsiteX4" fmla="*/ 4129079 w 4696565"/>
                <a:gd name="connsiteY4" fmla="*/ 2107126 h 3554925"/>
                <a:gd name="connsiteX5" fmla="*/ 3491018 w 4696565"/>
                <a:gd name="connsiteY5" fmla="*/ 722703 h 3554925"/>
                <a:gd name="connsiteX6" fmla="*/ 2032859 w 4696565"/>
                <a:gd name="connsiteY6" fmla="*/ 788016 h 3554925"/>
                <a:gd name="connsiteX7" fmla="*/ 1373027 w 4696565"/>
                <a:gd name="connsiteY7" fmla="*/ 2074470 h 3554925"/>
                <a:gd name="connsiteX8" fmla="*/ 0 w 4696565"/>
                <a:gd name="connsiteY8" fmla="*/ 2150669 h 3554925"/>
                <a:gd name="connsiteX0" fmla="*/ 0 w 4696565"/>
                <a:gd name="connsiteY0" fmla="*/ 2150669 h 3576697"/>
                <a:gd name="connsiteX1" fmla="*/ 1580872 w 4696565"/>
                <a:gd name="connsiteY1" fmla="*/ 322196 h 3576697"/>
                <a:gd name="connsiteX2" fmla="*/ 3126572 w 4696565"/>
                <a:gd name="connsiteY2" fmla="*/ 322196 h 3576697"/>
                <a:gd name="connsiteX3" fmla="*/ 4696565 w 4696565"/>
                <a:gd name="connsiteY3" fmla="*/ 3554925 h 3576697"/>
                <a:gd name="connsiteX4" fmla="*/ 4477421 w 4696565"/>
                <a:gd name="connsiteY4" fmla="*/ 3576697 h 3576697"/>
                <a:gd name="connsiteX5" fmla="*/ 3491018 w 4696565"/>
                <a:gd name="connsiteY5" fmla="*/ 722703 h 3576697"/>
                <a:gd name="connsiteX6" fmla="*/ 2032859 w 4696565"/>
                <a:gd name="connsiteY6" fmla="*/ 788016 h 3576697"/>
                <a:gd name="connsiteX7" fmla="*/ 1373027 w 4696565"/>
                <a:gd name="connsiteY7" fmla="*/ 2074470 h 3576697"/>
                <a:gd name="connsiteX8" fmla="*/ 0 w 4696565"/>
                <a:gd name="connsiteY8" fmla="*/ 2150669 h 3576697"/>
                <a:gd name="connsiteX0" fmla="*/ 0 w 4696565"/>
                <a:gd name="connsiteY0" fmla="*/ 2150669 h 3576697"/>
                <a:gd name="connsiteX1" fmla="*/ 1580872 w 4696565"/>
                <a:gd name="connsiteY1" fmla="*/ 322196 h 3576697"/>
                <a:gd name="connsiteX2" fmla="*/ 3126572 w 4696565"/>
                <a:gd name="connsiteY2" fmla="*/ 322196 h 3576697"/>
                <a:gd name="connsiteX3" fmla="*/ 4696565 w 4696565"/>
                <a:gd name="connsiteY3" fmla="*/ 3554925 h 3576697"/>
                <a:gd name="connsiteX4" fmla="*/ 4477421 w 4696565"/>
                <a:gd name="connsiteY4" fmla="*/ 3576697 h 3576697"/>
                <a:gd name="connsiteX5" fmla="*/ 3632532 w 4696565"/>
                <a:gd name="connsiteY5" fmla="*/ 1582674 h 3576697"/>
                <a:gd name="connsiteX6" fmla="*/ 2032859 w 4696565"/>
                <a:gd name="connsiteY6" fmla="*/ 788016 h 3576697"/>
                <a:gd name="connsiteX7" fmla="*/ 1373027 w 4696565"/>
                <a:gd name="connsiteY7" fmla="*/ 2074470 h 3576697"/>
                <a:gd name="connsiteX8" fmla="*/ 0 w 4696565"/>
                <a:gd name="connsiteY8" fmla="*/ 2150669 h 3576697"/>
                <a:gd name="connsiteX0" fmla="*/ 0 w 4696565"/>
                <a:gd name="connsiteY0" fmla="*/ 2150669 h 3576697"/>
                <a:gd name="connsiteX1" fmla="*/ 1580872 w 4696565"/>
                <a:gd name="connsiteY1" fmla="*/ 322196 h 3576697"/>
                <a:gd name="connsiteX2" fmla="*/ 3126572 w 4696565"/>
                <a:gd name="connsiteY2" fmla="*/ 322196 h 3576697"/>
                <a:gd name="connsiteX3" fmla="*/ 4696565 w 4696565"/>
                <a:gd name="connsiteY3" fmla="*/ 3554925 h 3576697"/>
                <a:gd name="connsiteX4" fmla="*/ 4477421 w 4696565"/>
                <a:gd name="connsiteY4" fmla="*/ 3576697 h 3576697"/>
                <a:gd name="connsiteX5" fmla="*/ 3632532 w 4696565"/>
                <a:gd name="connsiteY5" fmla="*/ 1582674 h 3576697"/>
                <a:gd name="connsiteX6" fmla="*/ 2032859 w 4696565"/>
                <a:gd name="connsiteY6" fmla="*/ 1212559 h 3576697"/>
                <a:gd name="connsiteX7" fmla="*/ 1373027 w 4696565"/>
                <a:gd name="connsiteY7" fmla="*/ 2074470 h 3576697"/>
                <a:gd name="connsiteX8" fmla="*/ 0 w 4696565"/>
                <a:gd name="connsiteY8" fmla="*/ 2150669 h 3576697"/>
                <a:gd name="connsiteX0" fmla="*/ 0 w 5131994"/>
                <a:gd name="connsiteY0" fmla="*/ 3740939 h 3740939"/>
                <a:gd name="connsiteX1" fmla="*/ 2016301 w 5131994"/>
                <a:gd name="connsiteY1" fmla="*/ 410237 h 3740939"/>
                <a:gd name="connsiteX2" fmla="*/ 3562001 w 5131994"/>
                <a:gd name="connsiteY2" fmla="*/ 410237 h 3740939"/>
                <a:gd name="connsiteX3" fmla="*/ 5131994 w 5131994"/>
                <a:gd name="connsiteY3" fmla="*/ 3642966 h 3740939"/>
                <a:gd name="connsiteX4" fmla="*/ 4912850 w 5131994"/>
                <a:gd name="connsiteY4" fmla="*/ 3664738 h 3740939"/>
                <a:gd name="connsiteX5" fmla="*/ 4067961 w 5131994"/>
                <a:gd name="connsiteY5" fmla="*/ 1670715 h 3740939"/>
                <a:gd name="connsiteX6" fmla="*/ 2468288 w 5131994"/>
                <a:gd name="connsiteY6" fmla="*/ 1300600 h 3740939"/>
                <a:gd name="connsiteX7" fmla="*/ 1808456 w 5131994"/>
                <a:gd name="connsiteY7" fmla="*/ 2162511 h 3740939"/>
                <a:gd name="connsiteX8" fmla="*/ 0 w 5131994"/>
                <a:gd name="connsiteY8" fmla="*/ 3740939 h 3740939"/>
                <a:gd name="connsiteX0" fmla="*/ 0 w 5175534"/>
                <a:gd name="connsiteY0" fmla="*/ 3740939 h 3740939"/>
                <a:gd name="connsiteX1" fmla="*/ 2059841 w 5175534"/>
                <a:gd name="connsiteY1" fmla="*/ 410237 h 3740939"/>
                <a:gd name="connsiteX2" fmla="*/ 3605541 w 5175534"/>
                <a:gd name="connsiteY2" fmla="*/ 410237 h 3740939"/>
                <a:gd name="connsiteX3" fmla="*/ 5175534 w 5175534"/>
                <a:gd name="connsiteY3" fmla="*/ 3642966 h 3740939"/>
                <a:gd name="connsiteX4" fmla="*/ 4956390 w 5175534"/>
                <a:gd name="connsiteY4" fmla="*/ 3664738 h 3740939"/>
                <a:gd name="connsiteX5" fmla="*/ 4111501 w 5175534"/>
                <a:gd name="connsiteY5" fmla="*/ 1670715 h 3740939"/>
                <a:gd name="connsiteX6" fmla="*/ 2511828 w 5175534"/>
                <a:gd name="connsiteY6" fmla="*/ 1300600 h 3740939"/>
                <a:gd name="connsiteX7" fmla="*/ 1851996 w 5175534"/>
                <a:gd name="connsiteY7" fmla="*/ 2162511 h 3740939"/>
                <a:gd name="connsiteX8" fmla="*/ 0 w 5175534"/>
                <a:gd name="connsiteY8" fmla="*/ 3740939 h 3740939"/>
                <a:gd name="connsiteX0" fmla="*/ 0 w 5175534"/>
                <a:gd name="connsiteY0" fmla="*/ 3740939 h 3740940"/>
                <a:gd name="connsiteX1" fmla="*/ 2059841 w 5175534"/>
                <a:gd name="connsiteY1" fmla="*/ 410237 h 3740940"/>
                <a:gd name="connsiteX2" fmla="*/ 3605541 w 5175534"/>
                <a:gd name="connsiteY2" fmla="*/ 410237 h 3740940"/>
                <a:gd name="connsiteX3" fmla="*/ 5175534 w 5175534"/>
                <a:gd name="connsiteY3" fmla="*/ 3642966 h 3740940"/>
                <a:gd name="connsiteX4" fmla="*/ 4956390 w 5175534"/>
                <a:gd name="connsiteY4" fmla="*/ 3664738 h 3740940"/>
                <a:gd name="connsiteX5" fmla="*/ 4111501 w 5175534"/>
                <a:gd name="connsiteY5" fmla="*/ 1670715 h 3740940"/>
                <a:gd name="connsiteX6" fmla="*/ 2511828 w 5175534"/>
                <a:gd name="connsiteY6" fmla="*/ 1300600 h 3740940"/>
                <a:gd name="connsiteX7" fmla="*/ 317112 w 5175534"/>
                <a:gd name="connsiteY7" fmla="*/ 3740940 h 3740940"/>
                <a:gd name="connsiteX8" fmla="*/ 0 w 5175534"/>
                <a:gd name="connsiteY8" fmla="*/ 3740939 h 3740940"/>
                <a:gd name="connsiteX0" fmla="*/ 0 w 5175534"/>
                <a:gd name="connsiteY0" fmla="*/ 3740939 h 3740940"/>
                <a:gd name="connsiteX1" fmla="*/ 2059841 w 5175534"/>
                <a:gd name="connsiteY1" fmla="*/ 410237 h 3740940"/>
                <a:gd name="connsiteX2" fmla="*/ 3605541 w 5175534"/>
                <a:gd name="connsiteY2" fmla="*/ 410237 h 3740940"/>
                <a:gd name="connsiteX3" fmla="*/ 5175534 w 5175534"/>
                <a:gd name="connsiteY3" fmla="*/ 3642966 h 3740940"/>
                <a:gd name="connsiteX4" fmla="*/ 4956390 w 5175534"/>
                <a:gd name="connsiteY4" fmla="*/ 3664738 h 3740940"/>
                <a:gd name="connsiteX5" fmla="*/ 4111501 w 5175534"/>
                <a:gd name="connsiteY5" fmla="*/ 1670715 h 3740940"/>
                <a:gd name="connsiteX6" fmla="*/ 1281742 w 5175534"/>
                <a:gd name="connsiteY6" fmla="*/ 1431228 h 3740940"/>
                <a:gd name="connsiteX7" fmla="*/ 317112 w 5175534"/>
                <a:gd name="connsiteY7" fmla="*/ 3740940 h 3740940"/>
                <a:gd name="connsiteX8" fmla="*/ 0 w 5175534"/>
                <a:gd name="connsiteY8" fmla="*/ 3740939 h 3740940"/>
                <a:gd name="connsiteX0" fmla="*/ 0 w 5175534"/>
                <a:gd name="connsiteY0" fmla="*/ 3739501 h 3739502"/>
                <a:gd name="connsiteX1" fmla="*/ 2059841 w 5175534"/>
                <a:gd name="connsiteY1" fmla="*/ 408799 h 3739502"/>
                <a:gd name="connsiteX2" fmla="*/ 3009469 w 5175534"/>
                <a:gd name="connsiteY2" fmla="*/ 54658 h 3739502"/>
                <a:gd name="connsiteX3" fmla="*/ 3605541 w 5175534"/>
                <a:gd name="connsiteY3" fmla="*/ 408799 h 3739502"/>
                <a:gd name="connsiteX4" fmla="*/ 5175534 w 5175534"/>
                <a:gd name="connsiteY4" fmla="*/ 3641528 h 3739502"/>
                <a:gd name="connsiteX5" fmla="*/ 4956390 w 5175534"/>
                <a:gd name="connsiteY5" fmla="*/ 3663300 h 3739502"/>
                <a:gd name="connsiteX6" fmla="*/ 4111501 w 5175534"/>
                <a:gd name="connsiteY6" fmla="*/ 1669277 h 3739502"/>
                <a:gd name="connsiteX7" fmla="*/ 1281742 w 5175534"/>
                <a:gd name="connsiteY7" fmla="*/ 1429790 h 3739502"/>
                <a:gd name="connsiteX8" fmla="*/ 317112 w 5175534"/>
                <a:gd name="connsiteY8" fmla="*/ 3739502 h 3739502"/>
                <a:gd name="connsiteX9" fmla="*/ 0 w 5175534"/>
                <a:gd name="connsiteY9" fmla="*/ 3739501 h 3739502"/>
                <a:gd name="connsiteX0" fmla="*/ 7425 w 5182959"/>
                <a:gd name="connsiteY0" fmla="*/ 3733990 h 3733991"/>
                <a:gd name="connsiteX1" fmla="*/ 412637 w 5182959"/>
                <a:gd name="connsiteY1" fmla="*/ 1404774 h 3733991"/>
                <a:gd name="connsiteX2" fmla="*/ 3016894 w 5182959"/>
                <a:gd name="connsiteY2" fmla="*/ 49147 h 3733991"/>
                <a:gd name="connsiteX3" fmla="*/ 3612966 w 5182959"/>
                <a:gd name="connsiteY3" fmla="*/ 403288 h 3733991"/>
                <a:gd name="connsiteX4" fmla="*/ 5182959 w 5182959"/>
                <a:gd name="connsiteY4" fmla="*/ 3636017 h 3733991"/>
                <a:gd name="connsiteX5" fmla="*/ 4963815 w 5182959"/>
                <a:gd name="connsiteY5" fmla="*/ 3657789 h 3733991"/>
                <a:gd name="connsiteX6" fmla="*/ 4118926 w 5182959"/>
                <a:gd name="connsiteY6" fmla="*/ 1663766 h 3733991"/>
                <a:gd name="connsiteX7" fmla="*/ 1289167 w 5182959"/>
                <a:gd name="connsiteY7" fmla="*/ 1424279 h 3733991"/>
                <a:gd name="connsiteX8" fmla="*/ 324537 w 5182959"/>
                <a:gd name="connsiteY8" fmla="*/ 3733991 h 3733991"/>
                <a:gd name="connsiteX9" fmla="*/ 7425 w 5182959"/>
                <a:gd name="connsiteY9" fmla="*/ 3733990 h 3733991"/>
                <a:gd name="connsiteX0" fmla="*/ 2717 w 5178251"/>
                <a:gd name="connsiteY0" fmla="*/ 3439798 h 3439799"/>
                <a:gd name="connsiteX1" fmla="*/ 407929 w 5178251"/>
                <a:gd name="connsiteY1" fmla="*/ 1110582 h 3439799"/>
                <a:gd name="connsiteX2" fmla="*/ 2805358 w 5178251"/>
                <a:gd name="connsiteY2" fmla="*/ 702012 h 3439799"/>
                <a:gd name="connsiteX3" fmla="*/ 3608258 w 5178251"/>
                <a:gd name="connsiteY3" fmla="*/ 109096 h 3439799"/>
                <a:gd name="connsiteX4" fmla="*/ 5178251 w 5178251"/>
                <a:gd name="connsiteY4" fmla="*/ 3341825 h 3439799"/>
                <a:gd name="connsiteX5" fmla="*/ 4959107 w 5178251"/>
                <a:gd name="connsiteY5" fmla="*/ 3363597 h 3439799"/>
                <a:gd name="connsiteX6" fmla="*/ 4114218 w 5178251"/>
                <a:gd name="connsiteY6" fmla="*/ 1369574 h 3439799"/>
                <a:gd name="connsiteX7" fmla="*/ 1284459 w 5178251"/>
                <a:gd name="connsiteY7" fmla="*/ 1130087 h 3439799"/>
                <a:gd name="connsiteX8" fmla="*/ 319829 w 5178251"/>
                <a:gd name="connsiteY8" fmla="*/ 3439799 h 3439799"/>
                <a:gd name="connsiteX9" fmla="*/ 2717 w 5178251"/>
                <a:gd name="connsiteY9" fmla="*/ 3439798 h 3439799"/>
                <a:gd name="connsiteX0" fmla="*/ 2717 w 5178251"/>
                <a:gd name="connsiteY0" fmla="*/ 2739215 h 2739216"/>
                <a:gd name="connsiteX1" fmla="*/ 407929 w 5178251"/>
                <a:gd name="connsiteY1" fmla="*/ 409999 h 2739216"/>
                <a:gd name="connsiteX2" fmla="*/ 2805358 w 5178251"/>
                <a:gd name="connsiteY2" fmla="*/ 1429 h 2739216"/>
                <a:gd name="connsiteX3" fmla="*/ 4359373 w 5178251"/>
                <a:gd name="connsiteY3" fmla="*/ 682142 h 2739216"/>
                <a:gd name="connsiteX4" fmla="*/ 5178251 w 5178251"/>
                <a:gd name="connsiteY4" fmla="*/ 2641242 h 2739216"/>
                <a:gd name="connsiteX5" fmla="*/ 4959107 w 5178251"/>
                <a:gd name="connsiteY5" fmla="*/ 2663014 h 2739216"/>
                <a:gd name="connsiteX6" fmla="*/ 4114218 w 5178251"/>
                <a:gd name="connsiteY6" fmla="*/ 668991 h 2739216"/>
                <a:gd name="connsiteX7" fmla="*/ 1284459 w 5178251"/>
                <a:gd name="connsiteY7" fmla="*/ 429504 h 2739216"/>
                <a:gd name="connsiteX8" fmla="*/ 319829 w 5178251"/>
                <a:gd name="connsiteY8" fmla="*/ 2739216 h 2739216"/>
                <a:gd name="connsiteX9" fmla="*/ 2717 w 5178251"/>
                <a:gd name="connsiteY9" fmla="*/ 2739215 h 2739216"/>
                <a:gd name="connsiteX0" fmla="*/ 0 w 5175534"/>
                <a:gd name="connsiteY0" fmla="*/ 2739215 h 2739216"/>
                <a:gd name="connsiteX1" fmla="*/ 742671 w 5175534"/>
                <a:gd name="connsiteY1" fmla="*/ 409999 h 2739216"/>
                <a:gd name="connsiteX2" fmla="*/ 2802641 w 5175534"/>
                <a:gd name="connsiteY2" fmla="*/ 1429 h 2739216"/>
                <a:gd name="connsiteX3" fmla="*/ 4356656 w 5175534"/>
                <a:gd name="connsiteY3" fmla="*/ 682142 h 2739216"/>
                <a:gd name="connsiteX4" fmla="*/ 5175534 w 5175534"/>
                <a:gd name="connsiteY4" fmla="*/ 2641242 h 2739216"/>
                <a:gd name="connsiteX5" fmla="*/ 4956390 w 5175534"/>
                <a:gd name="connsiteY5" fmla="*/ 2663014 h 2739216"/>
                <a:gd name="connsiteX6" fmla="*/ 4111501 w 5175534"/>
                <a:gd name="connsiteY6" fmla="*/ 668991 h 2739216"/>
                <a:gd name="connsiteX7" fmla="*/ 1281742 w 5175534"/>
                <a:gd name="connsiteY7" fmla="*/ 429504 h 2739216"/>
                <a:gd name="connsiteX8" fmla="*/ 317112 w 5175534"/>
                <a:gd name="connsiteY8" fmla="*/ 2739216 h 2739216"/>
                <a:gd name="connsiteX9" fmla="*/ 0 w 5175534"/>
                <a:gd name="connsiteY9" fmla="*/ 2739215 h 2739216"/>
                <a:gd name="connsiteX0" fmla="*/ 0 w 5175534"/>
                <a:gd name="connsiteY0" fmla="*/ 2649688 h 2649689"/>
                <a:gd name="connsiteX1" fmla="*/ 742671 w 5175534"/>
                <a:gd name="connsiteY1" fmla="*/ 320472 h 2649689"/>
                <a:gd name="connsiteX2" fmla="*/ 2813527 w 5175534"/>
                <a:gd name="connsiteY2" fmla="*/ 20759 h 2649689"/>
                <a:gd name="connsiteX3" fmla="*/ 4356656 w 5175534"/>
                <a:gd name="connsiteY3" fmla="*/ 592615 h 2649689"/>
                <a:gd name="connsiteX4" fmla="*/ 5175534 w 5175534"/>
                <a:gd name="connsiteY4" fmla="*/ 2551715 h 2649689"/>
                <a:gd name="connsiteX5" fmla="*/ 4956390 w 5175534"/>
                <a:gd name="connsiteY5" fmla="*/ 2573487 h 2649689"/>
                <a:gd name="connsiteX6" fmla="*/ 4111501 w 5175534"/>
                <a:gd name="connsiteY6" fmla="*/ 579464 h 2649689"/>
                <a:gd name="connsiteX7" fmla="*/ 1281742 w 5175534"/>
                <a:gd name="connsiteY7" fmla="*/ 339977 h 2649689"/>
                <a:gd name="connsiteX8" fmla="*/ 317112 w 5175534"/>
                <a:gd name="connsiteY8" fmla="*/ 2649689 h 2649689"/>
                <a:gd name="connsiteX9" fmla="*/ 0 w 5175534"/>
                <a:gd name="connsiteY9" fmla="*/ 2649688 h 2649689"/>
                <a:gd name="connsiteX0" fmla="*/ 0 w 5175534"/>
                <a:gd name="connsiteY0" fmla="*/ 2649688 h 2649689"/>
                <a:gd name="connsiteX1" fmla="*/ 742671 w 5175534"/>
                <a:gd name="connsiteY1" fmla="*/ 320472 h 2649689"/>
                <a:gd name="connsiteX2" fmla="*/ 2813527 w 5175534"/>
                <a:gd name="connsiteY2" fmla="*/ 20759 h 2649689"/>
                <a:gd name="connsiteX3" fmla="*/ 4454631 w 5175534"/>
                <a:gd name="connsiteY3" fmla="*/ 516415 h 2649689"/>
                <a:gd name="connsiteX4" fmla="*/ 5175534 w 5175534"/>
                <a:gd name="connsiteY4" fmla="*/ 2551715 h 2649689"/>
                <a:gd name="connsiteX5" fmla="*/ 4956390 w 5175534"/>
                <a:gd name="connsiteY5" fmla="*/ 2573487 h 2649689"/>
                <a:gd name="connsiteX6" fmla="*/ 4111501 w 5175534"/>
                <a:gd name="connsiteY6" fmla="*/ 579464 h 2649689"/>
                <a:gd name="connsiteX7" fmla="*/ 1281742 w 5175534"/>
                <a:gd name="connsiteY7" fmla="*/ 339977 h 2649689"/>
                <a:gd name="connsiteX8" fmla="*/ 317112 w 5175534"/>
                <a:gd name="connsiteY8" fmla="*/ 2649689 h 2649689"/>
                <a:gd name="connsiteX9" fmla="*/ 0 w 5175534"/>
                <a:gd name="connsiteY9" fmla="*/ 2649688 h 2649689"/>
                <a:gd name="connsiteX0" fmla="*/ 0 w 5175534"/>
                <a:gd name="connsiteY0" fmla="*/ 2649688 h 2649689"/>
                <a:gd name="connsiteX1" fmla="*/ 742671 w 5175534"/>
                <a:gd name="connsiteY1" fmla="*/ 320472 h 2649689"/>
                <a:gd name="connsiteX2" fmla="*/ 2813527 w 5175534"/>
                <a:gd name="connsiteY2" fmla="*/ 20759 h 2649689"/>
                <a:gd name="connsiteX3" fmla="*/ 4454631 w 5175534"/>
                <a:gd name="connsiteY3" fmla="*/ 516415 h 2649689"/>
                <a:gd name="connsiteX4" fmla="*/ 5175534 w 5175534"/>
                <a:gd name="connsiteY4" fmla="*/ 2551715 h 2649689"/>
                <a:gd name="connsiteX5" fmla="*/ 4956390 w 5175534"/>
                <a:gd name="connsiteY5" fmla="*/ 2573487 h 2649689"/>
                <a:gd name="connsiteX6" fmla="*/ 4111501 w 5175534"/>
                <a:gd name="connsiteY6" fmla="*/ 579464 h 2649689"/>
                <a:gd name="connsiteX7" fmla="*/ 955171 w 5175534"/>
                <a:gd name="connsiteY7" fmla="*/ 442758 h 2649689"/>
                <a:gd name="connsiteX8" fmla="*/ 317112 w 5175534"/>
                <a:gd name="connsiteY8" fmla="*/ 2649689 h 2649689"/>
                <a:gd name="connsiteX9" fmla="*/ 0 w 5175534"/>
                <a:gd name="connsiteY9" fmla="*/ 2649688 h 2649689"/>
                <a:gd name="connsiteX0" fmla="*/ 0 w 5175534"/>
                <a:gd name="connsiteY0" fmla="*/ 2649688 h 2649689"/>
                <a:gd name="connsiteX1" fmla="*/ 742671 w 5175534"/>
                <a:gd name="connsiteY1" fmla="*/ 320472 h 2649689"/>
                <a:gd name="connsiteX2" fmla="*/ 2813527 w 5175534"/>
                <a:gd name="connsiteY2" fmla="*/ 20759 h 2649689"/>
                <a:gd name="connsiteX3" fmla="*/ 4454631 w 5175534"/>
                <a:gd name="connsiteY3" fmla="*/ 516415 h 2649689"/>
                <a:gd name="connsiteX4" fmla="*/ 5175534 w 5175534"/>
                <a:gd name="connsiteY4" fmla="*/ 2551715 h 2649689"/>
                <a:gd name="connsiteX5" fmla="*/ 4956390 w 5175534"/>
                <a:gd name="connsiteY5" fmla="*/ 2573487 h 2649689"/>
                <a:gd name="connsiteX6" fmla="*/ 4111501 w 5175534"/>
                <a:gd name="connsiteY6" fmla="*/ 579464 h 2649689"/>
                <a:gd name="connsiteX7" fmla="*/ 715685 w 5175534"/>
                <a:gd name="connsiteY7" fmla="*/ 411924 h 2649689"/>
                <a:gd name="connsiteX8" fmla="*/ 317112 w 5175534"/>
                <a:gd name="connsiteY8" fmla="*/ 2649689 h 2649689"/>
                <a:gd name="connsiteX9" fmla="*/ 0 w 5175534"/>
                <a:gd name="connsiteY9" fmla="*/ 2649688 h 2649689"/>
                <a:gd name="connsiteX0" fmla="*/ 13261 w 5188795"/>
                <a:gd name="connsiteY0" fmla="*/ 2684495 h 2684496"/>
                <a:gd name="connsiteX1" fmla="*/ 364047 w 5188795"/>
                <a:gd name="connsiteY1" fmla="*/ 273054 h 2684496"/>
                <a:gd name="connsiteX2" fmla="*/ 2826788 w 5188795"/>
                <a:gd name="connsiteY2" fmla="*/ 55566 h 2684496"/>
                <a:gd name="connsiteX3" fmla="*/ 4467892 w 5188795"/>
                <a:gd name="connsiteY3" fmla="*/ 551222 h 2684496"/>
                <a:gd name="connsiteX4" fmla="*/ 5188795 w 5188795"/>
                <a:gd name="connsiteY4" fmla="*/ 2586522 h 2684496"/>
                <a:gd name="connsiteX5" fmla="*/ 4969651 w 5188795"/>
                <a:gd name="connsiteY5" fmla="*/ 2608294 h 2684496"/>
                <a:gd name="connsiteX6" fmla="*/ 4124762 w 5188795"/>
                <a:gd name="connsiteY6" fmla="*/ 614271 h 2684496"/>
                <a:gd name="connsiteX7" fmla="*/ 728946 w 5188795"/>
                <a:gd name="connsiteY7" fmla="*/ 446731 h 2684496"/>
                <a:gd name="connsiteX8" fmla="*/ 330373 w 5188795"/>
                <a:gd name="connsiteY8" fmla="*/ 2684496 h 2684496"/>
                <a:gd name="connsiteX9" fmla="*/ 13261 w 5188795"/>
                <a:gd name="connsiteY9" fmla="*/ 2684495 h 2684496"/>
                <a:gd name="connsiteX0" fmla="*/ 13261 w 5188795"/>
                <a:gd name="connsiteY0" fmla="*/ 2684495 h 2684496"/>
                <a:gd name="connsiteX1" fmla="*/ 364047 w 5188795"/>
                <a:gd name="connsiteY1" fmla="*/ 273054 h 2684496"/>
                <a:gd name="connsiteX2" fmla="*/ 2826788 w 5188795"/>
                <a:gd name="connsiteY2" fmla="*/ 55566 h 2684496"/>
                <a:gd name="connsiteX3" fmla="*/ 4467892 w 5188795"/>
                <a:gd name="connsiteY3" fmla="*/ 551222 h 2684496"/>
                <a:gd name="connsiteX4" fmla="*/ 5188795 w 5188795"/>
                <a:gd name="connsiteY4" fmla="*/ 2586522 h 2684496"/>
                <a:gd name="connsiteX5" fmla="*/ 4969651 w 5188795"/>
                <a:gd name="connsiteY5" fmla="*/ 2608294 h 2684496"/>
                <a:gd name="connsiteX6" fmla="*/ 4124762 w 5188795"/>
                <a:gd name="connsiteY6" fmla="*/ 614271 h 2684496"/>
                <a:gd name="connsiteX7" fmla="*/ 881346 w 5188795"/>
                <a:gd name="connsiteY7" fmla="*/ 518677 h 2684496"/>
                <a:gd name="connsiteX8" fmla="*/ 330373 w 5188795"/>
                <a:gd name="connsiteY8" fmla="*/ 2684496 h 2684496"/>
                <a:gd name="connsiteX9" fmla="*/ 13261 w 5188795"/>
                <a:gd name="connsiteY9" fmla="*/ 2684495 h 2684496"/>
                <a:gd name="connsiteX0" fmla="*/ 966 w 5176500"/>
                <a:gd name="connsiteY0" fmla="*/ 2628929 h 2628930"/>
                <a:gd name="connsiteX1" fmla="*/ 427952 w 5176500"/>
                <a:gd name="connsiteY1" fmla="*/ 453884 h 2628930"/>
                <a:gd name="connsiteX2" fmla="*/ 2814493 w 5176500"/>
                <a:gd name="connsiteY2" fmla="*/ 0 h 2628930"/>
                <a:gd name="connsiteX3" fmla="*/ 4455597 w 5176500"/>
                <a:gd name="connsiteY3" fmla="*/ 495656 h 2628930"/>
                <a:gd name="connsiteX4" fmla="*/ 5176500 w 5176500"/>
                <a:gd name="connsiteY4" fmla="*/ 2530956 h 2628930"/>
                <a:gd name="connsiteX5" fmla="*/ 4957356 w 5176500"/>
                <a:gd name="connsiteY5" fmla="*/ 2552728 h 2628930"/>
                <a:gd name="connsiteX6" fmla="*/ 4112467 w 5176500"/>
                <a:gd name="connsiteY6" fmla="*/ 558705 h 2628930"/>
                <a:gd name="connsiteX7" fmla="*/ 869051 w 5176500"/>
                <a:gd name="connsiteY7" fmla="*/ 463111 h 2628930"/>
                <a:gd name="connsiteX8" fmla="*/ 318078 w 5176500"/>
                <a:gd name="connsiteY8" fmla="*/ 2628930 h 2628930"/>
                <a:gd name="connsiteX9" fmla="*/ 966 w 5176500"/>
                <a:gd name="connsiteY9" fmla="*/ 2628929 h 2628930"/>
                <a:gd name="connsiteX0" fmla="*/ 863 w 5176397"/>
                <a:gd name="connsiteY0" fmla="*/ 2488845 h 2488846"/>
                <a:gd name="connsiteX1" fmla="*/ 427849 w 5176397"/>
                <a:gd name="connsiteY1" fmla="*/ 313800 h 2488846"/>
                <a:gd name="connsiteX2" fmla="*/ 2803504 w 5176397"/>
                <a:gd name="connsiteY2" fmla="*/ 14087 h 2488846"/>
                <a:gd name="connsiteX3" fmla="*/ 4455494 w 5176397"/>
                <a:gd name="connsiteY3" fmla="*/ 355572 h 2488846"/>
                <a:gd name="connsiteX4" fmla="*/ 5176397 w 5176397"/>
                <a:gd name="connsiteY4" fmla="*/ 2390872 h 2488846"/>
                <a:gd name="connsiteX5" fmla="*/ 4957253 w 5176397"/>
                <a:gd name="connsiteY5" fmla="*/ 2412644 h 2488846"/>
                <a:gd name="connsiteX6" fmla="*/ 4112364 w 5176397"/>
                <a:gd name="connsiteY6" fmla="*/ 418621 h 2488846"/>
                <a:gd name="connsiteX7" fmla="*/ 868948 w 5176397"/>
                <a:gd name="connsiteY7" fmla="*/ 323027 h 2488846"/>
                <a:gd name="connsiteX8" fmla="*/ 317975 w 5176397"/>
                <a:gd name="connsiteY8" fmla="*/ 2488846 h 2488846"/>
                <a:gd name="connsiteX9" fmla="*/ 863 w 5176397"/>
                <a:gd name="connsiteY9" fmla="*/ 2488845 h 2488846"/>
                <a:gd name="connsiteX0" fmla="*/ 863 w 5176397"/>
                <a:gd name="connsiteY0" fmla="*/ 2488845 h 2494868"/>
                <a:gd name="connsiteX1" fmla="*/ 427849 w 5176397"/>
                <a:gd name="connsiteY1" fmla="*/ 313800 h 2494868"/>
                <a:gd name="connsiteX2" fmla="*/ 2803504 w 5176397"/>
                <a:gd name="connsiteY2" fmla="*/ 14087 h 2494868"/>
                <a:gd name="connsiteX3" fmla="*/ 4455494 w 5176397"/>
                <a:gd name="connsiteY3" fmla="*/ 355572 h 2494868"/>
                <a:gd name="connsiteX4" fmla="*/ 5176397 w 5176397"/>
                <a:gd name="connsiteY4" fmla="*/ 2390872 h 2494868"/>
                <a:gd name="connsiteX5" fmla="*/ 4837513 w 5176397"/>
                <a:gd name="connsiteY5" fmla="*/ 2494868 h 2494868"/>
                <a:gd name="connsiteX6" fmla="*/ 4112364 w 5176397"/>
                <a:gd name="connsiteY6" fmla="*/ 418621 h 2494868"/>
                <a:gd name="connsiteX7" fmla="*/ 868948 w 5176397"/>
                <a:gd name="connsiteY7" fmla="*/ 323027 h 2494868"/>
                <a:gd name="connsiteX8" fmla="*/ 317975 w 5176397"/>
                <a:gd name="connsiteY8" fmla="*/ 2488846 h 2494868"/>
                <a:gd name="connsiteX9" fmla="*/ 863 w 5176397"/>
                <a:gd name="connsiteY9" fmla="*/ 2488845 h 2494868"/>
                <a:gd name="connsiteX0" fmla="*/ 863 w 5089314"/>
                <a:gd name="connsiteY0" fmla="*/ 2488845 h 2494868"/>
                <a:gd name="connsiteX1" fmla="*/ 427849 w 5089314"/>
                <a:gd name="connsiteY1" fmla="*/ 313800 h 2494868"/>
                <a:gd name="connsiteX2" fmla="*/ 2803504 w 5089314"/>
                <a:gd name="connsiteY2" fmla="*/ 14087 h 2494868"/>
                <a:gd name="connsiteX3" fmla="*/ 4455494 w 5089314"/>
                <a:gd name="connsiteY3" fmla="*/ 355572 h 2494868"/>
                <a:gd name="connsiteX4" fmla="*/ 5089314 w 5089314"/>
                <a:gd name="connsiteY4" fmla="*/ 2493651 h 2494868"/>
                <a:gd name="connsiteX5" fmla="*/ 4837513 w 5089314"/>
                <a:gd name="connsiteY5" fmla="*/ 2494868 h 2494868"/>
                <a:gd name="connsiteX6" fmla="*/ 4112364 w 5089314"/>
                <a:gd name="connsiteY6" fmla="*/ 418621 h 2494868"/>
                <a:gd name="connsiteX7" fmla="*/ 868948 w 5089314"/>
                <a:gd name="connsiteY7" fmla="*/ 323027 h 2494868"/>
                <a:gd name="connsiteX8" fmla="*/ 317975 w 5089314"/>
                <a:gd name="connsiteY8" fmla="*/ 2488846 h 2494868"/>
                <a:gd name="connsiteX9" fmla="*/ 863 w 5089314"/>
                <a:gd name="connsiteY9" fmla="*/ 2488845 h 2494868"/>
                <a:gd name="connsiteX0" fmla="*/ 863 w 5089314"/>
                <a:gd name="connsiteY0" fmla="*/ 2488845 h 2494868"/>
                <a:gd name="connsiteX1" fmla="*/ 427849 w 5089314"/>
                <a:gd name="connsiteY1" fmla="*/ 313800 h 2494868"/>
                <a:gd name="connsiteX2" fmla="*/ 2803504 w 5089314"/>
                <a:gd name="connsiteY2" fmla="*/ 14087 h 2494868"/>
                <a:gd name="connsiteX3" fmla="*/ 4455494 w 5089314"/>
                <a:gd name="connsiteY3" fmla="*/ 355572 h 2494868"/>
                <a:gd name="connsiteX4" fmla="*/ 5089314 w 5089314"/>
                <a:gd name="connsiteY4" fmla="*/ 2493651 h 2494868"/>
                <a:gd name="connsiteX5" fmla="*/ 4837513 w 5089314"/>
                <a:gd name="connsiteY5" fmla="*/ 2494868 h 2494868"/>
                <a:gd name="connsiteX6" fmla="*/ 4112364 w 5089314"/>
                <a:gd name="connsiteY6" fmla="*/ 418621 h 2494868"/>
                <a:gd name="connsiteX7" fmla="*/ 1032234 w 5089314"/>
                <a:gd name="connsiteY7" fmla="*/ 312750 h 2494868"/>
                <a:gd name="connsiteX8" fmla="*/ 317975 w 5089314"/>
                <a:gd name="connsiteY8" fmla="*/ 2488846 h 2494868"/>
                <a:gd name="connsiteX9" fmla="*/ 863 w 5089314"/>
                <a:gd name="connsiteY9" fmla="*/ 2488845 h 2494868"/>
                <a:gd name="connsiteX0" fmla="*/ 863 w 5089314"/>
                <a:gd name="connsiteY0" fmla="*/ 2488845 h 2494868"/>
                <a:gd name="connsiteX1" fmla="*/ 427849 w 5089314"/>
                <a:gd name="connsiteY1" fmla="*/ 313800 h 2494868"/>
                <a:gd name="connsiteX2" fmla="*/ 2803504 w 5089314"/>
                <a:gd name="connsiteY2" fmla="*/ 14087 h 2494868"/>
                <a:gd name="connsiteX3" fmla="*/ 4455494 w 5089314"/>
                <a:gd name="connsiteY3" fmla="*/ 355572 h 2494868"/>
                <a:gd name="connsiteX4" fmla="*/ 5089314 w 5089314"/>
                <a:gd name="connsiteY4" fmla="*/ 2493651 h 2494868"/>
                <a:gd name="connsiteX5" fmla="*/ 4837513 w 5089314"/>
                <a:gd name="connsiteY5" fmla="*/ 2494868 h 2494868"/>
                <a:gd name="connsiteX6" fmla="*/ 4112364 w 5089314"/>
                <a:gd name="connsiteY6" fmla="*/ 418621 h 2494868"/>
                <a:gd name="connsiteX7" fmla="*/ 1032234 w 5089314"/>
                <a:gd name="connsiteY7" fmla="*/ 220248 h 2494868"/>
                <a:gd name="connsiteX8" fmla="*/ 317975 w 5089314"/>
                <a:gd name="connsiteY8" fmla="*/ 2488846 h 2494868"/>
                <a:gd name="connsiteX9" fmla="*/ 863 w 5089314"/>
                <a:gd name="connsiteY9" fmla="*/ 2488845 h 2494868"/>
                <a:gd name="connsiteX0" fmla="*/ 0 w 5088451"/>
                <a:gd name="connsiteY0" fmla="*/ 2598114 h 2604137"/>
                <a:gd name="connsiteX1" fmla="*/ 426986 w 5088451"/>
                <a:gd name="connsiteY1" fmla="*/ 423069 h 2604137"/>
                <a:gd name="connsiteX2" fmla="*/ 2334556 w 5088451"/>
                <a:gd name="connsiteY2" fmla="*/ 19 h 2604137"/>
                <a:gd name="connsiteX3" fmla="*/ 4454631 w 5088451"/>
                <a:gd name="connsiteY3" fmla="*/ 464841 h 2604137"/>
                <a:gd name="connsiteX4" fmla="*/ 5088451 w 5088451"/>
                <a:gd name="connsiteY4" fmla="*/ 2602920 h 2604137"/>
                <a:gd name="connsiteX5" fmla="*/ 4836650 w 5088451"/>
                <a:gd name="connsiteY5" fmla="*/ 2604137 h 2604137"/>
                <a:gd name="connsiteX6" fmla="*/ 4111501 w 5088451"/>
                <a:gd name="connsiteY6" fmla="*/ 527890 h 2604137"/>
                <a:gd name="connsiteX7" fmla="*/ 1031371 w 5088451"/>
                <a:gd name="connsiteY7" fmla="*/ 329517 h 2604137"/>
                <a:gd name="connsiteX8" fmla="*/ 317112 w 5088451"/>
                <a:gd name="connsiteY8" fmla="*/ 2598115 h 2604137"/>
                <a:gd name="connsiteX9" fmla="*/ 0 w 5088451"/>
                <a:gd name="connsiteY9" fmla="*/ 2598114 h 2604137"/>
                <a:gd name="connsiteX0" fmla="*/ 25 w 5088476"/>
                <a:gd name="connsiteY0" fmla="*/ 2587934 h 2593957"/>
                <a:gd name="connsiteX1" fmla="*/ 427011 w 5088476"/>
                <a:gd name="connsiteY1" fmla="*/ 412889 h 2593957"/>
                <a:gd name="connsiteX2" fmla="*/ 2628496 w 5088476"/>
                <a:gd name="connsiteY2" fmla="*/ 117 h 2593957"/>
                <a:gd name="connsiteX3" fmla="*/ 4454656 w 5088476"/>
                <a:gd name="connsiteY3" fmla="*/ 454661 h 2593957"/>
                <a:gd name="connsiteX4" fmla="*/ 5088476 w 5088476"/>
                <a:gd name="connsiteY4" fmla="*/ 2592740 h 2593957"/>
                <a:gd name="connsiteX5" fmla="*/ 4836675 w 5088476"/>
                <a:gd name="connsiteY5" fmla="*/ 2593957 h 2593957"/>
                <a:gd name="connsiteX6" fmla="*/ 4111526 w 5088476"/>
                <a:gd name="connsiteY6" fmla="*/ 517710 h 2593957"/>
                <a:gd name="connsiteX7" fmla="*/ 1031396 w 5088476"/>
                <a:gd name="connsiteY7" fmla="*/ 319337 h 2593957"/>
                <a:gd name="connsiteX8" fmla="*/ 317137 w 5088476"/>
                <a:gd name="connsiteY8" fmla="*/ 2587935 h 2593957"/>
                <a:gd name="connsiteX9" fmla="*/ 25 w 5088476"/>
                <a:gd name="connsiteY9" fmla="*/ 2587934 h 2593957"/>
                <a:gd name="connsiteX0" fmla="*/ 25 w 5088476"/>
                <a:gd name="connsiteY0" fmla="*/ 2587934 h 2593957"/>
                <a:gd name="connsiteX1" fmla="*/ 427011 w 5088476"/>
                <a:gd name="connsiteY1" fmla="*/ 412889 h 2593957"/>
                <a:gd name="connsiteX2" fmla="*/ 2628496 w 5088476"/>
                <a:gd name="connsiteY2" fmla="*/ 117 h 2593957"/>
                <a:gd name="connsiteX3" fmla="*/ 4454656 w 5088476"/>
                <a:gd name="connsiteY3" fmla="*/ 454661 h 2593957"/>
                <a:gd name="connsiteX4" fmla="*/ 5088476 w 5088476"/>
                <a:gd name="connsiteY4" fmla="*/ 2592740 h 2593957"/>
                <a:gd name="connsiteX5" fmla="*/ 4836675 w 5088476"/>
                <a:gd name="connsiteY5" fmla="*/ 2593957 h 2593957"/>
                <a:gd name="connsiteX6" fmla="*/ 4111526 w 5088476"/>
                <a:gd name="connsiteY6" fmla="*/ 517710 h 2593957"/>
                <a:gd name="connsiteX7" fmla="*/ 1020513 w 5088476"/>
                <a:gd name="connsiteY7" fmla="*/ 319336 h 2593957"/>
                <a:gd name="connsiteX8" fmla="*/ 317137 w 5088476"/>
                <a:gd name="connsiteY8" fmla="*/ 2587935 h 2593957"/>
                <a:gd name="connsiteX9" fmla="*/ 25 w 5088476"/>
                <a:gd name="connsiteY9" fmla="*/ 2587934 h 259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8476" h="2593957">
                  <a:moveTo>
                    <a:pt x="25" y="2587934"/>
                  </a:moveTo>
                  <a:cubicBezTo>
                    <a:pt x="25" y="1985108"/>
                    <a:pt x="-11067" y="844192"/>
                    <a:pt x="427011" y="412889"/>
                  </a:cubicBezTo>
                  <a:cubicBezTo>
                    <a:pt x="865089" y="-18414"/>
                    <a:pt x="2370879" y="117"/>
                    <a:pt x="2628496" y="117"/>
                  </a:cubicBezTo>
                  <a:cubicBezTo>
                    <a:pt x="2886113" y="117"/>
                    <a:pt x="4044659" y="22557"/>
                    <a:pt x="4454656" y="454661"/>
                  </a:cubicBezTo>
                  <a:cubicBezTo>
                    <a:pt x="4864653" y="886765"/>
                    <a:pt x="5088476" y="1989914"/>
                    <a:pt x="5088476" y="2592740"/>
                  </a:cubicBezTo>
                  <a:lnTo>
                    <a:pt x="4836675" y="2593957"/>
                  </a:lnTo>
                  <a:cubicBezTo>
                    <a:pt x="4836675" y="2268756"/>
                    <a:pt x="4747553" y="896813"/>
                    <a:pt x="4111526" y="517710"/>
                  </a:cubicBezTo>
                  <a:cubicBezTo>
                    <a:pt x="3475499" y="138607"/>
                    <a:pt x="1183855" y="301578"/>
                    <a:pt x="1020513" y="319336"/>
                  </a:cubicBezTo>
                  <a:cubicBezTo>
                    <a:pt x="293571" y="398368"/>
                    <a:pt x="317137" y="2262734"/>
                    <a:pt x="317137" y="2587935"/>
                  </a:cubicBezTo>
                  <a:lnTo>
                    <a:pt x="25" y="2587934"/>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rot="5400000">
              <a:off x="4405669" y="3962058"/>
              <a:ext cx="1620957" cy="369333"/>
            </a:xfrm>
            <a:prstGeom prst="rect">
              <a:avLst/>
            </a:prstGeom>
            <a:noFill/>
          </p:spPr>
          <p:txBody>
            <a:bodyPr wrap="none" rtlCol="0">
              <a:spAutoFit/>
            </a:bodyPr>
            <a:lstStyle/>
            <a:p>
              <a:r>
                <a:rPr lang="en-US" sz="1400" dirty="0" smtClean="0"/>
                <a:t>Biodiversity</a:t>
              </a:r>
              <a:r>
                <a:rPr lang="en-US" dirty="0" smtClean="0"/>
                <a:t> </a:t>
              </a:r>
              <a:r>
                <a:rPr lang="en-US" sz="1400" dirty="0" smtClean="0"/>
                <a:t>objects</a:t>
              </a:r>
              <a:endParaRPr lang="en-US" sz="1400" dirty="0"/>
            </a:p>
          </p:txBody>
        </p:sp>
      </p:grpSp>
      <p:sp>
        <p:nvSpPr>
          <p:cNvPr id="30" name="TextBox 29"/>
          <p:cNvSpPr txBox="1"/>
          <p:nvPr/>
        </p:nvSpPr>
        <p:spPr>
          <a:xfrm>
            <a:off x="5087075" y="1556792"/>
            <a:ext cx="3782687" cy="677108"/>
          </a:xfrm>
          <a:prstGeom prst="rect">
            <a:avLst/>
          </a:prstGeom>
          <a:noFill/>
        </p:spPr>
        <p:txBody>
          <a:bodyPr wrap="square" rtlCol="0">
            <a:spAutoFit/>
          </a:bodyPr>
          <a:lstStyle/>
          <a:p>
            <a:pPr marL="342900" indent="-342900" algn="just">
              <a:buFont typeface="+mj-lt"/>
              <a:buAutoNum type="arabicPeriod" startAt="2"/>
            </a:pPr>
            <a:r>
              <a:rPr lang="en-US" sz="1900" dirty="0" smtClean="0"/>
              <a:t>Start </a:t>
            </a:r>
            <a:r>
              <a:rPr lang="en-US" sz="1900" dirty="0"/>
              <a:t>with the list of categorized existing </a:t>
            </a:r>
            <a:r>
              <a:rPr lang="en-US" sz="1900" dirty="0" smtClean="0"/>
              <a:t>strategies</a:t>
            </a:r>
          </a:p>
        </p:txBody>
      </p:sp>
      <p:sp>
        <p:nvSpPr>
          <p:cNvPr id="33" name="TextBox 32"/>
          <p:cNvSpPr txBox="1"/>
          <p:nvPr/>
        </p:nvSpPr>
        <p:spPr>
          <a:xfrm>
            <a:off x="5061646" y="4005064"/>
            <a:ext cx="3808116" cy="1554272"/>
          </a:xfrm>
          <a:prstGeom prst="rect">
            <a:avLst/>
          </a:prstGeom>
          <a:noFill/>
        </p:spPr>
        <p:txBody>
          <a:bodyPr wrap="square" rtlCol="0">
            <a:spAutoFit/>
          </a:bodyPr>
          <a:lstStyle/>
          <a:p>
            <a:pPr marL="342900" indent="-342900" algn="just">
              <a:buFont typeface="+mj-lt"/>
              <a:buAutoNum type="arabicPeriod" startAt="4"/>
            </a:pPr>
            <a:r>
              <a:rPr lang="en-US" sz="1900" dirty="0" smtClean="0"/>
              <a:t>Further develop the logical results chain by considering the impact that strategies indirectly exert upon the biodiversity objects</a:t>
            </a:r>
            <a:endParaRPr lang="en-US" sz="1900" dirty="0"/>
          </a:p>
        </p:txBody>
      </p:sp>
      <p:sp>
        <p:nvSpPr>
          <p:cNvPr id="2" name="Textfeld 1"/>
          <p:cNvSpPr txBox="1"/>
          <p:nvPr/>
        </p:nvSpPr>
        <p:spPr>
          <a:xfrm>
            <a:off x="5087075" y="2210088"/>
            <a:ext cx="3782687" cy="1846659"/>
          </a:xfrm>
          <a:prstGeom prst="rect">
            <a:avLst/>
          </a:prstGeom>
          <a:noFill/>
        </p:spPr>
        <p:txBody>
          <a:bodyPr wrap="square" rtlCol="0">
            <a:spAutoFit/>
          </a:bodyPr>
          <a:lstStyle/>
          <a:p>
            <a:pPr marL="342900" indent="-342900" algn="just">
              <a:buFont typeface="+mj-lt"/>
              <a:buAutoNum type="arabicPeriod" startAt="3"/>
            </a:pPr>
            <a:r>
              <a:rPr lang="en-US" sz="1900" dirty="0"/>
              <a:t>Begin </a:t>
            </a:r>
            <a:r>
              <a:rPr lang="en-US" sz="1900" dirty="0" smtClean="0"/>
              <a:t>discussions </a:t>
            </a:r>
            <a:r>
              <a:rPr lang="en-US" sz="1900" dirty="0"/>
              <a:t>by </a:t>
            </a:r>
            <a:r>
              <a:rPr lang="en-US" sz="1900" dirty="0" smtClean="0"/>
              <a:t>considering </a:t>
            </a:r>
            <a:r>
              <a:rPr lang="en-US" sz="1900" dirty="0"/>
              <a:t>the </a:t>
            </a:r>
            <a:r>
              <a:rPr lang="en-US" sz="1900" dirty="0" smtClean="0"/>
              <a:t>impacts the strategies </a:t>
            </a:r>
            <a:r>
              <a:rPr lang="en-US" sz="1900" dirty="0"/>
              <a:t>will </a:t>
            </a:r>
            <a:r>
              <a:rPr lang="en-US" sz="1900" dirty="0" smtClean="0"/>
              <a:t> </a:t>
            </a:r>
            <a:r>
              <a:rPr lang="en-US" sz="1900" dirty="0"/>
              <a:t>directly have on stresses, threats and </a:t>
            </a:r>
            <a:r>
              <a:rPr lang="en-US" sz="1900" dirty="0" smtClean="0"/>
              <a:t>contributing factors as well as interactions between strategies</a:t>
            </a:r>
            <a:endParaRPr lang="en-US" sz="1900" dirty="0"/>
          </a:p>
        </p:txBody>
      </p:sp>
      <p:sp>
        <p:nvSpPr>
          <p:cNvPr id="18" name="Right Arrow 22"/>
          <p:cNvSpPr/>
          <p:nvPr/>
        </p:nvSpPr>
        <p:spPr>
          <a:xfrm>
            <a:off x="1331640" y="3647381"/>
            <a:ext cx="1111766" cy="86409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Existing </a:t>
            </a:r>
            <a:r>
              <a:rPr lang="en-US" sz="1400" dirty="0">
                <a:solidFill>
                  <a:schemeClr val="tx1"/>
                </a:solidFill>
              </a:rPr>
              <a:t>s</a:t>
            </a:r>
            <a:r>
              <a:rPr lang="en-US" sz="1400" dirty="0" smtClean="0">
                <a:solidFill>
                  <a:schemeClr val="tx1"/>
                </a:solidFill>
              </a:rPr>
              <a:t>trategies</a:t>
            </a:r>
            <a:endParaRPr lang="en-US" sz="1400" dirty="0">
              <a:solidFill>
                <a:schemeClr val="tx1"/>
              </a:solidFill>
            </a:endParaRPr>
          </a:p>
        </p:txBody>
      </p:sp>
      <p:sp>
        <p:nvSpPr>
          <p:cNvPr id="3" name="Textfeld 2"/>
          <p:cNvSpPr txBox="1"/>
          <p:nvPr/>
        </p:nvSpPr>
        <p:spPr>
          <a:xfrm>
            <a:off x="5087074" y="5589240"/>
            <a:ext cx="3808116" cy="969496"/>
          </a:xfrm>
          <a:prstGeom prst="rect">
            <a:avLst/>
          </a:prstGeom>
          <a:noFill/>
        </p:spPr>
        <p:txBody>
          <a:bodyPr wrap="square" rtlCol="0">
            <a:spAutoFit/>
          </a:bodyPr>
          <a:lstStyle/>
          <a:p>
            <a:pPr marL="342900" indent="-342900" algn="just">
              <a:buFont typeface="Arial" panose="020B0604020202020204" pitchFamily="34" charset="0"/>
              <a:buChar char="•"/>
            </a:pPr>
            <a:r>
              <a:rPr lang="en-US" sz="1900" dirty="0"/>
              <a:t>Steps 2-4 must be carried out by experts if the workshop did not permit  it </a:t>
            </a:r>
            <a:r>
              <a:rPr lang="en-US" sz="1900" dirty="0" smtClean="0"/>
              <a:t>time-wise</a:t>
            </a:r>
            <a:endParaRPr lang="en-US" sz="1900" dirty="0"/>
          </a:p>
        </p:txBody>
      </p:sp>
    </p:spTree>
    <p:extLst>
      <p:ext uri="{BB962C8B-B14F-4D97-AF65-F5344CB8AC3E}">
        <p14:creationId xmlns:p14="http://schemas.microsoft.com/office/powerpoint/2010/main" val="6374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0-#ppt_w/2"/>
                                          </p:val>
                                        </p:tav>
                                        <p:tav tm="100000">
                                          <p:val>
                                            <p:strVal val="#ppt_x"/>
                                          </p:val>
                                        </p:tav>
                                      </p:tavLst>
                                    </p:anim>
                                    <p:anim calcmode="lin" valueType="num">
                                      <p:cBhvr additive="base">
                                        <p:cTn id="1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000" fill="hold"/>
                                        <p:tgtEl>
                                          <p:spTgt spid="24"/>
                                        </p:tgtEl>
                                        <p:attrNameLst>
                                          <p:attrName>ppt_w</p:attrName>
                                        </p:attrNameLst>
                                      </p:cBhvr>
                                      <p:tavLst>
                                        <p:tav tm="0">
                                          <p:val>
                                            <p:fltVal val="0"/>
                                          </p:val>
                                        </p:tav>
                                        <p:tav tm="100000">
                                          <p:val>
                                            <p:strVal val="#ppt_w"/>
                                          </p:val>
                                        </p:tav>
                                      </p:tavLst>
                                    </p:anim>
                                    <p:anim calcmode="lin" valueType="num">
                                      <p:cBhvr>
                                        <p:cTn id="16" dur="1000" fill="hold"/>
                                        <p:tgtEl>
                                          <p:spTgt spid="24"/>
                                        </p:tgtEl>
                                        <p:attrNameLst>
                                          <p:attrName>ppt_h</p:attrName>
                                        </p:attrNameLst>
                                      </p:cBhvr>
                                      <p:tavLst>
                                        <p:tav tm="0">
                                          <p:val>
                                            <p:fltVal val="0"/>
                                          </p:val>
                                        </p:tav>
                                        <p:tav tm="100000">
                                          <p:val>
                                            <p:strVal val="#ppt_h"/>
                                          </p:val>
                                        </p:tav>
                                      </p:tavLst>
                                    </p:anim>
                                    <p:anim calcmode="lin" valueType="num">
                                      <p:cBhvr>
                                        <p:cTn id="17" dur="1000" fill="hold"/>
                                        <p:tgtEl>
                                          <p:spTgt spid="24"/>
                                        </p:tgtEl>
                                        <p:attrNameLst>
                                          <p:attrName>style.rotation</p:attrName>
                                        </p:attrNameLst>
                                      </p:cBhvr>
                                      <p:tavLst>
                                        <p:tav tm="0">
                                          <p:val>
                                            <p:fltVal val="90"/>
                                          </p:val>
                                        </p:tav>
                                        <p:tav tm="100000">
                                          <p:val>
                                            <p:fltVal val="0"/>
                                          </p:val>
                                        </p:tav>
                                      </p:tavLst>
                                    </p:anim>
                                    <p:animEffect transition="in" filter="fade">
                                      <p:cBhvr>
                                        <p:cTn id="18" dur="1000"/>
                                        <p:tgtEl>
                                          <p:spTgt spid="2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fltVal val="0"/>
                                          </p:val>
                                        </p:tav>
                                        <p:tav tm="100000">
                                          <p:val>
                                            <p:strVal val="#ppt_w"/>
                                          </p:val>
                                        </p:tav>
                                      </p:tavLst>
                                    </p:anim>
                                    <p:anim calcmode="lin" valueType="num">
                                      <p:cBhvr>
                                        <p:cTn id="34" dur="1000" fill="hold"/>
                                        <p:tgtEl>
                                          <p:spTgt spid="26"/>
                                        </p:tgtEl>
                                        <p:attrNameLst>
                                          <p:attrName>ppt_h</p:attrName>
                                        </p:attrNameLst>
                                      </p:cBhvr>
                                      <p:tavLst>
                                        <p:tav tm="0">
                                          <p:val>
                                            <p:fltVal val="0"/>
                                          </p:val>
                                        </p:tav>
                                        <p:tav tm="100000">
                                          <p:val>
                                            <p:strVal val="#ppt_h"/>
                                          </p:val>
                                        </p:tav>
                                      </p:tavLst>
                                    </p:anim>
                                    <p:anim calcmode="lin" valueType="num">
                                      <p:cBhvr>
                                        <p:cTn id="35" dur="1000" fill="hold"/>
                                        <p:tgtEl>
                                          <p:spTgt spid="26"/>
                                        </p:tgtEl>
                                        <p:attrNameLst>
                                          <p:attrName>style.rotation</p:attrName>
                                        </p:attrNameLst>
                                      </p:cBhvr>
                                      <p:tavLst>
                                        <p:tav tm="0">
                                          <p:val>
                                            <p:fltVal val="90"/>
                                          </p:val>
                                        </p:tav>
                                        <p:tav tm="100000">
                                          <p:val>
                                            <p:fltVal val="0"/>
                                          </p:val>
                                        </p:tav>
                                      </p:tavLst>
                                    </p:anim>
                                    <p:animEffect transition="in" filter="fade">
                                      <p:cBhvr>
                                        <p:cTn id="36" dur="1000"/>
                                        <p:tgtEl>
                                          <p:spTgt spid="26"/>
                                        </p:tgtEl>
                                      </p:cBhvr>
                                    </p:animEffect>
                                  </p:childTnLst>
                                </p:cTn>
                              </p:par>
                              <p:par>
                                <p:cTn id="37" presetID="1" presetClass="entr" presetSubtype="0" fill="hold" nodeType="with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par>
                                <p:cTn id="44" presetID="22" presetClass="entr" presetSubtype="4" fill="hold" nodeType="withEffect">
                                  <p:stCondLst>
                                    <p:cond delay="0"/>
                                  </p:stCondLst>
                                  <p:childTnLst>
                                    <p:set>
                                      <p:cBhvr>
                                        <p:cTn id="45" dur="1" fill="hold">
                                          <p:stCondLst>
                                            <p:cond delay="0"/>
                                          </p:stCondLst>
                                        </p:cTn>
                                        <p:tgtEl>
                                          <p:spTgt spid="33">
                                            <p:txEl>
                                              <p:pRg st="0" end="0"/>
                                            </p:txEl>
                                          </p:spTgt>
                                        </p:tgtEl>
                                        <p:attrNameLst>
                                          <p:attrName>style.visibility</p:attrName>
                                        </p:attrNameLst>
                                      </p:cBhvr>
                                      <p:to>
                                        <p:strVal val="visible"/>
                                      </p:to>
                                    </p:set>
                                    <p:animEffect transition="in" filter="wipe(down)">
                                      <p:cBhvr>
                                        <p:cTn id="46"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0"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pPr marL="0" indent="0"/>
            <a:r>
              <a:rPr lang="en-GB" sz="3200" dirty="0" smtClean="0"/>
              <a:t>How </a:t>
            </a:r>
            <a:r>
              <a:rPr lang="en-US" sz="3200" dirty="0" smtClean="0"/>
              <a:t>do we visualize systemic relationships between the elements</a:t>
            </a:r>
            <a:r>
              <a:rPr lang="en-GB" sz="3200" dirty="0" smtClean="0"/>
              <a:t>? </a:t>
            </a:r>
            <a:endParaRPr lang="en-GB" sz="3200" dirty="0"/>
          </a:p>
        </p:txBody>
      </p:sp>
      <p:sp>
        <p:nvSpPr>
          <p:cNvPr id="3" name="Inhaltsplatzhalter 2"/>
          <p:cNvSpPr>
            <a:spLocks noGrp="1"/>
          </p:cNvSpPr>
          <p:nvPr>
            <p:ph idx="1"/>
          </p:nvPr>
        </p:nvSpPr>
        <p:spPr>
          <a:xfrm>
            <a:off x="1259632" y="1600201"/>
            <a:ext cx="7560839" cy="1972816"/>
          </a:xfrm>
        </p:spPr>
        <p:txBody>
          <a:bodyPr>
            <a:normAutofit/>
          </a:bodyPr>
          <a:lstStyle/>
          <a:p>
            <a:pPr marL="457200" indent="-457200" algn="just">
              <a:buFont typeface="+mj-lt"/>
              <a:buAutoNum type="arabicPeriod" startAt="5"/>
            </a:pPr>
            <a:r>
              <a:rPr lang="en-US" dirty="0" smtClean="0"/>
              <a:t>Using the insert form options below, add arrows of appropriate color and size according to the following guidelines</a:t>
            </a:r>
          </a:p>
          <a:p>
            <a:pPr algn="just">
              <a:buFont typeface="+mj-lt"/>
              <a:buAutoNum type="arabicPeriod" startAt="5"/>
            </a:pPr>
            <a:endParaRPr lang="en-US" sz="1200" dirty="0" smtClean="0"/>
          </a:p>
          <a:p>
            <a:pPr marL="622300" indent="-266700" algn="just"/>
            <a:r>
              <a:rPr lang="en-US" b="1" dirty="0" smtClean="0"/>
              <a:t>Either</a:t>
            </a:r>
            <a:r>
              <a:rPr lang="en-US" dirty="0" smtClean="0"/>
              <a:t>: drawn on the plastic overlay sheet/ second model/  rankings</a:t>
            </a:r>
          </a:p>
          <a:p>
            <a:pPr marL="622300" indent="-266700" algn="just"/>
            <a:r>
              <a:rPr lang="en-US" b="1" dirty="0" smtClean="0"/>
              <a:t>Or</a:t>
            </a:r>
            <a:r>
              <a:rPr lang="en-US" dirty="0" smtClean="0"/>
              <a:t>: using </a:t>
            </a:r>
            <a:r>
              <a:rPr lang="en-US" dirty="0"/>
              <a:t>a computer program, such as a Visio or </a:t>
            </a:r>
            <a:r>
              <a:rPr lang="en-US" dirty="0" smtClean="0"/>
              <a:t>PowerPoint</a:t>
            </a:r>
          </a:p>
          <a:p>
            <a:pPr algn="just"/>
            <a:endParaRPr lang="en-US" dirty="0"/>
          </a:p>
        </p:txBody>
      </p:sp>
      <p:sp>
        <p:nvSpPr>
          <p:cNvPr id="19" name="Fußzeilenplatzhalter 18"/>
          <p:cNvSpPr>
            <a:spLocks noGrp="1"/>
          </p:cNvSpPr>
          <p:nvPr>
            <p:ph type="ftr" sz="quarter" idx="11"/>
          </p:nvPr>
        </p:nvSpPr>
        <p:spPr/>
        <p:txBody>
          <a:bodyPr/>
          <a:lstStyle/>
          <a:p>
            <a:r>
              <a:rPr lang="en-US" smtClean="0"/>
              <a:t>19 Visualization of systemic relationships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12</a:t>
            </a:fld>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690504344"/>
              </p:ext>
            </p:extLst>
          </p:nvPr>
        </p:nvGraphicFramePr>
        <p:xfrm>
          <a:off x="3275855" y="3789040"/>
          <a:ext cx="5616625" cy="2379904"/>
        </p:xfrm>
        <a:graphic>
          <a:graphicData uri="http://schemas.openxmlformats.org/drawingml/2006/table">
            <a:tbl>
              <a:tblPr firstRow="1" bandRow="1">
                <a:tableStyleId>{5C22544A-7EE6-4342-B048-85BDC9FD1C3A}</a:tableStyleId>
              </a:tblPr>
              <a:tblGrid>
                <a:gridCol w="5616625"/>
              </a:tblGrid>
              <a:tr h="419716">
                <a:tc>
                  <a:txBody>
                    <a:bodyPr/>
                    <a:lstStyle/>
                    <a:p>
                      <a:pPr algn="just"/>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716">
                <a:tc>
                  <a:txBody>
                    <a:bodyPr/>
                    <a:lstStyle/>
                    <a:p>
                      <a:pPr algn="just"/>
                      <a:r>
                        <a:rPr lang="en-US" sz="2000" dirty="0" smtClean="0"/>
                        <a:t>Green</a:t>
                      </a:r>
                      <a:r>
                        <a:rPr lang="en-US" sz="2000" baseline="0" dirty="0" smtClean="0"/>
                        <a:t> arrow: </a:t>
                      </a:r>
                      <a:r>
                        <a:rPr lang="en-US" sz="2000" dirty="0" smtClean="0"/>
                        <a:t>Positive impact, reduction</a:t>
                      </a:r>
                      <a:r>
                        <a:rPr lang="en-US" sz="2000" baseline="0" dirty="0" smtClean="0"/>
                        <a:t> of problems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716">
                <a:tc>
                  <a:txBody>
                    <a:bodyPr/>
                    <a:lstStyle/>
                    <a:p>
                      <a:pPr marL="1435100" indent="-1435100" algn="just"/>
                      <a:r>
                        <a:rPr lang="en-US" sz="2000" dirty="0" smtClean="0"/>
                        <a:t>Red</a:t>
                      </a:r>
                      <a:r>
                        <a:rPr lang="en-US" sz="2000" baseline="0" dirty="0" smtClean="0"/>
                        <a:t> arrow:   N</a:t>
                      </a:r>
                      <a:r>
                        <a:rPr lang="en-US" sz="2000" dirty="0" smtClean="0"/>
                        <a:t>egative impact</a:t>
                      </a:r>
                      <a:r>
                        <a:rPr lang="en-US" sz="2000" baseline="0" dirty="0" smtClean="0"/>
                        <a:t>, </a:t>
                      </a:r>
                      <a:r>
                        <a:rPr lang="en-US" sz="2000" dirty="0" smtClean="0"/>
                        <a:t>creates</a:t>
                      </a:r>
                      <a:r>
                        <a:rPr lang="en-US" sz="2000" baseline="0" dirty="0" smtClean="0"/>
                        <a:t> or increases problem</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716">
                <a:tc>
                  <a:txBody>
                    <a:bodyPr/>
                    <a:lstStyle/>
                    <a:p>
                      <a:pPr algn="just"/>
                      <a:r>
                        <a:rPr lang="en-US" sz="2000" dirty="0" smtClean="0"/>
                        <a:t>Thin arrow:     Low impact</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716">
                <a:tc>
                  <a:txBody>
                    <a:bodyPr/>
                    <a:lstStyle/>
                    <a:p>
                      <a:pPr algn="just"/>
                      <a:r>
                        <a:rPr lang="en-US" sz="2000" dirty="0" smtClean="0"/>
                        <a:t>Thick arrow:   Significant impact</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4" name="Gruppieren 3"/>
          <p:cNvGrpSpPr/>
          <p:nvPr/>
        </p:nvGrpSpPr>
        <p:grpSpPr>
          <a:xfrm>
            <a:off x="1331640" y="4303442"/>
            <a:ext cx="1728197" cy="1861862"/>
            <a:chOff x="1043608" y="4882210"/>
            <a:chExt cx="1728197" cy="1525220"/>
          </a:xfrm>
        </p:grpSpPr>
        <p:sp>
          <p:nvSpPr>
            <p:cNvPr id="7" name="Pfeil nach unten 6"/>
            <p:cNvSpPr/>
            <p:nvPr/>
          </p:nvSpPr>
          <p:spPr>
            <a:xfrm rot="16200000">
              <a:off x="1802664" y="4123154"/>
              <a:ext cx="210083" cy="172819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feil nach unten 7"/>
            <p:cNvSpPr/>
            <p:nvPr/>
          </p:nvSpPr>
          <p:spPr>
            <a:xfrm rot="16200000">
              <a:off x="1802665" y="4488574"/>
              <a:ext cx="210083" cy="17281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feil nach unten 8"/>
            <p:cNvSpPr/>
            <p:nvPr/>
          </p:nvSpPr>
          <p:spPr>
            <a:xfrm rot="16200000">
              <a:off x="1855185" y="4997308"/>
              <a:ext cx="105042" cy="172819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feil nach unten 9"/>
            <p:cNvSpPr/>
            <p:nvPr/>
          </p:nvSpPr>
          <p:spPr>
            <a:xfrm rot="16200000">
              <a:off x="1727684" y="5363314"/>
              <a:ext cx="360040" cy="172819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017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5278" y1="31548" x2="4914" y2="91851"/>
                        <a14:foregroundMark x1="4732" y1="4191" x2="27571" y2="3725"/>
                        <a14:foregroundMark x1="16515" y1="26426" x2="25569" y2="16298"/>
                        <a14:foregroundMark x1="17425" y1="27357" x2="25569" y2="27357"/>
                        <a14:foregroundMark x1="17061" y1="61700" x2="19427" y2="72875"/>
                        <a14:foregroundMark x1="910" y1="55180" x2="3640" y2="55646"/>
                        <a14:foregroundMark x1="728" y1="46915" x2="2366" y2="46449"/>
                        <a14:foregroundMark x1="728" y1="70081" x2="4550" y2="70081"/>
                        <a14:foregroundMark x1="26479" y1="61700" x2="29754" y2="61234"/>
                        <a14:foregroundMark x1="25751" y1="40396" x2="31210" y2="17695"/>
                        <a14:foregroundMark x1="40082" y1="48312" x2="42812" y2="55646"/>
                        <a14:foregroundMark x1="92857" y1="56577" x2="95769" y2="15832"/>
                        <a14:foregroundMark x1="80164" y1="2794" x2="97179" y2="6054"/>
                        <a14:foregroundMark x1="21201" y1="10710" x2="21201" y2="15134"/>
                        <a14:foregroundMark x1="21110" y1="10594" x2="29345" y2="10361"/>
                        <a14:foregroundMark x1="27343" y1="79511" x2="32803" y2="81024"/>
                        <a14:foregroundMark x1="43267" y1="83003" x2="99727" y2="83353"/>
                        <a14:foregroundMark x1="3731" y1="34109" x2="3685" y2="42608"/>
                        <a14:foregroundMark x1="4231" y1="29919" x2="16879" y2="30151"/>
                        <a14:foregroundMark x1="3867" y1="29802" x2="3776" y2="30268"/>
                        <a14:foregroundMark x1="15605" y1="15367" x2="15605" y2="26775"/>
                        <a14:foregroundMark x1="16015" y1="14901" x2="21201" y2="14668"/>
                        <a14:foregroundMark x1="728" y1="77066" x2="1729" y2="77532"/>
                        <a14:foregroundMark x1="3685" y1="81024" x2="3685" y2="94179"/>
                        <a14:foregroundMark x1="3776" y1="94179" x2="6506" y2="94296"/>
                        <a14:foregroundMark x1="3867" y1="94645" x2="4322" y2="94761"/>
                        <a14:foregroundMark x1="4550" y1="94761" x2="5914" y2="94645"/>
                        <a14:foregroundMark x1="24022" y1="97788" x2="35077" y2="89756"/>
                      </a14:backgroundRemoval>
                    </a14:imgEffect>
                  </a14:imgLayer>
                </a14:imgProps>
              </a:ext>
              <a:ext uri="{28A0092B-C50C-407E-A947-70E740481C1C}">
                <a14:useLocalDpi xmlns:a14="http://schemas.microsoft.com/office/drawing/2010/main" val="0"/>
              </a:ext>
            </a:extLst>
          </a:blip>
          <a:srcRect l="1" r="42345" b="517"/>
          <a:stretch/>
        </p:blipFill>
        <p:spPr>
          <a:xfrm>
            <a:off x="3275856" y="2420888"/>
            <a:ext cx="5760640" cy="3887093"/>
          </a:xfrm>
          <a:prstGeom prst="rect">
            <a:avLst/>
          </a:prstGeom>
        </p:spPr>
      </p:pic>
      <p:sp>
        <p:nvSpPr>
          <p:cNvPr id="22" name="Titel 1"/>
          <p:cNvSpPr>
            <a:spLocks noGrp="1"/>
          </p:cNvSpPr>
          <p:nvPr>
            <p:ph type="title"/>
          </p:nvPr>
        </p:nvSpPr>
        <p:spPr/>
        <p:txBody>
          <a:bodyPr>
            <a:noAutofit/>
          </a:bodyPr>
          <a:lstStyle/>
          <a:p>
            <a:pPr marL="0" indent="0"/>
            <a:r>
              <a:rPr lang="en-GB" sz="3200" dirty="0"/>
              <a:t>How </a:t>
            </a:r>
            <a:r>
              <a:rPr lang="en-US" sz="3200" dirty="0"/>
              <a:t>do we visualize systemic relationships between the elements</a:t>
            </a:r>
            <a:r>
              <a:rPr lang="en-GB" sz="3200" dirty="0"/>
              <a:t>? </a:t>
            </a:r>
          </a:p>
        </p:txBody>
      </p:sp>
      <p:sp>
        <p:nvSpPr>
          <p:cNvPr id="3" name="Inhaltsplatzhalter 2"/>
          <p:cNvSpPr>
            <a:spLocks noGrp="1"/>
          </p:cNvSpPr>
          <p:nvPr>
            <p:ph idx="1"/>
          </p:nvPr>
        </p:nvSpPr>
        <p:spPr>
          <a:xfrm>
            <a:off x="1259632" y="1600200"/>
            <a:ext cx="7427167" cy="1531145"/>
          </a:xfrm>
        </p:spPr>
        <p:txBody>
          <a:bodyPr>
            <a:normAutofit/>
          </a:bodyPr>
          <a:lstStyle/>
          <a:p>
            <a:pPr marL="0" indent="0">
              <a:buNone/>
            </a:pPr>
            <a:r>
              <a:rPr lang="en-US" dirty="0" smtClean="0"/>
              <a:t> </a:t>
            </a:r>
          </a:p>
          <a:p>
            <a:pPr marL="457200" indent="-457200">
              <a:buFont typeface="+mj-lt"/>
              <a:buAutoNum type="arabicPeriod"/>
            </a:pPr>
            <a:endParaRPr lang="en-US" dirty="0"/>
          </a:p>
          <a:p>
            <a:endParaRPr lang="en-US" dirty="0"/>
          </a:p>
        </p:txBody>
      </p:sp>
      <p:sp>
        <p:nvSpPr>
          <p:cNvPr id="19" name="Fußzeilenplatzhalter 18"/>
          <p:cNvSpPr>
            <a:spLocks noGrp="1"/>
          </p:cNvSpPr>
          <p:nvPr>
            <p:ph type="ftr" sz="quarter" idx="11"/>
          </p:nvPr>
        </p:nvSpPr>
        <p:spPr/>
        <p:txBody>
          <a:bodyPr/>
          <a:lstStyle/>
          <a:p>
            <a:r>
              <a:rPr lang="en-US" smtClean="0"/>
              <a:t>19 Visualization of systemic relationships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13</a:t>
            </a:fld>
            <a:endParaRPr lang="de-DE"/>
          </a:p>
        </p:txBody>
      </p:sp>
      <p:sp>
        <p:nvSpPr>
          <p:cNvPr id="5" name="Textfeld 4"/>
          <p:cNvSpPr txBox="1"/>
          <p:nvPr/>
        </p:nvSpPr>
        <p:spPr>
          <a:xfrm>
            <a:off x="1267419" y="1652607"/>
            <a:ext cx="7625061" cy="707886"/>
          </a:xfrm>
          <a:prstGeom prst="rect">
            <a:avLst/>
          </a:prstGeom>
          <a:noFill/>
        </p:spPr>
        <p:txBody>
          <a:bodyPr wrap="square" rtlCol="0">
            <a:spAutoFit/>
          </a:bodyPr>
          <a:lstStyle/>
          <a:p>
            <a:pPr algn="just"/>
            <a:r>
              <a:rPr lang="en-US" sz="2000" u="sng" dirty="0" smtClean="0"/>
              <a:t>Possible demonstrations</a:t>
            </a:r>
            <a:r>
              <a:rPr lang="en-US" sz="2000" dirty="0" smtClean="0"/>
              <a:t>:</a:t>
            </a:r>
            <a:endParaRPr lang="en-US" sz="2000" dirty="0"/>
          </a:p>
          <a:p>
            <a:pPr marL="342900" indent="-342900" algn="just">
              <a:buFont typeface="Arial" panose="020B0604020202020204" pitchFamily="34" charset="0"/>
              <a:buChar char="•"/>
            </a:pPr>
            <a:r>
              <a:rPr lang="en-US" sz="2000" dirty="0" smtClean="0"/>
              <a:t>How strategies can have an effect on elements</a:t>
            </a:r>
          </a:p>
        </p:txBody>
      </p:sp>
      <p:sp>
        <p:nvSpPr>
          <p:cNvPr id="2" name="Textfeld 1"/>
          <p:cNvSpPr txBox="1"/>
          <p:nvPr/>
        </p:nvSpPr>
        <p:spPr>
          <a:xfrm>
            <a:off x="1295399" y="2348880"/>
            <a:ext cx="1908449" cy="4093428"/>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This example depicts that the strategy “Introduce alternative agricultural methods” has a </a:t>
            </a:r>
            <a:r>
              <a:rPr lang="en-US" sz="2000" b="1" i="1" dirty="0"/>
              <a:t>substantial</a:t>
            </a:r>
            <a:r>
              <a:rPr lang="en-US" sz="2000" i="1" dirty="0"/>
              <a:t> </a:t>
            </a:r>
            <a:r>
              <a:rPr lang="en-US" sz="2000" i="1" dirty="0">
                <a:solidFill>
                  <a:srgbClr val="00B050"/>
                </a:solidFill>
              </a:rPr>
              <a:t>positive</a:t>
            </a:r>
            <a:r>
              <a:rPr lang="en-US" sz="2000" dirty="0">
                <a:solidFill>
                  <a:srgbClr val="00B050"/>
                </a:solidFill>
              </a:rPr>
              <a:t> </a:t>
            </a:r>
            <a:r>
              <a:rPr lang="en-US" sz="2000" dirty="0"/>
              <a:t>impact on the stress “Eroded soils” </a:t>
            </a:r>
          </a:p>
        </p:txBody>
      </p:sp>
      <p:sp>
        <p:nvSpPr>
          <p:cNvPr id="9" name="Rechteck 8"/>
          <p:cNvSpPr/>
          <p:nvPr/>
        </p:nvSpPr>
        <p:spPr>
          <a:xfrm>
            <a:off x="3995936" y="4005064"/>
            <a:ext cx="3888432" cy="3600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870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xit" presetSubtype="4" fill="hold" grpId="1" nodeType="withEffect">
                                  <p:stCondLst>
                                    <p:cond delay="0"/>
                                  </p:stCondLst>
                                  <p:childTnLst>
                                    <p:animEffect transition="out" filter="wipe(dow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5278" y1="31548" x2="4914" y2="91851"/>
                        <a14:foregroundMark x1="4732" y1="4191" x2="27571" y2="3725"/>
                        <a14:foregroundMark x1="16515" y1="26426" x2="25569" y2="16298"/>
                        <a14:foregroundMark x1="17425" y1="27357" x2="25569" y2="27357"/>
                        <a14:foregroundMark x1="17061" y1="61700" x2="19427" y2="72875"/>
                        <a14:foregroundMark x1="910" y1="55180" x2="3640" y2="55646"/>
                        <a14:foregroundMark x1="728" y1="46915" x2="2366" y2="46449"/>
                        <a14:foregroundMark x1="728" y1="70081" x2="4550" y2="70081"/>
                        <a14:foregroundMark x1="26479" y1="61700" x2="29754" y2="61234"/>
                        <a14:foregroundMark x1="25751" y1="40396" x2="31210" y2="17695"/>
                        <a14:foregroundMark x1="40082" y1="48312" x2="42812" y2="55646"/>
                        <a14:foregroundMark x1="92857" y1="56577" x2="95769" y2="15832"/>
                        <a14:foregroundMark x1="80164" y1="2794" x2="97179" y2="6054"/>
                        <a14:foregroundMark x1="21201" y1="10710" x2="21201" y2="15134"/>
                        <a14:foregroundMark x1="21110" y1="10594" x2="29345" y2="10361"/>
                        <a14:foregroundMark x1="27343" y1="79511" x2="32803" y2="81024"/>
                        <a14:foregroundMark x1="43267" y1="83003" x2="99727" y2="83353"/>
                        <a14:foregroundMark x1="3731" y1="34109" x2="3685" y2="42608"/>
                        <a14:foregroundMark x1="4231" y1="29919" x2="16879" y2="30151"/>
                        <a14:foregroundMark x1="3867" y1="29802" x2="3776" y2="30268"/>
                        <a14:foregroundMark x1="15605" y1="15367" x2="15605" y2="26775"/>
                        <a14:foregroundMark x1="16015" y1="14901" x2="21201" y2="14668"/>
                        <a14:foregroundMark x1="728" y1="77066" x2="1729" y2="77532"/>
                        <a14:foregroundMark x1="3685" y1="81024" x2="3685" y2="94179"/>
                        <a14:foregroundMark x1="3776" y1="94179" x2="6506" y2="94296"/>
                        <a14:foregroundMark x1="3867" y1="94645" x2="4322" y2="94761"/>
                        <a14:foregroundMark x1="4550" y1="94761" x2="5914" y2="94645"/>
                        <a14:foregroundMark x1="24022" y1="97788" x2="35077" y2="89756"/>
                      </a14:backgroundRemoval>
                    </a14:imgEffect>
                  </a14:imgLayer>
                </a14:imgProps>
              </a:ext>
              <a:ext uri="{28A0092B-C50C-407E-A947-70E740481C1C}">
                <a14:useLocalDpi xmlns:a14="http://schemas.microsoft.com/office/drawing/2010/main" val="0"/>
              </a:ext>
            </a:extLst>
          </a:blip>
          <a:srcRect l="1" r="42345" b="517"/>
          <a:stretch/>
        </p:blipFill>
        <p:spPr>
          <a:xfrm>
            <a:off x="3275856" y="2420888"/>
            <a:ext cx="5760640" cy="3887093"/>
          </a:xfrm>
          <a:prstGeom prst="rect">
            <a:avLst/>
          </a:prstGeom>
        </p:spPr>
      </p:pic>
      <p:sp>
        <p:nvSpPr>
          <p:cNvPr id="22" name="Titel 1"/>
          <p:cNvSpPr>
            <a:spLocks noGrp="1"/>
          </p:cNvSpPr>
          <p:nvPr>
            <p:ph type="title"/>
          </p:nvPr>
        </p:nvSpPr>
        <p:spPr/>
        <p:txBody>
          <a:bodyPr>
            <a:noAutofit/>
          </a:bodyPr>
          <a:lstStyle/>
          <a:p>
            <a:pPr marL="0" indent="0"/>
            <a:r>
              <a:rPr lang="en-GB" sz="3200" dirty="0"/>
              <a:t>How </a:t>
            </a:r>
            <a:r>
              <a:rPr lang="en-US" sz="3200" dirty="0"/>
              <a:t>do we visualize systemic relationships between the elements</a:t>
            </a:r>
            <a:r>
              <a:rPr lang="en-GB" sz="3200" dirty="0"/>
              <a:t>? </a:t>
            </a:r>
          </a:p>
        </p:txBody>
      </p:sp>
      <p:sp>
        <p:nvSpPr>
          <p:cNvPr id="3" name="Inhaltsplatzhalter 2"/>
          <p:cNvSpPr>
            <a:spLocks noGrp="1"/>
          </p:cNvSpPr>
          <p:nvPr>
            <p:ph idx="1"/>
          </p:nvPr>
        </p:nvSpPr>
        <p:spPr>
          <a:xfrm>
            <a:off x="1259632" y="1600200"/>
            <a:ext cx="7427167" cy="1531145"/>
          </a:xfrm>
        </p:spPr>
        <p:txBody>
          <a:bodyPr>
            <a:normAutofit/>
          </a:bodyPr>
          <a:lstStyle/>
          <a:p>
            <a:pPr marL="0" indent="0">
              <a:buNone/>
            </a:pPr>
            <a:r>
              <a:rPr lang="en-US" dirty="0" smtClean="0"/>
              <a:t> </a:t>
            </a:r>
          </a:p>
          <a:p>
            <a:pPr marL="457200" indent="-457200">
              <a:buFont typeface="+mj-lt"/>
              <a:buAutoNum type="arabicPeriod"/>
            </a:pPr>
            <a:endParaRPr lang="en-US" dirty="0"/>
          </a:p>
          <a:p>
            <a:endParaRPr lang="en-US" dirty="0"/>
          </a:p>
        </p:txBody>
      </p:sp>
      <p:sp>
        <p:nvSpPr>
          <p:cNvPr id="19" name="Fußzeilenplatzhalter 18"/>
          <p:cNvSpPr>
            <a:spLocks noGrp="1"/>
          </p:cNvSpPr>
          <p:nvPr>
            <p:ph type="ftr" sz="quarter" idx="11"/>
          </p:nvPr>
        </p:nvSpPr>
        <p:spPr/>
        <p:txBody>
          <a:bodyPr/>
          <a:lstStyle/>
          <a:p>
            <a:r>
              <a:rPr lang="en-US" smtClean="0"/>
              <a:t>19 Visualization of systemic relationships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14</a:t>
            </a:fld>
            <a:endParaRPr lang="de-DE"/>
          </a:p>
        </p:txBody>
      </p:sp>
      <p:sp>
        <p:nvSpPr>
          <p:cNvPr id="5" name="Textfeld 4"/>
          <p:cNvSpPr txBox="1"/>
          <p:nvPr/>
        </p:nvSpPr>
        <p:spPr>
          <a:xfrm>
            <a:off x="1267419" y="1652607"/>
            <a:ext cx="7769077" cy="707886"/>
          </a:xfrm>
          <a:prstGeom prst="rect">
            <a:avLst/>
          </a:prstGeom>
          <a:noFill/>
        </p:spPr>
        <p:txBody>
          <a:bodyPr wrap="square" rtlCol="0">
            <a:spAutoFit/>
          </a:bodyPr>
          <a:lstStyle/>
          <a:p>
            <a:pPr algn="just"/>
            <a:r>
              <a:rPr lang="en-US" sz="2000" u="sng" dirty="0" smtClean="0"/>
              <a:t>Possible demonstrations</a:t>
            </a:r>
            <a:r>
              <a:rPr lang="en-US" sz="2000" dirty="0" smtClean="0"/>
              <a:t>:</a:t>
            </a:r>
            <a:endParaRPr lang="en-US" sz="2000" dirty="0"/>
          </a:p>
          <a:p>
            <a:pPr marL="342900" indent="-342900">
              <a:buFont typeface="Arial" panose="020B0604020202020204" pitchFamily="34" charset="0"/>
              <a:buChar char="•"/>
            </a:pPr>
            <a:r>
              <a:rPr lang="en-US" sz="2000" dirty="0" smtClean="0"/>
              <a:t>Ways </a:t>
            </a:r>
            <a:r>
              <a:rPr lang="en-US" sz="2000" dirty="0"/>
              <a:t>in which elements affect </a:t>
            </a:r>
            <a:r>
              <a:rPr lang="en-US" sz="2000" dirty="0" smtClean="0"/>
              <a:t>strategies</a:t>
            </a:r>
          </a:p>
        </p:txBody>
      </p:sp>
      <p:sp>
        <p:nvSpPr>
          <p:cNvPr id="4" name="Textfeld 3"/>
          <p:cNvSpPr txBox="1"/>
          <p:nvPr/>
        </p:nvSpPr>
        <p:spPr>
          <a:xfrm>
            <a:off x="1259632" y="2348880"/>
            <a:ext cx="2016224" cy="3631763"/>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en-US" sz="2000" dirty="0" smtClean="0"/>
              <a:t>E.g., a </a:t>
            </a:r>
            <a:r>
              <a:rPr lang="en-US" sz="2000" dirty="0"/>
              <a:t>very remote protected area makes it very </a:t>
            </a:r>
            <a:r>
              <a:rPr lang="en-US" sz="2000" dirty="0" smtClean="0"/>
              <a:t>difficult </a:t>
            </a:r>
            <a:r>
              <a:rPr lang="en-US" sz="2000" dirty="0"/>
              <a:t>to control poaching and illegal </a:t>
            </a:r>
            <a:r>
              <a:rPr lang="en-US" sz="2000" dirty="0" smtClean="0"/>
              <a:t>logging </a:t>
            </a:r>
          </a:p>
          <a:p>
            <a:pPr marL="342900" indent="-342900" algn="just">
              <a:spcAft>
                <a:spcPts val="1200"/>
              </a:spcAft>
              <a:buFont typeface="Arial" panose="020B0604020202020204" pitchFamily="34" charset="0"/>
              <a:buChar char="•"/>
            </a:pPr>
            <a:r>
              <a:rPr lang="en-US" sz="2000" dirty="0" smtClean="0"/>
              <a:t>= </a:t>
            </a:r>
            <a:r>
              <a:rPr lang="en-US" sz="2000" b="1" i="1" dirty="0"/>
              <a:t>substantial</a:t>
            </a:r>
            <a:r>
              <a:rPr lang="en-US" sz="2000" i="1" dirty="0"/>
              <a:t> </a:t>
            </a:r>
            <a:r>
              <a:rPr lang="en-US" sz="2000" dirty="0"/>
              <a:t>but </a:t>
            </a:r>
            <a:r>
              <a:rPr lang="en-US" sz="2000" i="1" dirty="0">
                <a:solidFill>
                  <a:srgbClr val="FF0000"/>
                </a:solidFill>
              </a:rPr>
              <a:t>negative</a:t>
            </a:r>
            <a:r>
              <a:rPr lang="en-US" sz="2000" dirty="0">
                <a:solidFill>
                  <a:srgbClr val="FF0000"/>
                </a:solidFill>
              </a:rPr>
              <a:t> </a:t>
            </a:r>
            <a:r>
              <a:rPr lang="en-US" sz="2000" dirty="0" smtClean="0"/>
              <a:t>impact</a:t>
            </a:r>
            <a:endParaRPr lang="en-US" sz="2000" dirty="0"/>
          </a:p>
        </p:txBody>
      </p:sp>
      <p:sp>
        <p:nvSpPr>
          <p:cNvPr id="7" name="Sechseck 6"/>
          <p:cNvSpPr/>
          <p:nvPr/>
        </p:nvSpPr>
        <p:spPr>
          <a:xfrm>
            <a:off x="6702995" y="5572244"/>
            <a:ext cx="504056" cy="233019"/>
          </a:xfrm>
          <a:prstGeom prst="hexagon">
            <a:avLst/>
          </a:prstGeom>
          <a:solidFill>
            <a:srgbClr val="FFFF0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50" dirty="0" smtClean="0">
                <a:solidFill>
                  <a:schemeClr val="tx1"/>
                </a:solidFill>
              </a:rPr>
              <a:t>Regulation (control) of poaching and illegal logging</a:t>
            </a:r>
            <a:endParaRPr lang="en-GB" sz="350" dirty="0">
              <a:solidFill>
                <a:schemeClr val="tx1"/>
              </a:solidFill>
            </a:endParaRPr>
          </a:p>
        </p:txBody>
      </p:sp>
      <p:sp>
        <p:nvSpPr>
          <p:cNvPr id="9" name="Rechteck 8"/>
          <p:cNvSpPr/>
          <p:nvPr/>
        </p:nvSpPr>
        <p:spPr>
          <a:xfrm>
            <a:off x="4199012" y="5562000"/>
            <a:ext cx="2533228" cy="2665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888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xit" presetSubtype="4" fill="hold" grpId="1" nodeType="withEffect">
                                  <p:stCondLst>
                                    <p:cond delay="0"/>
                                  </p:stCondLst>
                                  <p:childTnLst>
                                    <p:animEffect transition="out" filter="wipe(dow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5278" y1="31548" x2="4914" y2="91851"/>
                        <a14:foregroundMark x1="4732" y1="4191" x2="27571" y2="3725"/>
                        <a14:foregroundMark x1="16515" y1="26426" x2="25569" y2="16298"/>
                        <a14:foregroundMark x1="17425" y1="27357" x2="25569" y2="27357"/>
                        <a14:foregroundMark x1="17061" y1="61700" x2="19427" y2="72875"/>
                        <a14:foregroundMark x1="910" y1="55180" x2="3640" y2="55646"/>
                        <a14:foregroundMark x1="728" y1="46915" x2="2366" y2="46449"/>
                        <a14:foregroundMark x1="728" y1="70081" x2="4550" y2="70081"/>
                        <a14:foregroundMark x1="26479" y1="61700" x2="29754" y2="61234"/>
                        <a14:foregroundMark x1="25751" y1="40396" x2="31210" y2="17695"/>
                        <a14:foregroundMark x1="40082" y1="48312" x2="42812" y2="55646"/>
                        <a14:foregroundMark x1="92857" y1="56577" x2="95769" y2="15832"/>
                        <a14:foregroundMark x1="80164" y1="2794" x2="97179" y2="6054"/>
                        <a14:foregroundMark x1="21201" y1="10710" x2="21201" y2="15134"/>
                        <a14:foregroundMark x1="21110" y1="10594" x2="29345" y2="10361"/>
                        <a14:foregroundMark x1="27343" y1="79511" x2="32803" y2="81024"/>
                        <a14:foregroundMark x1="43267" y1="83003" x2="99727" y2="83353"/>
                        <a14:foregroundMark x1="3731" y1="34109" x2="3685" y2="42608"/>
                        <a14:foregroundMark x1="4231" y1="29919" x2="16879" y2="30151"/>
                        <a14:foregroundMark x1="3867" y1="29802" x2="3776" y2="30268"/>
                        <a14:foregroundMark x1="15605" y1="15367" x2="15605" y2="26775"/>
                        <a14:foregroundMark x1="16015" y1="14901" x2="21201" y2="14668"/>
                        <a14:foregroundMark x1="728" y1="77066" x2="1729" y2="77532"/>
                        <a14:foregroundMark x1="3685" y1="81024" x2="3685" y2="94179"/>
                        <a14:foregroundMark x1="3776" y1="94179" x2="6506" y2="94296"/>
                        <a14:foregroundMark x1="3867" y1="94645" x2="4322" y2="94761"/>
                        <a14:foregroundMark x1="4550" y1="94761" x2="5914" y2="94645"/>
                        <a14:foregroundMark x1="24022" y1="97788" x2="35077" y2="89756"/>
                      </a14:backgroundRemoval>
                    </a14:imgEffect>
                  </a14:imgLayer>
                </a14:imgProps>
              </a:ext>
              <a:ext uri="{28A0092B-C50C-407E-A947-70E740481C1C}">
                <a14:useLocalDpi xmlns:a14="http://schemas.microsoft.com/office/drawing/2010/main" val="0"/>
              </a:ext>
            </a:extLst>
          </a:blip>
          <a:srcRect l="1" r="42345" b="517"/>
          <a:stretch/>
        </p:blipFill>
        <p:spPr>
          <a:xfrm>
            <a:off x="3275856" y="2420888"/>
            <a:ext cx="5760640" cy="3887093"/>
          </a:xfrm>
          <a:prstGeom prst="rect">
            <a:avLst/>
          </a:prstGeom>
        </p:spPr>
      </p:pic>
      <p:sp>
        <p:nvSpPr>
          <p:cNvPr id="22" name="Titel 1"/>
          <p:cNvSpPr>
            <a:spLocks noGrp="1"/>
          </p:cNvSpPr>
          <p:nvPr>
            <p:ph type="title"/>
          </p:nvPr>
        </p:nvSpPr>
        <p:spPr/>
        <p:txBody>
          <a:bodyPr>
            <a:noAutofit/>
          </a:bodyPr>
          <a:lstStyle/>
          <a:p>
            <a:pPr marL="0" indent="0"/>
            <a:r>
              <a:rPr lang="en-GB" sz="3200" dirty="0"/>
              <a:t>How </a:t>
            </a:r>
            <a:r>
              <a:rPr lang="en-US" sz="3200" dirty="0"/>
              <a:t>do we visualize systemic relationships between the elements</a:t>
            </a:r>
            <a:r>
              <a:rPr lang="en-GB" sz="3200" dirty="0"/>
              <a:t>? </a:t>
            </a:r>
          </a:p>
        </p:txBody>
      </p:sp>
      <p:sp>
        <p:nvSpPr>
          <p:cNvPr id="3" name="Inhaltsplatzhalter 2"/>
          <p:cNvSpPr>
            <a:spLocks noGrp="1"/>
          </p:cNvSpPr>
          <p:nvPr>
            <p:ph idx="1"/>
          </p:nvPr>
        </p:nvSpPr>
        <p:spPr>
          <a:xfrm>
            <a:off x="1259632" y="1600200"/>
            <a:ext cx="7427167" cy="1531145"/>
          </a:xfrm>
        </p:spPr>
        <p:txBody>
          <a:bodyPr>
            <a:normAutofit/>
          </a:bodyPr>
          <a:lstStyle/>
          <a:p>
            <a:pPr marL="0" indent="0">
              <a:buNone/>
            </a:pPr>
            <a:r>
              <a:rPr lang="en-US" dirty="0" smtClean="0"/>
              <a:t> </a:t>
            </a:r>
          </a:p>
          <a:p>
            <a:pPr marL="457200" indent="-457200">
              <a:buFont typeface="+mj-lt"/>
              <a:buAutoNum type="arabicPeriod"/>
            </a:pPr>
            <a:endParaRPr lang="en-US" dirty="0"/>
          </a:p>
          <a:p>
            <a:endParaRPr lang="en-US" dirty="0"/>
          </a:p>
        </p:txBody>
      </p:sp>
      <p:sp>
        <p:nvSpPr>
          <p:cNvPr id="19" name="Fußzeilenplatzhalter 18"/>
          <p:cNvSpPr>
            <a:spLocks noGrp="1"/>
          </p:cNvSpPr>
          <p:nvPr>
            <p:ph type="ftr" sz="quarter" idx="11"/>
          </p:nvPr>
        </p:nvSpPr>
        <p:spPr/>
        <p:txBody>
          <a:bodyPr/>
          <a:lstStyle/>
          <a:p>
            <a:r>
              <a:rPr lang="en-US" smtClean="0"/>
              <a:t>19 Visualization of systemic relationships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15</a:t>
            </a:fld>
            <a:endParaRPr lang="de-DE"/>
          </a:p>
        </p:txBody>
      </p:sp>
      <p:sp>
        <p:nvSpPr>
          <p:cNvPr id="5" name="Textfeld 4"/>
          <p:cNvSpPr txBox="1"/>
          <p:nvPr/>
        </p:nvSpPr>
        <p:spPr>
          <a:xfrm>
            <a:off x="1267419" y="1652607"/>
            <a:ext cx="7769077" cy="707886"/>
          </a:xfrm>
          <a:prstGeom prst="rect">
            <a:avLst/>
          </a:prstGeom>
          <a:noFill/>
        </p:spPr>
        <p:txBody>
          <a:bodyPr wrap="square" rtlCol="0">
            <a:spAutoFit/>
          </a:bodyPr>
          <a:lstStyle/>
          <a:p>
            <a:pPr algn="just"/>
            <a:r>
              <a:rPr lang="en-US" sz="2000" u="sng" dirty="0" smtClean="0"/>
              <a:t>Possible demonstrations</a:t>
            </a:r>
            <a:r>
              <a:rPr lang="en-US" sz="2000" dirty="0" smtClean="0"/>
              <a:t>:</a:t>
            </a:r>
            <a:endParaRPr lang="en-US" sz="2000" dirty="0"/>
          </a:p>
          <a:p>
            <a:pPr marL="342900" indent="-342900">
              <a:buFont typeface="Arial" panose="020B0604020202020204" pitchFamily="34" charset="0"/>
              <a:buChar char="•"/>
            </a:pPr>
            <a:r>
              <a:rPr lang="en-US" sz="2000" dirty="0" smtClean="0"/>
              <a:t>Interactions </a:t>
            </a:r>
            <a:r>
              <a:rPr lang="en-US" sz="2000" dirty="0"/>
              <a:t>between strategies can also be depicted</a:t>
            </a:r>
            <a:endParaRPr lang="en-US" sz="2000" dirty="0" smtClean="0"/>
          </a:p>
        </p:txBody>
      </p:sp>
      <p:sp>
        <p:nvSpPr>
          <p:cNvPr id="4" name="Textfeld 3"/>
          <p:cNvSpPr txBox="1"/>
          <p:nvPr/>
        </p:nvSpPr>
        <p:spPr>
          <a:xfrm>
            <a:off x="1259632" y="2348880"/>
            <a:ext cx="2016224" cy="2862322"/>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en-US" sz="2000" dirty="0" smtClean="0"/>
              <a:t>A </a:t>
            </a:r>
            <a:r>
              <a:rPr lang="en-US" sz="2000" dirty="0"/>
              <a:t>double-ended green arrow of this width signals </a:t>
            </a:r>
            <a:r>
              <a:rPr lang="en-US" sz="2000" b="1" i="1" dirty="0"/>
              <a:t>moderate</a:t>
            </a:r>
            <a:r>
              <a:rPr lang="en-US" sz="2000" i="1" dirty="0"/>
              <a:t> </a:t>
            </a:r>
            <a:r>
              <a:rPr lang="en-US" sz="2000" i="1" dirty="0">
                <a:solidFill>
                  <a:srgbClr val="00B050"/>
                </a:solidFill>
              </a:rPr>
              <a:t>synergies </a:t>
            </a:r>
            <a:r>
              <a:rPr lang="en-US" sz="2000" dirty="0"/>
              <a:t>between these strategies</a:t>
            </a:r>
          </a:p>
        </p:txBody>
      </p:sp>
      <p:sp>
        <p:nvSpPr>
          <p:cNvPr id="7" name="Sechseck 6"/>
          <p:cNvSpPr/>
          <p:nvPr/>
        </p:nvSpPr>
        <p:spPr>
          <a:xfrm>
            <a:off x="6945490" y="5572245"/>
            <a:ext cx="504056" cy="233019"/>
          </a:xfrm>
          <a:prstGeom prst="hexagon">
            <a:avLst/>
          </a:prstGeom>
          <a:solidFill>
            <a:srgbClr val="FFFF0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50" dirty="0" smtClean="0">
                <a:solidFill>
                  <a:schemeClr val="tx1"/>
                </a:solidFill>
              </a:rPr>
              <a:t>Regulation (control) of poaching and illegal logging</a:t>
            </a:r>
            <a:endParaRPr lang="en-GB" sz="350" dirty="0">
              <a:solidFill>
                <a:schemeClr val="tx1"/>
              </a:solidFill>
            </a:endParaRPr>
          </a:p>
        </p:txBody>
      </p:sp>
      <p:sp>
        <p:nvSpPr>
          <p:cNvPr id="12" name="Sechseck 11"/>
          <p:cNvSpPr/>
          <p:nvPr/>
        </p:nvSpPr>
        <p:spPr>
          <a:xfrm>
            <a:off x="4572000" y="5339226"/>
            <a:ext cx="504056" cy="233019"/>
          </a:xfrm>
          <a:prstGeom prst="hexagon">
            <a:avLst/>
          </a:prstGeom>
          <a:solidFill>
            <a:srgbClr val="FFFF0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50" dirty="0" smtClean="0">
                <a:solidFill>
                  <a:schemeClr val="tx1"/>
                </a:solidFill>
              </a:rPr>
              <a:t>Income generation through non-timber forest products</a:t>
            </a:r>
            <a:endParaRPr lang="en-GB" sz="350" dirty="0">
              <a:solidFill>
                <a:schemeClr val="tx1"/>
              </a:solidFill>
            </a:endParaRPr>
          </a:p>
        </p:txBody>
      </p:sp>
      <p:sp>
        <p:nvSpPr>
          <p:cNvPr id="9" name="Rechteck 8"/>
          <p:cNvSpPr/>
          <p:nvPr/>
        </p:nvSpPr>
        <p:spPr>
          <a:xfrm rot="219915">
            <a:off x="5032994" y="5490000"/>
            <a:ext cx="1908000" cy="20170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133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xit" presetSubtype="4" fill="hold" grpId="1" nodeType="withEffect">
                                  <p:stCondLst>
                                    <p:cond delay="0"/>
                                  </p:stCondLst>
                                  <p:childTnLst>
                                    <p:animEffect transition="out" filter="wipe(dow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pPr marL="0" indent="0"/>
            <a:r>
              <a:rPr lang="en-GB" dirty="0"/>
              <a:t>How are systemic relationships visualized? </a:t>
            </a:r>
          </a:p>
        </p:txBody>
      </p:sp>
      <p:sp>
        <p:nvSpPr>
          <p:cNvPr id="3" name="Inhaltsplatzhalter 2"/>
          <p:cNvSpPr>
            <a:spLocks noGrp="1"/>
          </p:cNvSpPr>
          <p:nvPr>
            <p:ph idx="1"/>
          </p:nvPr>
        </p:nvSpPr>
        <p:spPr/>
        <p:txBody>
          <a:bodyPr>
            <a:normAutofit/>
          </a:bodyPr>
          <a:lstStyle/>
          <a:p>
            <a:pPr marL="457200" indent="-457200" algn="just">
              <a:buFont typeface="+mj-lt"/>
              <a:buAutoNum type="arabicPeriod" startAt="6"/>
            </a:pPr>
            <a:r>
              <a:rPr lang="en-US" dirty="0"/>
              <a:t>Repeat this process for every strategy in the </a:t>
            </a:r>
            <a:r>
              <a:rPr lang="en-US" dirty="0" smtClean="0"/>
              <a:t>model</a:t>
            </a:r>
            <a:endParaRPr lang="en-US" dirty="0"/>
          </a:p>
          <a:p>
            <a:pPr marL="457200" indent="-457200" algn="just">
              <a:buFont typeface="+mj-lt"/>
              <a:buAutoNum type="arabicPeriod" startAt="6"/>
            </a:pPr>
            <a:r>
              <a:rPr lang="en-US" dirty="0" smtClean="0"/>
              <a:t>Use </a:t>
            </a:r>
            <a:r>
              <a:rPr lang="en-US" dirty="0"/>
              <a:t>the insights gained from the evaluation of the relationships for the revision of the strategy </a:t>
            </a:r>
            <a:r>
              <a:rPr lang="en-US" dirty="0" smtClean="0"/>
              <a:t>evaluation</a:t>
            </a:r>
            <a:endParaRPr lang="en-US" dirty="0"/>
          </a:p>
          <a:p>
            <a:pPr marL="457200" indent="-457200" algn="just">
              <a:buFont typeface="+mj-lt"/>
              <a:buAutoNum type="arabicPeriod" startAt="6"/>
            </a:pPr>
            <a:endParaRPr lang="en-US" dirty="0" smtClean="0"/>
          </a:p>
          <a:p>
            <a:pPr algn="just"/>
            <a:endParaRPr lang="en-US" dirty="0"/>
          </a:p>
        </p:txBody>
      </p:sp>
      <p:sp>
        <p:nvSpPr>
          <p:cNvPr id="19" name="Fußzeilenplatzhalter 18"/>
          <p:cNvSpPr>
            <a:spLocks noGrp="1"/>
          </p:cNvSpPr>
          <p:nvPr>
            <p:ph type="ftr" sz="quarter" idx="11"/>
          </p:nvPr>
        </p:nvSpPr>
        <p:spPr/>
        <p:txBody>
          <a:bodyPr/>
          <a:lstStyle/>
          <a:p>
            <a:r>
              <a:rPr lang="en-US" smtClean="0"/>
              <a:t>19 Visualization of systemic relationships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16</a:t>
            </a:fld>
            <a:endParaRPr lang="de-DE"/>
          </a:p>
        </p:txBody>
      </p:sp>
      <p:pic>
        <p:nvPicPr>
          <p:cNvPr id="6" name="Grafik 5"/>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278" y1="31548" x2="4914" y2="91851"/>
                        <a14:foregroundMark x1="4732" y1="4191" x2="27571" y2="3725"/>
                        <a14:foregroundMark x1="16515" y1="26426" x2="25569" y2="16298"/>
                        <a14:foregroundMark x1="17425" y1="27357" x2="25569" y2="27357"/>
                        <a14:foregroundMark x1="17061" y1="61700" x2="19427" y2="72875"/>
                        <a14:foregroundMark x1="910" y1="55180" x2="3640" y2="55646"/>
                        <a14:foregroundMark x1="728" y1="46915" x2="2366" y2="46449"/>
                        <a14:foregroundMark x1="728" y1="70081" x2="4550" y2="70081"/>
                        <a14:foregroundMark x1="26479" y1="61700" x2="29754" y2="61234"/>
                        <a14:foregroundMark x1="25751" y1="40396" x2="31210" y2="17695"/>
                        <a14:foregroundMark x1="40082" y1="48312" x2="42812" y2="55646"/>
                        <a14:foregroundMark x1="92857" y1="56577" x2="95769" y2="15832"/>
                        <a14:foregroundMark x1="80164" y1="2794" x2="97179" y2="6054"/>
                        <a14:foregroundMark x1="21201" y1="10710" x2="21201" y2="15134"/>
                        <a14:foregroundMark x1="21110" y1="10594" x2="29345" y2="10361"/>
                        <a14:foregroundMark x1="27343" y1="79511" x2="32803" y2="81024"/>
                        <a14:foregroundMark x1="43267" y1="83003" x2="99727" y2="83353"/>
                        <a14:foregroundMark x1="3731" y1="34109" x2="3685" y2="42608"/>
                        <a14:foregroundMark x1="4231" y1="29919" x2="16879" y2="30151"/>
                        <a14:foregroundMark x1="3867" y1="29802" x2="3776" y2="30268"/>
                        <a14:foregroundMark x1="15605" y1="15367" x2="15605" y2="26775"/>
                        <a14:foregroundMark x1="16015" y1="14901" x2="21201" y2="14668"/>
                        <a14:foregroundMark x1="728" y1="77066" x2="1729" y2="77532"/>
                        <a14:foregroundMark x1="3685" y1="81024" x2="3685" y2="94179"/>
                        <a14:foregroundMark x1="3776" y1="94179" x2="6506" y2="94296"/>
                        <a14:foregroundMark x1="3867" y1="94645" x2="4322" y2="94761"/>
                        <a14:foregroundMark x1="4550" y1="94761" x2="5914" y2="94645"/>
                        <a14:foregroundMark x1="24022" y1="97788" x2="35077" y2="89756"/>
                      </a14:backgroundRemoval>
                    </a14:imgEffect>
                  </a14:imgLayer>
                </a14:imgProps>
              </a:ext>
              <a:ext uri="{28A0092B-C50C-407E-A947-70E740481C1C}">
                <a14:useLocalDpi xmlns:a14="http://schemas.microsoft.com/office/drawing/2010/main" val="0"/>
              </a:ext>
            </a:extLst>
          </a:blip>
          <a:stretch>
            <a:fillRect/>
          </a:stretch>
        </p:blipFill>
        <p:spPr>
          <a:xfrm>
            <a:off x="1727684" y="2780928"/>
            <a:ext cx="5184576" cy="2027469"/>
          </a:xfrm>
          <a:prstGeom prst="rect">
            <a:avLst/>
          </a:prstGeom>
        </p:spPr>
      </p:pic>
      <p:sp>
        <p:nvSpPr>
          <p:cNvPr id="7" name="Textfeld 6"/>
          <p:cNvSpPr txBox="1"/>
          <p:nvPr/>
        </p:nvSpPr>
        <p:spPr>
          <a:xfrm>
            <a:off x="1835696" y="4775515"/>
            <a:ext cx="1080120" cy="215444"/>
          </a:xfrm>
          <a:prstGeom prst="rect">
            <a:avLst/>
          </a:prstGeom>
          <a:noFill/>
        </p:spPr>
        <p:txBody>
          <a:bodyPr wrap="square" rtlCol="0">
            <a:spAutoFit/>
          </a:bodyPr>
          <a:lstStyle/>
          <a:p>
            <a:r>
              <a:rPr lang="en-GB" sz="800" dirty="0" smtClean="0"/>
              <a:t>© CEEM 2014</a:t>
            </a:r>
            <a:endParaRPr lang="en-GB" sz="800" dirty="0"/>
          </a:p>
        </p:txBody>
      </p:sp>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2072" r="9838" b="14502"/>
          <a:stretch/>
        </p:blipFill>
        <p:spPr>
          <a:xfrm>
            <a:off x="5496616" y="4005064"/>
            <a:ext cx="3503876" cy="2267214"/>
          </a:xfrm>
          <a:prstGeom prst="rect">
            <a:avLst/>
          </a:prstGeom>
        </p:spPr>
      </p:pic>
      <p:sp>
        <p:nvSpPr>
          <p:cNvPr id="9" name="Textfeld 8"/>
          <p:cNvSpPr txBox="1"/>
          <p:nvPr/>
        </p:nvSpPr>
        <p:spPr>
          <a:xfrm>
            <a:off x="5381835" y="6299656"/>
            <a:ext cx="1080120"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
        <p:nvSpPr>
          <p:cNvPr id="4" name="Nach oben gekrümmter Pfeil 3"/>
          <p:cNvSpPr/>
          <p:nvPr/>
        </p:nvSpPr>
        <p:spPr>
          <a:xfrm rot="1815080">
            <a:off x="3759667" y="5126610"/>
            <a:ext cx="1530052" cy="504056"/>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feld 4"/>
          <p:cNvSpPr txBox="1"/>
          <p:nvPr/>
        </p:nvSpPr>
        <p:spPr>
          <a:xfrm>
            <a:off x="3851920" y="5373216"/>
            <a:ext cx="432048" cy="769441"/>
          </a:xfrm>
          <a:prstGeom prst="rect">
            <a:avLst/>
          </a:prstGeom>
          <a:noFill/>
        </p:spPr>
        <p:txBody>
          <a:bodyPr wrap="square" rtlCol="0">
            <a:spAutoFit/>
          </a:bodyPr>
          <a:lstStyle/>
          <a:p>
            <a:r>
              <a:rPr lang="en-GB" sz="4400" b="1" dirty="0" smtClean="0"/>
              <a:t>?</a:t>
            </a:r>
            <a:endParaRPr lang="en-GB" sz="4400" b="1" dirty="0"/>
          </a:p>
        </p:txBody>
      </p:sp>
    </p:spTree>
    <p:extLst>
      <p:ext uri="{BB962C8B-B14F-4D97-AF65-F5344CB8AC3E}">
        <p14:creationId xmlns:p14="http://schemas.microsoft.com/office/powerpoint/2010/main" val="1819156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Practical Tips</a:t>
            </a:r>
            <a:endParaRPr lang="en-US" dirty="0"/>
          </a:p>
        </p:txBody>
      </p:sp>
      <p:sp>
        <p:nvSpPr>
          <p:cNvPr id="11" name="Content Placeholder 10"/>
          <p:cNvSpPr>
            <a:spLocks noGrp="1"/>
          </p:cNvSpPr>
          <p:nvPr>
            <p:ph idx="1"/>
          </p:nvPr>
        </p:nvSpPr>
        <p:spPr/>
        <p:txBody>
          <a:bodyPr/>
          <a:lstStyle/>
          <a:p>
            <a:pPr algn="just"/>
            <a:r>
              <a:rPr lang="en-US" dirty="0" smtClean="0"/>
              <a:t>This step can become very extensive if focused on “too” much</a:t>
            </a:r>
          </a:p>
          <a:p>
            <a:pPr marL="712788" indent="-349250" algn="just">
              <a:buNone/>
            </a:pPr>
            <a:r>
              <a:rPr lang="en-US" dirty="0" smtClean="0"/>
              <a:t>→ It is supposed to exemplify possible major positive and negative interrelations which might depict which strategies to tackle in order to be improved and how</a:t>
            </a:r>
          </a:p>
          <a:p>
            <a:pPr marL="712788" indent="-349250" algn="just">
              <a:buNone/>
            </a:pPr>
            <a:r>
              <a:rPr lang="en-US" dirty="0" smtClean="0"/>
              <a:t>→ It also helps to rank the immediate necessity of certain strategies which should be approached first</a:t>
            </a:r>
            <a:endParaRPr lang="en-US" dirty="0"/>
          </a:p>
        </p:txBody>
      </p:sp>
      <p:sp>
        <p:nvSpPr>
          <p:cNvPr id="2" name="Fußzeilenplatzhalter 1"/>
          <p:cNvSpPr>
            <a:spLocks noGrp="1"/>
          </p:cNvSpPr>
          <p:nvPr>
            <p:ph type="ftr" sz="quarter" idx="11"/>
          </p:nvPr>
        </p:nvSpPr>
        <p:spPr/>
        <p:txBody>
          <a:bodyPr/>
          <a:lstStyle/>
          <a:p>
            <a:r>
              <a:rPr lang="en-US" smtClean="0"/>
              <a:t>19 Visualization of systemic relationships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pPr/>
              <a:t>17</a:t>
            </a:fld>
            <a:endParaRPr lang="de-DE"/>
          </a:p>
        </p:txBody>
      </p:sp>
    </p:spTree>
    <p:extLst>
      <p:ext uri="{BB962C8B-B14F-4D97-AF65-F5344CB8AC3E}">
        <p14:creationId xmlns:p14="http://schemas.microsoft.com/office/powerpoint/2010/main" val="2041533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smtClean="0"/>
              <a:t>Credits and conditions of use</a:t>
            </a:r>
            <a:endParaRPr lang="en-GB" sz="4000" dirty="0"/>
          </a:p>
        </p:txBody>
      </p:sp>
      <p:sp>
        <p:nvSpPr>
          <p:cNvPr id="4" name="Fußzeilenplatzhalter 3"/>
          <p:cNvSpPr>
            <a:spLocks noGrp="1"/>
          </p:cNvSpPr>
          <p:nvPr>
            <p:ph type="ftr" sz="quarter" idx="11"/>
          </p:nvPr>
        </p:nvSpPr>
        <p:spPr/>
        <p:txBody>
          <a:bodyPr/>
          <a:lstStyle/>
          <a:p>
            <a:r>
              <a:rPr lang="en-US" smtClean="0"/>
              <a:t>19 Visualization of systemic relationships</a:t>
            </a:r>
            <a:endParaRPr lang="de-DE" dirty="0"/>
          </a:p>
        </p:txBody>
      </p:sp>
      <p:sp>
        <p:nvSpPr>
          <p:cNvPr id="5" name="Foliennummernplatzhalter 4"/>
          <p:cNvSpPr>
            <a:spLocks noGrp="1"/>
          </p:cNvSpPr>
          <p:nvPr>
            <p:ph type="sldNum" sz="quarter" idx="12"/>
          </p:nvPr>
        </p:nvSpPr>
        <p:spPr/>
        <p:txBody>
          <a:bodyPr/>
          <a:lstStyle/>
          <a:p>
            <a:fld id="{E8A9303E-27D9-477D-98A4-E66DF1BCAD0F}" type="slidenum">
              <a:rPr lang="de-DE" smtClean="0"/>
              <a:t>2</a:t>
            </a:fld>
            <a:endParaRPr lang="de-DE"/>
          </a:p>
        </p:txBody>
      </p:sp>
      <p:sp>
        <p:nvSpPr>
          <p:cNvPr id="6" name="Content Placeholder 2"/>
          <p:cNvSpPr>
            <a:spLocks noGrp="1"/>
          </p:cNvSpPr>
          <p:nvPr/>
        </p:nvSpPr>
        <p:spPr bwMode="auto">
          <a:xfrm>
            <a:off x="755575" y="2549222"/>
            <a:ext cx="816864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lgn="just">
              <a:buFont typeface="Arial" pitchFamily="34" charset="0"/>
              <a:buNone/>
            </a:pPr>
            <a:r>
              <a:rPr lang="en-US" sz="1350" dirty="0" smtClean="0"/>
              <a:t>You are free to share this presentation and adapt it for your use under the following conditions: </a:t>
            </a:r>
          </a:p>
          <a:p>
            <a:pPr marL="0" indent="0" algn="just"/>
            <a:r>
              <a:rPr lang="en-US" sz="1350" dirty="0" smtClean="0"/>
              <a:t> You must attribute the work in the manner specified by the authors (but   </a:t>
            </a:r>
          </a:p>
          <a:p>
            <a:pPr marL="0" indent="0" algn="just">
              <a:buNone/>
            </a:pPr>
            <a:r>
              <a:rPr lang="en-US" sz="1350" dirty="0"/>
              <a:t> </a:t>
            </a:r>
            <a:r>
              <a:rPr lang="en-US" sz="1350" dirty="0" smtClean="0"/>
              <a:t>  not in any way that suggests that they endorse you or your use of the work).</a:t>
            </a:r>
          </a:p>
          <a:p>
            <a:pPr marL="0" indent="0" algn="just"/>
            <a:r>
              <a:rPr lang="en-US" sz="1350" dirty="0" smtClean="0"/>
              <a:t> You may not use this work for commercial purposes.</a:t>
            </a:r>
          </a:p>
          <a:p>
            <a:pPr marL="0" indent="0" algn="just"/>
            <a:r>
              <a:rPr lang="en-US" sz="1350" dirty="0" smtClean="0"/>
              <a:t> If you alter, transform, or build upon this work, you must remove the Centre for </a:t>
            </a:r>
          </a:p>
          <a:p>
            <a:pPr marL="0" indent="0" algn="just">
              <a:buNone/>
            </a:pPr>
            <a:r>
              <a:rPr lang="en-US" sz="1350" dirty="0"/>
              <a:t> </a:t>
            </a:r>
            <a:r>
              <a:rPr lang="en-US" sz="1350" dirty="0" smtClean="0"/>
              <a:t>  Econics and Ecosystem Management logo, and you may distribute the resulting work </a:t>
            </a:r>
          </a:p>
          <a:p>
            <a:pPr marL="0" indent="0" algn="just">
              <a:buNone/>
            </a:pPr>
            <a:r>
              <a:rPr lang="en-US" sz="1350" dirty="0"/>
              <a:t> </a:t>
            </a:r>
            <a:r>
              <a:rPr lang="en-US" sz="1350" dirty="0" smtClean="0"/>
              <a:t>  only under the same or similar conditions to this one. </a:t>
            </a:r>
          </a:p>
          <a:p>
            <a:pPr marL="0" indent="0" algn="just">
              <a:buFont typeface="Arial" pitchFamily="34" charset="0"/>
              <a:buNone/>
            </a:pPr>
            <a:r>
              <a:rPr lang="en-US" sz="1350" dirty="0" smtClean="0">
                <a:solidFill>
                  <a:srgbClr val="FF0000"/>
                </a:solidFill>
              </a:rPr>
              <a:t> </a:t>
            </a:r>
          </a:p>
          <a:p>
            <a:pPr marL="0" indent="0" algn="just">
              <a:buFont typeface="Arial" pitchFamily="34" charset="0"/>
              <a:buNone/>
            </a:pPr>
            <a:endParaRPr lang="en-US" sz="1350" dirty="0" smtClean="0">
              <a:solidFill>
                <a:srgbClr val="FF0000"/>
              </a:solidFill>
            </a:endParaRPr>
          </a:p>
        </p:txBody>
      </p:sp>
      <p:sp>
        <p:nvSpPr>
          <p:cNvPr id="9" name="Rectangle 9"/>
          <p:cNvSpPr>
            <a:spLocks noChangeArrowheads="1"/>
          </p:cNvSpPr>
          <p:nvPr/>
        </p:nvSpPr>
        <p:spPr bwMode="auto">
          <a:xfrm>
            <a:off x="395538" y="1170383"/>
            <a:ext cx="8352926" cy="11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a:lstStyle>
          <a:p>
            <a:pPr marL="342900" indent="-342900" algn="just" eaLnBrk="0" hangingPunct="0">
              <a:lnSpc>
                <a:spcPct val="80000"/>
              </a:lnSpc>
              <a:spcBef>
                <a:spcPct val="20000"/>
              </a:spcBef>
              <a:buSzPct val="130000"/>
            </a:pPr>
            <a:endParaRPr lang="en-US" sz="2000" dirty="0">
              <a:latin typeface="+mn-lt"/>
            </a:endParaRPr>
          </a:p>
          <a:p>
            <a:pPr marL="342900" indent="-342900" algn="just" eaLnBrk="0" hangingPunct="0">
              <a:lnSpc>
                <a:spcPct val="80000"/>
              </a:lnSpc>
              <a:spcBef>
                <a:spcPct val="20000"/>
              </a:spcBef>
              <a:buSzPct val="130000"/>
            </a:pPr>
            <a:r>
              <a:rPr lang="en-US" altLang="zh-CN" sz="2000" dirty="0">
                <a:latin typeface="+mn-lt"/>
                <a:ea typeface="宋体" pitchFamily="2" charset="-122"/>
                <a:cs typeface="Arial" pitchFamily="34" charset="0"/>
              </a:rPr>
              <a:t>© </a:t>
            </a:r>
            <a:r>
              <a:rPr lang="en-US" altLang="zh-CN" sz="2000" dirty="0" smtClean="0">
                <a:latin typeface="+mn-lt"/>
                <a:ea typeface="宋体" pitchFamily="2" charset="-122"/>
                <a:cs typeface="Arial" pitchFamily="34" charset="0"/>
              </a:rPr>
              <a:t>Centre for Econics and Ecosystem Management, 2014</a:t>
            </a:r>
            <a:endParaRPr lang="en-US" altLang="zh-CN" sz="2000" dirty="0">
              <a:latin typeface="+mn-lt"/>
              <a:ea typeface="宋体" pitchFamily="2" charset="-122"/>
              <a:cs typeface="Arial" pitchFamily="34" charset="0"/>
            </a:endParaRPr>
          </a:p>
          <a:p>
            <a:pPr marL="342900" indent="-342900" algn="just" eaLnBrk="0" hangingPunct="0">
              <a:lnSpc>
                <a:spcPct val="80000"/>
              </a:lnSpc>
              <a:spcBef>
                <a:spcPct val="20000"/>
              </a:spcBef>
              <a:buSzPct val="130000"/>
            </a:pPr>
            <a:r>
              <a:rPr lang="en-US" sz="1400" i="1" dirty="0" smtClean="0">
                <a:latin typeface="+mn-lt"/>
                <a:cs typeface="Arial" pitchFamily="34" charset="0"/>
              </a:rPr>
              <a:t>	</a:t>
            </a:r>
            <a:r>
              <a:rPr lang="en-US" sz="1350" i="1" dirty="0" smtClean="0">
                <a:latin typeface="+mn-lt"/>
                <a:cs typeface="Arial" pitchFamily="34" charset="0"/>
              </a:rPr>
              <a:t>The Centre for Econics and Ecosystem Management strongly </a:t>
            </a:r>
            <a:r>
              <a:rPr lang="en-US" sz="1350" i="1" dirty="0">
                <a:latin typeface="+mn-lt"/>
                <a:cs typeface="Arial" pitchFamily="34" charset="0"/>
              </a:rPr>
              <a:t>recommends that this presentation is given by experts familiar with the adaptive management </a:t>
            </a:r>
            <a:r>
              <a:rPr lang="en-US" sz="1350" i="1" dirty="0" smtClean="0">
                <a:latin typeface="+mn-lt"/>
                <a:cs typeface="Arial" pitchFamily="34" charset="0"/>
              </a:rPr>
              <a:t>process in general (especially  as designed as the Conservation Measures Partnership</a:t>
            </a:r>
            <a:r>
              <a:rPr lang="ja-JP" altLang="en-US" sz="1350" i="1" dirty="0" smtClean="0">
                <a:latin typeface="+mn-lt"/>
                <a:cs typeface="Arial" pitchFamily="34" charset="0"/>
              </a:rPr>
              <a:t>’</a:t>
            </a:r>
            <a:r>
              <a:rPr lang="en-US" altLang="ja-JP" sz="1350" i="1" dirty="0" smtClean="0">
                <a:latin typeface="+mn-lt"/>
                <a:cs typeface="Arial" pitchFamily="34" charset="0"/>
              </a:rPr>
              <a:t>s Open Standards for the Practice of Conservation) as well as the MARISCO Method itself.</a:t>
            </a:r>
            <a:endParaRPr lang="en-US" sz="1350" i="1" dirty="0">
              <a:latin typeface="+mn-lt"/>
              <a:cs typeface="Arial" pitchFamily="34" charset="0"/>
            </a:endParaRPr>
          </a:p>
        </p:txBody>
      </p:sp>
      <p:sp>
        <p:nvSpPr>
          <p:cNvPr id="10" name="Textfeld 9"/>
          <p:cNvSpPr txBox="1"/>
          <p:nvPr/>
        </p:nvSpPr>
        <p:spPr>
          <a:xfrm>
            <a:off x="395536" y="4421430"/>
            <a:ext cx="8496944" cy="1962076"/>
          </a:xfrm>
          <a:prstGeom prst="rect">
            <a:avLst/>
          </a:prstGeom>
          <a:noFill/>
        </p:spPr>
        <p:txBody>
          <a:bodyPr wrap="square" rtlCol="0">
            <a:spAutoFit/>
          </a:bodyPr>
          <a:lstStyle/>
          <a:p>
            <a:pPr lvl="0" algn="just"/>
            <a:r>
              <a:rPr lang="en-GB" sz="1350" dirty="0" smtClean="0"/>
              <a:t>This material was created under the leadership and responsibility of </a:t>
            </a:r>
            <a:r>
              <a:rPr lang="en-GB" sz="1350" dirty="0" err="1" smtClean="0"/>
              <a:t>Prof.</a:t>
            </a:r>
            <a:r>
              <a:rPr lang="en-GB" sz="1350" dirty="0" smtClean="0"/>
              <a:t> </a:t>
            </a:r>
            <a:r>
              <a:rPr lang="en-GB" sz="1350" dirty="0" err="1" smtClean="0"/>
              <a:t>Dr.</a:t>
            </a:r>
            <a:r>
              <a:rPr lang="en-GB" sz="1350" dirty="0" smtClean="0"/>
              <a:t> Pierre </a:t>
            </a:r>
            <a:r>
              <a:rPr lang="en-GB" sz="1350" dirty="0" err="1" smtClean="0"/>
              <a:t>Ibisch</a:t>
            </a:r>
            <a:r>
              <a:rPr lang="en-GB" sz="1350" dirty="0" smtClean="0"/>
              <a:t> and </a:t>
            </a:r>
            <a:r>
              <a:rPr lang="en-GB" sz="1350" dirty="0" err="1" smtClean="0"/>
              <a:t>Dr.</a:t>
            </a:r>
            <a:r>
              <a:rPr lang="en-GB" sz="1350" dirty="0" smtClean="0"/>
              <a:t> Peter Hobson, co-directors of the Centre for Econics and Ecosystem Management, which was jointly established by Eberswalde University for Sustainable Development and </a:t>
            </a:r>
            <a:r>
              <a:rPr lang="en-GB" sz="1350" dirty="0" err="1" smtClean="0"/>
              <a:t>Writtle</a:t>
            </a:r>
            <a:r>
              <a:rPr lang="en-GB" sz="1350" dirty="0" smtClean="0"/>
              <a:t> College. Compare</a:t>
            </a:r>
            <a:r>
              <a:rPr lang="en-GB" sz="1350" i="1" dirty="0" smtClean="0"/>
              <a:t>: </a:t>
            </a:r>
            <a:r>
              <a:rPr lang="en-US" sz="1350" i="1" dirty="0"/>
              <a:t>Ibisch, P.L. &amp; P.R. Hobson (eds.) (2014): The MARISCO method: </a:t>
            </a:r>
            <a:r>
              <a:rPr lang="en-GB" sz="1350" i="1" dirty="0"/>
              <a:t>Adaptive </a:t>
            </a:r>
            <a:r>
              <a:rPr lang="en-GB" sz="1350" i="1" dirty="0" err="1" smtClean="0"/>
              <a:t>MAnagement</a:t>
            </a:r>
            <a:r>
              <a:rPr lang="en-GB" sz="1350" i="1" dirty="0" smtClean="0"/>
              <a:t> </a:t>
            </a:r>
            <a:r>
              <a:rPr lang="en-GB" sz="1350" i="1" dirty="0"/>
              <a:t>of vulnerability and </a:t>
            </a:r>
            <a:r>
              <a:rPr lang="en-GB" sz="1350" i="1" dirty="0" err="1"/>
              <a:t>RISk</a:t>
            </a:r>
            <a:r>
              <a:rPr lang="en-GB" sz="1350" i="1" dirty="0"/>
              <a:t> at </a:t>
            </a:r>
            <a:r>
              <a:rPr lang="en-GB" sz="1350" i="1" dirty="0" err="1"/>
              <a:t>COnservation</a:t>
            </a:r>
            <a:r>
              <a:rPr lang="en-GB" sz="1350" i="1" dirty="0"/>
              <a:t> sites. A guidebook for risk-robust, adaptive, and ecosystem-based conservation of biodiversity. Centre for </a:t>
            </a:r>
            <a:r>
              <a:rPr lang="en-GB" sz="1350" i="1" dirty="0" err="1"/>
              <a:t>Econics</a:t>
            </a:r>
            <a:r>
              <a:rPr lang="en-GB" sz="1350" i="1" dirty="0"/>
              <a:t> and Ecosystem Management, Eberswalde (ISBN 978-3-00-043244-6). 195 pp</a:t>
            </a:r>
            <a:r>
              <a:rPr lang="en-GB" sz="1350" i="1" dirty="0" smtClean="0"/>
              <a:t>. - </a:t>
            </a:r>
            <a:r>
              <a:rPr lang="en-GB" sz="1350" dirty="0" smtClean="0"/>
              <a:t>The </a:t>
            </a:r>
            <a:r>
              <a:rPr lang="en-GB" sz="1350" dirty="0" err="1" smtClean="0"/>
              <a:t>Powerpoint</a:t>
            </a:r>
            <a:r>
              <a:rPr lang="en-GB" sz="1350" dirty="0" smtClean="0"/>
              <a:t> Presentation was conceived by</a:t>
            </a:r>
            <a:r>
              <a:rPr lang="de-DE" sz="1350" dirty="0" smtClean="0"/>
              <a:t> </a:t>
            </a:r>
            <a:r>
              <a:rPr lang="en-GB" sz="1350" dirty="0" smtClean="0"/>
              <a:t>Jamie Call, Christina Lehmann and Pierre </a:t>
            </a:r>
            <a:r>
              <a:rPr lang="en-GB" sz="1350" dirty="0" err="1" smtClean="0"/>
              <a:t>Ibisch</a:t>
            </a:r>
            <a:r>
              <a:rPr lang="en-GB" sz="1350" dirty="0" smtClean="0"/>
              <a:t>. Authors of graphs and photographs are indicated on the corresponding slides. </a:t>
            </a:r>
            <a:r>
              <a:rPr lang="de-DE" sz="1350" dirty="0" err="1" smtClean="0"/>
              <a:t>Supported</a:t>
            </a:r>
            <a:r>
              <a:rPr lang="de-DE" sz="1350" dirty="0" smtClean="0"/>
              <a:t> </a:t>
            </a:r>
            <a:r>
              <a:rPr lang="de-DE" sz="1350" dirty="0" err="1"/>
              <a:t>by</a:t>
            </a:r>
            <a:r>
              <a:rPr lang="de-DE" sz="1350" dirty="0"/>
              <a:t> </a:t>
            </a:r>
            <a:r>
              <a:rPr lang="de-DE" sz="1350" dirty="0" err="1"/>
              <a:t>the</a:t>
            </a:r>
            <a:r>
              <a:rPr lang="de-DE" sz="1350" dirty="0"/>
              <a:t> Deutsche Gesellschaft für Internationale Zusammenarbeit (GIZ) GmbH on behalf </a:t>
            </a:r>
            <a:r>
              <a:rPr lang="de-DE" sz="1350" dirty="0" err="1"/>
              <a:t>of</a:t>
            </a:r>
            <a:r>
              <a:rPr lang="de-DE" sz="1350" dirty="0"/>
              <a:t> </a:t>
            </a:r>
            <a:r>
              <a:rPr lang="de-DE" sz="1350" dirty="0" err="1"/>
              <a:t>the</a:t>
            </a:r>
            <a:r>
              <a:rPr lang="de-DE" sz="1350" dirty="0"/>
              <a:t> Bundesministerium für wirtschaftliche Zusammenarbeit und Entwicklung (BMZ</a:t>
            </a:r>
            <a:r>
              <a:rPr lang="de-DE" sz="1350" dirty="0" smtClean="0"/>
              <a:t>).</a:t>
            </a:r>
            <a:endParaRPr lang="en-GB" sz="1350" dirty="0">
              <a:solidFill>
                <a:srgbClr val="FF0000"/>
              </a:solidFill>
            </a:endParaRPr>
          </a:p>
        </p:txBody>
      </p:sp>
    </p:spTree>
    <p:extLst>
      <p:ext uri="{BB962C8B-B14F-4D97-AF65-F5344CB8AC3E}">
        <p14:creationId xmlns:p14="http://schemas.microsoft.com/office/powerpoint/2010/main" val="275954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167" b="96000" l="14271" r="43490"/>
                    </a14:imgEffect>
                  </a14:imgLayer>
                </a14:imgProps>
              </a:ext>
              <a:ext uri="{28A0092B-C50C-407E-A947-70E740481C1C}">
                <a14:useLocalDpi xmlns:a14="http://schemas.microsoft.com/office/drawing/2010/main" val="0"/>
              </a:ext>
            </a:extLst>
          </a:blip>
          <a:srcRect l="14325" t="10540" r="56668" b="4508"/>
          <a:stretch/>
        </p:blipFill>
        <p:spPr bwMode="auto">
          <a:xfrm>
            <a:off x="1343301" y="474145"/>
            <a:ext cx="6457398" cy="590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ußzeilenplatzhalter 1"/>
          <p:cNvSpPr>
            <a:spLocks noGrp="1"/>
          </p:cNvSpPr>
          <p:nvPr>
            <p:ph type="ftr" sz="quarter" idx="11"/>
          </p:nvPr>
        </p:nvSpPr>
        <p:spPr/>
        <p:txBody>
          <a:bodyPr/>
          <a:lstStyle/>
          <a:p>
            <a:r>
              <a:rPr lang="en-US" smtClean="0"/>
              <a:t>19 Visualization of systemic relationships</a:t>
            </a:r>
            <a:endParaRPr lang="de-DE" dirty="0"/>
          </a:p>
        </p:txBody>
      </p:sp>
      <p:sp>
        <p:nvSpPr>
          <p:cNvPr id="3" name="Foliennummernplatzhalter 2"/>
          <p:cNvSpPr>
            <a:spLocks noGrp="1"/>
          </p:cNvSpPr>
          <p:nvPr>
            <p:ph type="sldNum" sz="quarter" idx="12"/>
          </p:nvPr>
        </p:nvSpPr>
        <p:spPr/>
        <p:txBody>
          <a:bodyPr/>
          <a:lstStyle/>
          <a:p>
            <a:fld id="{E8A9303E-27D9-477D-98A4-E66DF1BCAD0F}" type="slidenum">
              <a:rPr lang="de-DE" smtClean="0"/>
              <a:t>3</a:t>
            </a:fld>
            <a:endParaRPr lang="de-DE"/>
          </a:p>
        </p:txBody>
      </p:sp>
      <p:sp>
        <p:nvSpPr>
          <p:cNvPr id="4" name="Rectangle 3"/>
          <p:cNvSpPr/>
          <p:nvPr/>
        </p:nvSpPr>
        <p:spPr>
          <a:xfrm>
            <a:off x="1763688" y="5301208"/>
            <a:ext cx="1080120" cy="7920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185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GB" sz="4000" dirty="0" smtClean="0"/>
              <a:t>Learning objectives</a:t>
            </a:r>
            <a:endParaRPr lang="en-GB" sz="4000"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131197152"/>
              </p:ext>
            </p:extLst>
          </p:nvPr>
        </p:nvGraphicFramePr>
        <p:xfrm>
          <a:off x="683568" y="1600200"/>
          <a:ext cx="7776864"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ußzeilenplatzhalter 1"/>
          <p:cNvSpPr>
            <a:spLocks noGrp="1"/>
          </p:cNvSpPr>
          <p:nvPr>
            <p:ph type="ftr" sz="quarter" idx="11"/>
          </p:nvPr>
        </p:nvSpPr>
        <p:spPr/>
        <p:txBody>
          <a:bodyPr/>
          <a:lstStyle/>
          <a:p>
            <a:r>
              <a:rPr lang="en-US" smtClean="0"/>
              <a:t>19 Visualization of systemic relationships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4</a:t>
            </a:fld>
            <a:endParaRPr lang="de-DE"/>
          </a:p>
        </p:txBody>
      </p:sp>
    </p:spTree>
    <p:extLst>
      <p:ext uri="{BB962C8B-B14F-4D97-AF65-F5344CB8AC3E}">
        <p14:creationId xmlns:p14="http://schemas.microsoft.com/office/powerpoint/2010/main" val="1360282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Outline</a:t>
            </a:r>
            <a:endParaRPr lang="en-GB" dirty="0"/>
          </a:p>
        </p:txBody>
      </p:sp>
      <p:sp>
        <p:nvSpPr>
          <p:cNvPr id="20" name="Fußzeilenplatzhalter 19"/>
          <p:cNvSpPr>
            <a:spLocks noGrp="1"/>
          </p:cNvSpPr>
          <p:nvPr>
            <p:ph type="ftr" sz="quarter" idx="11"/>
          </p:nvPr>
        </p:nvSpPr>
        <p:spPr/>
        <p:txBody>
          <a:bodyPr/>
          <a:lstStyle/>
          <a:p>
            <a:r>
              <a:rPr lang="en-US" smtClean="0"/>
              <a:t>19 Visualization of systemic relationships</a:t>
            </a:r>
            <a:endParaRPr lang="en-US" dirty="0"/>
          </a:p>
        </p:txBody>
      </p:sp>
      <p:sp>
        <p:nvSpPr>
          <p:cNvPr id="21" name="Foliennummernplatzhalter 20"/>
          <p:cNvSpPr>
            <a:spLocks noGrp="1"/>
          </p:cNvSpPr>
          <p:nvPr>
            <p:ph type="sldNum" sz="quarter" idx="12"/>
          </p:nvPr>
        </p:nvSpPr>
        <p:spPr/>
        <p:txBody>
          <a:bodyPr/>
          <a:lstStyle/>
          <a:p>
            <a:fld id="{DA5FC558-0166-4729-B82E-6C5C471139E8}" type="slidenum">
              <a:rPr lang="en-US" smtClean="0"/>
              <a:t>5</a:t>
            </a:fld>
            <a:endParaRPr lang="en-US"/>
          </a:p>
        </p:txBody>
      </p:sp>
      <p:sp>
        <p:nvSpPr>
          <p:cNvPr id="8" name="Inhaltsplatzhalter 2"/>
          <p:cNvSpPr>
            <a:spLocks noGrp="1"/>
          </p:cNvSpPr>
          <p:nvPr>
            <p:ph idx="1"/>
          </p:nvPr>
        </p:nvSpPr>
        <p:spPr>
          <a:xfrm>
            <a:off x="1259632" y="1700808"/>
            <a:ext cx="7427167" cy="4680520"/>
          </a:xfrm>
        </p:spPr>
        <p:txBody>
          <a:bodyPr>
            <a:noAutofit/>
          </a:bodyPr>
          <a:lstStyle/>
          <a:p>
            <a:pPr marL="631825" indent="-631825" algn="just">
              <a:buNone/>
            </a:pPr>
            <a:r>
              <a:rPr lang="en-GB" b="1" dirty="0" smtClean="0"/>
              <a:t>What</a:t>
            </a:r>
            <a:r>
              <a:rPr lang="en-GB" dirty="0" smtClean="0"/>
              <a:t> is the visualisation of systemic relationships between the elements of the conceptual model?</a:t>
            </a:r>
          </a:p>
          <a:p>
            <a:pPr marL="0" indent="0" algn="just">
              <a:buNone/>
            </a:pPr>
            <a:endParaRPr lang="en-GB" b="1" dirty="0" smtClean="0"/>
          </a:p>
          <a:p>
            <a:pPr marL="0" indent="0" algn="just">
              <a:buNone/>
            </a:pPr>
            <a:r>
              <a:rPr lang="en-US" b="1" dirty="0"/>
              <a:t>Why</a:t>
            </a:r>
            <a:r>
              <a:rPr lang="en-US" dirty="0"/>
              <a:t> </a:t>
            </a:r>
            <a:r>
              <a:rPr lang="en-US" dirty="0" smtClean="0"/>
              <a:t>do we visualize </a:t>
            </a:r>
            <a:r>
              <a:rPr lang="en-US" dirty="0"/>
              <a:t>systemic </a:t>
            </a:r>
            <a:r>
              <a:rPr lang="en-US" dirty="0" smtClean="0"/>
              <a:t>relationships between the elements?</a:t>
            </a:r>
          </a:p>
          <a:p>
            <a:pPr marL="0" indent="0" algn="just">
              <a:buNone/>
            </a:pPr>
            <a:endParaRPr lang="en-US" dirty="0"/>
          </a:p>
          <a:p>
            <a:pPr marL="0" indent="0" algn="just">
              <a:buNone/>
            </a:pPr>
            <a:endParaRPr lang="en-GB" dirty="0"/>
          </a:p>
          <a:p>
            <a:pPr marL="0" indent="0" algn="just">
              <a:buNone/>
            </a:pPr>
            <a:endParaRPr lang="en-GB" sz="1050" b="1" dirty="0" smtClean="0"/>
          </a:p>
          <a:p>
            <a:pPr marL="0" indent="0" algn="just">
              <a:buNone/>
            </a:pPr>
            <a:r>
              <a:rPr lang="en-GB" b="1" dirty="0" smtClean="0"/>
              <a:t>How</a:t>
            </a:r>
            <a:r>
              <a:rPr lang="en-GB" dirty="0" smtClean="0"/>
              <a:t> </a:t>
            </a:r>
            <a:r>
              <a:rPr lang="en-US" dirty="0"/>
              <a:t>do we visualize systemic relationships between the elements</a:t>
            </a:r>
            <a:r>
              <a:rPr lang="en-GB" dirty="0" smtClean="0"/>
              <a:t>? </a:t>
            </a:r>
          </a:p>
          <a:p>
            <a:pPr marL="0" indent="0" algn="just">
              <a:buNone/>
            </a:pPr>
            <a:endParaRPr lang="en-GB" dirty="0" smtClean="0"/>
          </a:p>
          <a:p>
            <a:pPr marL="0" indent="0" algn="just">
              <a:buNone/>
            </a:pPr>
            <a:endParaRPr lang="en-GB" dirty="0" smtClean="0"/>
          </a:p>
          <a:p>
            <a:pPr marL="0" indent="0" algn="just">
              <a:buNone/>
            </a:pPr>
            <a:endParaRPr lang="en-GB" sz="800" dirty="0"/>
          </a:p>
          <a:p>
            <a:pPr marL="0" indent="0" algn="just">
              <a:buNone/>
            </a:pPr>
            <a:r>
              <a:rPr lang="en-GB" b="1" dirty="0" smtClean="0"/>
              <a:t>Practical Tips</a:t>
            </a:r>
            <a:endParaRPr lang="en-GB" b="1" dirty="0"/>
          </a:p>
        </p:txBody>
      </p:sp>
    </p:spTree>
    <p:extLst>
      <p:ext uri="{BB962C8B-B14F-4D97-AF65-F5344CB8AC3E}">
        <p14:creationId xmlns:p14="http://schemas.microsoft.com/office/powerpoint/2010/main" val="4034854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smtClean="0"/>
              <a:t>What is the visualisation of systemic relationships between elements of the conceptual model?</a:t>
            </a:r>
            <a:endParaRPr lang="en-GB" sz="2800" dirty="0"/>
          </a:p>
        </p:txBody>
      </p:sp>
      <p:sp>
        <p:nvSpPr>
          <p:cNvPr id="3" name="Inhaltsplatzhalter 2"/>
          <p:cNvSpPr>
            <a:spLocks noGrp="1"/>
          </p:cNvSpPr>
          <p:nvPr>
            <p:ph idx="1"/>
          </p:nvPr>
        </p:nvSpPr>
        <p:spPr>
          <a:xfrm>
            <a:off x="1259632" y="1600201"/>
            <a:ext cx="7427167" cy="1036712"/>
          </a:xfrm>
        </p:spPr>
        <p:txBody>
          <a:bodyPr/>
          <a:lstStyle/>
          <a:p>
            <a:pPr algn="just"/>
            <a:r>
              <a:rPr lang="en-GB" dirty="0" smtClean="0"/>
              <a:t>The depiction of existing systemic connections between the strategies already implemented and the elements identified in the conceptual model</a:t>
            </a:r>
          </a:p>
          <a:p>
            <a:pPr algn="just"/>
            <a:endParaRPr lang="en-GB" dirty="0"/>
          </a:p>
        </p:txBody>
      </p:sp>
      <p:sp>
        <p:nvSpPr>
          <p:cNvPr id="4" name="Fußzeilenplatzhalter 3"/>
          <p:cNvSpPr>
            <a:spLocks noGrp="1"/>
          </p:cNvSpPr>
          <p:nvPr>
            <p:ph type="ftr" sz="quarter" idx="11"/>
          </p:nvPr>
        </p:nvSpPr>
        <p:spPr/>
        <p:txBody>
          <a:bodyPr/>
          <a:lstStyle/>
          <a:p>
            <a:r>
              <a:rPr lang="en-US" smtClean="0"/>
              <a:t>19 Visualization of systemic relationships</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6</a:t>
            </a:fld>
            <a:endParaRPr lang="de-DE"/>
          </a:p>
        </p:txBody>
      </p:sp>
      <p:sp>
        <p:nvSpPr>
          <p:cNvPr id="6" name="Content Placeholder 19"/>
          <p:cNvSpPr txBox="1">
            <a:spLocks/>
          </p:cNvSpPr>
          <p:nvPr/>
        </p:nvSpPr>
        <p:spPr>
          <a:xfrm>
            <a:off x="1259633" y="2636913"/>
            <a:ext cx="3384375" cy="29131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smtClean="0"/>
              <a:t>Systemic relationships are the actual or potential interactions of the </a:t>
            </a:r>
            <a:r>
              <a:rPr lang="en-US" dirty="0" smtClean="0">
                <a:solidFill>
                  <a:srgbClr val="FFFF00"/>
                </a:solidFill>
                <a:effectLst>
                  <a:outerShdw blurRad="38100" dist="38100" dir="2700000" algn="tl">
                    <a:srgbClr val="000000">
                      <a:alpha val="43137"/>
                    </a:srgbClr>
                  </a:outerShdw>
                </a:effectLst>
              </a:rPr>
              <a:t>existing strategies</a:t>
            </a:r>
            <a:r>
              <a:rPr lang="en-US" dirty="0" smtClean="0"/>
              <a:t> with other elements</a:t>
            </a:r>
          </a:p>
          <a:p>
            <a:pPr algn="just"/>
            <a:r>
              <a:rPr lang="en-US" dirty="0" smtClean="0"/>
              <a:t>This encompasses both </a:t>
            </a:r>
            <a:r>
              <a:rPr lang="en-US" dirty="0" smtClean="0">
                <a:solidFill>
                  <a:srgbClr val="92D050"/>
                </a:solidFill>
                <a:effectLst>
                  <a:outerShdw blurRad="38100" dist="38100" dir="2700000" algn="tl">
                    <a:srgbClr val="000000">
                      <a:alpha val="43137"/>
                    </a:srgbClr>
                  </a:outerShdw>
                </a:effectLst>
              </a:rPr>
              <a:t>positive</a:t>
            </a:r>
            <a:r>
              <a:rPr lang="en-US" dirty="0" smtClean="0"/>
              <a:t> and </a:t>
            </a:r>
            <a:r>
              <a:rPr lang="en-US" dirty="0" smtClean="0">
                <a:solidFill>
                  <a:srgbClr val="FF0000"/>
                </a:solidFill>
                <a:effectLst>
                  <a:outerShdw blurRad="38100" dist="38100" dir="2700000" algn="tl">
                    <a:srgbClr val="000000">
                      <a:alpha val="43137"/>
                    </a:srgbClr>
                  </a:outerShdw>
                </a:effectLst>
              </a:rPr>
              <a:t>negative</a:t>
            </a:r>
            <a:r>
              <a:rPr lang="en-US" dirty="0" smtClean="0"/>
              <a:t> interactions between </a:t>
            </a:r>
            <a:r>
              <a:rPr lang="en-US" dirty="0" smtClean="0">
                <a:solidFill>
                  <a:srgbClr val="FFFF00"/>
                </a:solidFill>
                <a:effectLst>
                  <a:outerShdw blurRad="38100" dist="38100" dir="2700000" algn="tl">
                    <a:srgbClr val="000000">
                      <a:alpha val="43137"/>
                    </a:srgbClr>
                  </a:outerShdw>
                </a:effectLst>
              </a:rPr>
              <a:t>strategies</a:t>
            </a:r>
            <a:r>
              <a:rPr lang="en-US" dirty="0" smtClean="0">
                <a:effectLst>
                  <a:outerShdw blurRad="38100" dist="38100" dir="2700000" algn="tl">
                    <a:srgbClr val="000000">
                      <a:alpha val="43137"/>
                    </a:srgbClr>
                  </a:outerShdw>
                </a:effectLst>
              </a:rPr>
              <a:t>, </a:t>
            </a:r>
            <a:r>
              <a:rPr lang="en-US" dirty="0" smtClean="0">
                <a:solidFill>
                  <a:schemeClr val="accent4">
                    <a:lumMod val="60000"/>
                    <a:lumOff val="40000"/>
                  </a:schemeClr>
                </a:solidFill>
                <a:effectLst>
                  <a:outerShdw blurRad="38100" dist="38100" dir="2700000" algn="tl">
                    <a:srgbClr val="000000">
                      <a:alpha val="43137"/>
                    </a:srgbClr>
                  </a:outerShdw>
                </a:effectLst>
              </a:rPr>
              <a:t>stresses</a:t>
            </a:r>
            <a:r>
              <a:rPr lang="en-US" dirty="0" smtClean="0"/>
              <a:t>,</a:t>
            </a:r>
            <a:r>
              <a:rPr lang="en-US" dirty="0" smtClean="0">
                <a:solidFill>
                  <a:schemeClr val="accent4">
                    <a:lumMod val="60000"/>
                    <a:lumOff val="40000"/>
                  </a:schemeClr>
                </a:solidFill>
                <a:effectLst>
                  <a:outerShdw blurRad="38100" dist="38100" dir="2700000" algn="tl">
                    <a:srgbClr val="000000">
                      <a:alpha val="43137"/>
                    </a:srgbClr>
                  </a:outerShdw>
                </a:effectLst>
              </a:rPr>
              <a:t> </a:t>
            </a:r>
            <a:r>
              <a:rPr lang="en-US" dirty="0" smtClean="0">
                <a:solidFill>
                  <a:srgbClr val="FF0000"/>
                </a:solidFill>
                <a:effectLst>
                  <a:outerShdw blurRad="38100" dist="38100" dir="2700000" algn="tl">
                    <a:srgbClr val="000000">
                      <a:alpha val="43137"/>
                    </a:srgbClr>
                  </a:outerShdw>
                </a:effectLst>
              </a:rPr>
              <a:t>threats</a:t>
            </a:r>
            <a:r>
              <a:rPr lang="en-US" dirty="0" smtClean="0"/>
              <a:t>, </a:t>
            </a:r>
            <a:r>
              <a:rPr lang="en-US" dirty="0" smtClean="0">
                <a:solidFill>
                  <a:srgbClr val="FFC000"/>
                </a:solidFill>
                <a:effectLst>
                  <a:outerShdw blurRad="38100" dist="38100" dir="2700000" algn="tl">
                    <a:srgbClr val="000000">
                      <a:alpha val="43137"/>
                    </a:srgbClr>
                  </a:outerShdw>
                </a:effectLst>
              </a:rPr>
              <a:t>contributing factors</a:t>
            </a:r>
            <a:r>
              <a:rPr lang="en-US" dirty="0" smtClean="0"/>
              <a:t>, and </a:t>
            </a:r>
            <a:r>
              <a:rPr lang="en-US" dirty="0" smtClean="0">
                <a:solidFill>
                  <a:srgbClr val="00B050"/>
                </a:solidFill>
                <a:effectLst>
                  <a:outerShdw blurRad="38100" dist="38100" dir="2700000" algn="tl">
                    <a:srgbClr val="000000">
                      <a:alpha val="43137"/>
                    </a:srgbClr>
                  </a:outerShdw>
                </a:effectLst>
              </a:rPr>
              <a:t>biodiversity objects</a:t>
            </a:r>
            <a:endParaRPr lang="en-US" dirty="0" smtClean="0"/>
          </a:p>
          <a:p>
            <a:pPr algn="just"/>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1077397057"/>
              </p:ext>
            </p:extLst>
          </p:nvPr>
        </p:nvGraphicFramePr>
        <p:xfrm>
          <a:off x="4644008" y="2564904"/>
          <a:ext cx="449999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8"/>
          <p:cNvSpPr/>
          <p:nvPr/>
        </p:nvSpPr>
        <p:spPr>
          <a:xfrm>
            <a:off x="6269698" y="3861048"/>
            <a:ext cx="1254630" cy="1152128"/>
          </a:xfrm>
          <a:prstGeom prst="ellipse">
            <a:avLst/>
          </a:prstGeom>
          <a:blipFill>
            <a:blip r:embed="rId7" cstate="print">
              <a:extLst>
                <a:ext uri="{28A0092B-C50C-407E-A947-70E740481C1C}">
                  <a14:useLocalDpi xmlns:a14="http://schemas.microsoft.com/office/drawing/2010/main" val="0"/>
                </a:ext>
              </a:extLst>
            </a:blip>
            <a:srcRect/>
            <a:stretch>
              <a:fillRect t="-15000" b="-15000"/>
            </a:stretch>
          </a:blipFill>
          <a:ln>
            <a:solidFill>
              <a:srgbClr val="00B050"/>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82543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259632" y="332656"/>
            <a:ext cx="6588970" cy="1074738"/>
          </a:xfrm>
        </p:spPr>
        <p:txBody>
          <a:bodyPr>
            <a:noAutofit/>
          </a:bodyPr>
          <a:lstStyle/>
          <a:p>
            <a:r>
              <a:rPr lang="en-US" sz="4000" dirty="0" smtClean="0"/>
              <a:t>Why visualize systemic relationships?</a:t>
            </a:r>
            <a:endParaRPr lang="en-US" sz="4000" dirty="0"/>
          </a:p>
        </p:txBody>
      </p:sp>
      <p:sp>
        <p:nvSpPr>
          <p:cNvPr id="17" name="Content Placeholder 16"/>
          <p:cNvSpPr>
            <a:spLocks noGrp="1"/>
          </p:cNvSpPr>
          <p:nvPr>
            <p:ph idx="1"/>
          </p:nvPr>
        </p:nvSpPr>
        <p:spPr/>
        <p:txBody>
          <a:bodyPr/>
          <a:lstStyle/>
          <a:p>
            <a:pPr algn="just"/>
            <a:r>
              <a:rPr lang="en-US" dirty="0"/>
              <a:t>Understanding </a:t>
            </a:r>
            <a:r>
              <a:rPr lang="en-US" dirty="0" smtClean="0"/>
              <a:t>impacting relationships </a:t>
            </a:r>
            <a:r>
              <a:rPr lang="en-US" dirty="0"/>
              <a:t>between the different elements of the model aids in comprehending the complex environment where </a:t>
            </a:r>
            <a:r>
              <a:rPr lang="en-US" dirty="0" smtClean="0"/>
              <a:t>strategies </a:t>
            </a:r>
            <a:r>
              <a:rPr lang="en-US" dirty="0"/>
              <a:t>will be </a:t>
            </a:r>
            <a:r>
              <a:rPr lang="en-US" dirty="0" smtClean="0"/>
              <a:t>implemented</a:t>
            </a:r>
            <a:endParaRPr lang="en-US" dirty="0"/>
          </a:p>
          <a:p>
            <a:pPr algn="just"/>
            <a:r>
              <a:rPr lang="en-US" dirty="0" smtClean="0"/>
              <a:t>Highlighting of </a:t>
            </a:r>
            <a:r>
              <a:rPr lang="en-US" dirty="0"/>
              <a:t>interactions between elements which can cause unexpected consequences (either positive or negative!) </a:t>
            </a:r>
          </a:p>
        </p:txBody>
      </p:sp>
      <p:sp>
        <p:nvSpPr>
          <p:cNvPr id="2" name="Fußzeilenplatzhalter 1"/>
          <p:cNvSpPr>
            <a:spLocks noGrp="1"/>
          </p:cNvSpPr>
          <p:nvPr>
            <p:ph type="ftr" sz="quarter" idx="11"/>
          </p:nvPr>
        </p:nvSpPr>
        <p:spPr/>
        <p:txBody>
          <a:bodyPr/>
          <a:lstStyle/>
          <a:p>
            <a:r>
              <a:rPr lang="en-US" smtClean="0"/>
              <a:t>19 Visualization of systemic relationships</a:t>
            </a:r>
            <a:endParaRPr lang="de-DE" dirty="0"/>
          </a:p>
        </p:txBody>
      </p:sp>
      <p:sp>
        <p:nvSpPr>
          <p:cNvPr id="3" name="Foliennummernplatzhalter 2"/>
          <p:cNvSpPr>
            <a:spLocks noGrp="1"/>
          </p:cNvSpPr>
          <p:nvPr>
            <p:ph type="sldNum" sz="quarter" idx="12"/>
          </p:nvPr>
        </p:nvSpPr>
        <p:spPr/>
        <p:txBody>
          <a:bodyPr/>
          <a:lstStyle/>
          <a:p>
            <a:fld id="{6C6AE60A-B69C-4790-82F7-3882EDF23186}" type="slidenum">
              <a:rPr lang="de-DE" smtClean="0"/>
              <a:t>7</a:t>
            </a:fld>
            <a:endParaRPr lang="de-DE"/>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963" t="2750" b="9838"/>
          <a:stretch/>
        </p:blipFill>
        <p:spPr>
          <a:xfrm>
            <a:off x="3635896" y="3356992"/>
            <a:ext cx="4934303" cy="2933005"/>
          </a:xfrm>
          <a:prstGeom prst="rect">
            <a:avLst/>
          </a:prstGeom>
        </p:spPr>
      </p:pic>
      <p:sp>
        <p:nvSpPr>
          <p:cNvPr id="5" name="Textfeld 4"/>
          <p:cNvSpPr txBox="1"/>
          <p:nvPr/>
        </p:nvSpPr>
        <p:spPr>
          <a:xfrm>
            <a:off x="1259632" y="3297684"/>
            <a:ext cx="1944216"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With this information, strategies which minimize risks or strengthen synergies can be </a:t>
            </a:r>
            <a:r>
              <a:rPr lang="en-US" sz="2000" dirty="0" smtClean="0"/>
              <a:t>developed</a:t>
            </a:r>
            <a:endParaRPr lang="en-US" sz="2000" dirty="0"/>
          </a:p>
        </p:txBody>
      </p:sp>
      <p:sp>
        <p:nvSpPr>
          <p:cNvPr id="8" name="Textfeld 7"/>
          <p:cNvSpPr txBox="1"/>
          <p:nvPr/>
        </p:nvSpPr>
        <p:spPr>
          <a:xfrm>
            <a:off x="3635896" y="6309900"/>
            <a:ext cx="1080120"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
        <p:nvSpPr>
          <p:cNvPr id="11" name="Textfeld 10"/>
          <p:cNvSpPr txBox="1"/>
          <p:nvPr/>
        </p:nvSpPr>
        <p:spPr>
          <a:xfrm>
            <a:off x="4561752" y="5899375"/>
            <a:ext cx="2702055" cy="369332"/>
          </a:xfrm>
          <a:prstGeom prst="rect">
            <a:avLst/>
          </a:prstGeom>
          <a:noFill/>
        </p:spPr>
        <p:txBody>
          <a:bodyPr wrap="square" rtlCol="0">
            <a:spAutoFit/>
          </a:bodyPr>
          <a:lstStyle/>
          <a:p>
            <a:r>
              <a:rPr lang="en-GB" b="1" dirty="0" smtClean="0">
                <a:effectLst>
                  <a:innerShdw blurRad="114300">
                    <a:prstClr val="black"/>
                  </a:innerShdw>
                </a:effectLst>
              </a:rPr>
              <a:t>Why here? → Because…!</a:t>
            </a:r>
            <a:endParaRPr lang="en-GB" b="1" dirty="0">
              <a:effectLst>
                <a:innerShdw blurRad="114300">
                  <a:prstClr val="black"/>
                </a:innerShdw>
              </a:effectLst>
            </a:endParaRPr>
          </a:p>
        </p:txBody>
      </p:sp>
      <p:sp>
        <p:nvSpPr>
          <p:cNvPr id="12" name="Textfeld 11"/>
          <p:cNvSpPr txBox="1"/>
          <p:nvPr/>
        </p:nvSpPr>
        <p:spPr>
          <a:xfrm>
            <a:off x="5974401" y="4581128"/>
            <a:ext cx="2702055" cy="369332"/>
          </a:xfrm>
          <a:prstGeom prst="rect">
            <a:avLst/>
          </a:prstGeom>
          <a:noFill/>
        </p:spPr>
        <p:txBody>
          <a:bodyPr wrap="square" rtlCol="0">
            <a:spAutoFit/>
          </a:bodyPr>
          <a:lstStyle/>
          <a:p>
            <a:r>
              <a:rPr lang="en-GB" b="1" dirty="0" smtClean="0">
                <a:effectLst>
                  <a:innerShdw blurRad="114300">
                    <a:prstClr val="black"/>
                  </a:innerShdw>
                </a:effectLst>
              </a:rPr>
              <a:t>Why here? → Because…!</a:t>
            </a:r>
            <a:endParaRPr lang="en-GB" b="1" dirty="0">
              <a:effectLst>
                <a:innerShdw blurRad="114300">
                  <a:prstClr val="black"/>
                </a:innerShdw>
              </a:effectLst>
            </a:endParaRPr>
          </a:p>
        </p:txBody>
      </p:sp>
      <p:sp>
        <p:nvSpPr>
          <p:cNvPr id="13" name="Textfeld 12"/>
          <p:cNvSpPr txBox="1"/>
          <p:nvPr/>
        </p:nvSpPr>
        <p:spPr>
          <a:xfrm>
            <a:off x="4211960" y="3491716"/>
            <a:ext cx="2702055" cy="369332"/>
          </a:xfrm>
          <a:prstGeom prst="rect">
            <a:avLst/>
          </a:prstGeom>
          <a:noFill/>
        </p:spPr>
        <p:txBody>
          <a:bodyPr wrap="square" rtlCol="0">
            <a:spAutoFit/>
          </a:bodyPr>
          <a:lstStyle/>
          <a:p>
            <a:r>
              <a:rPr lang="en-GB" b="1" dirty="0" smtClean="0">
                <a:effectLst>
                  <a:innerShdw blurRad="114300">
                    <a:prstClr val="black"/>
                  </a:innerShdw>
                </a:effectLst>
              </a:rPr>
              <a:t>Why here? → Because…!</a:t>
            </a:r>
            <a:endParaRPr lang="en-GB" b="1" dirty="0">
              <a:effectLst>
                <a:innerShdw blurRad="114300">
                  <a:prstClr val="black"/>
                </a:innerShdw>
              </a:effectLst>
            </a:endParaRPr>
          </a:p>
        </p:txBody>
      </p:sp>
      <p:sp>
        <p:nvSpPr>
          <p:cNvPr id="14" name="Textfeld 13"/>
          <p:cNvSpPr txBox="1"/>
          <p:nvPr/>
        </p:nvSpPr>
        <p:spPr>
          <a:xfrm>
            <a:off x="3995936" y="4797152"/>
            <a:ext cx="2702055" cy="369332"/>
          </a:xfrm>
          <a:prstGeom prst="rect">
            <a:avLst/>
          </a:prstGeom>
          <a:noFill/>
        </p:spPr>
        <p:txBody>
          <a:bodyPr wrap="square" rtlCol="0">
            <a:spAutoFit/>
          </a:bodyPr>
          <a:lstStyle/>
          <a:p>
            <a:r>
              <a:rPr lang="en-GB" b="1" dirty="0" smtClean="0">
                <a:effectLst>
                  <a:innerShdw blurRad="114300">
                    <a:prstClr val="black"/>
                  </a:innerShdw>
                </a:effectLst>
              </a:rPr>
              <a:t>Why here? → Because…!</a:t>
            </a:r>
            <a:endParaRPr lang="en-GB" b="1" dirty="0">
              <a:effectLst>
                <a:innerShdw blurRad="114300">
                  <a:prstClr val="black"/>
                </a:innerShdw>
              </a:effectLst>
            </a:endParaRPr>
          </a:p>
        </p:txBody>
      </p:sp>
      <p:cxnSp>
        <p:nvCxnSpPr>
          <p:cNvPr id="15" name="Gerade Verbindung mit Pfeil 14"/>
          <p:cNvCxnSpPr/>
          <p:nvPr/>
        </p:nvCxnSpPr>
        <p:spPr>
          <a:xfrm flipV="1">
            <a:off x="4067944" y="3699416"/>
            <a:ext cx="216024" cy="2963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3923928" y="4823494"/>
            <a:ext cx="171432" cy="1583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5902393" y="4797152"/>
            <a:ext cx="171432" cy="74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4129704" y="5733256"/>
            <a:ext cx="517764" cy="3558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099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pPr marL="0" indent="0"/>
            <a:r>
              <a:rPr lang="en-GB" sz="3200" dirty="0"/>
              <a:t>How </a:t>
            </a:r>
            <a:r>
              <a:rPr lang="en-US" sz="3200" dirty="0" smtClean="0"/>
              <a:t>do </a:t>
            </a:r>
            <a:r>
              <a:rPr lang="en-US" sz="3200" dirty="0"/>
              <a:t>we visualize systemic relationships between the elements</a:t>
            </a:r>
            <a:r>
              <a:rPr lang="en-GB" sz="3200" dirty="0" smtClean="0"/>
              <a:t>? </a:t>
            </a:r>
            <a:endParaRPr lang="en-GB" sz="3200" dirty="0"/>
          </a:p>
        </p:txBody>
      </p:sp>
      <p:sp>
        <p:nvSpPr>
          <p:cNvPr id="3" name="Inhaltsplatzhalter 2"/>
          <p:cNvSpPr>
            <a:spLocks noGrp="1"/>
          </p:cNvSpPr>
          <p:nvPr>
            <p:ph idx="1"/>
          </p:nvPr>
        </p:nvSpPr>
        <p:spPr/>
        <p:txBody>
          <a:bodyPr>
            <a:normAutofit/>
          </a:bodyPr>
          <a:lstStyle/>
          <a:p>
            <a:pPr algn="just"/>
            <a:r>
              <a:rPr lang="en-US" dirty="0"/>
              <a:t>B</a:t>
            </a:r>
            <a:r>
              <a:rPr lang="en-US" dirty="0" smtClean="0"/>
              <a:t>est </a:t>
            </a:r>
            <a:r>
              <a:rPr lang="en-US" dirty="0"/>
              <a:t>case </a:t>
            </a:r>
            <a:r>
              <a:rPr lang="en-US" dirty="0" smtClean="0"/>
              <a:t>scenario</a:t>
            </a:r>
            <a:r>
              <a:rPr lang="en-US" dirty="0"/>
              <a:t>:</a:t>
            </a:r>
            <a:r>
              <a:rPr lang="en-US" dirty="0" smtClean="0"/>
              <a:t> Systemic </a:t>
            </a:r>
            <a:r>
              <a:rPr lang="en-US" dirty="0"/>
              <a:t>relationships </a:t>
            </a:r>
            <a:r>
              <a:rPr lang="en-US" dirty="0" smtClean="0"/>
              <a:t>are </a:t>
            </a:r>
            <a:r>
              <a:rPr lang="en-US" dirty="0"/>
              <a:t>mapped </a:t>
            </a:r>
            <a:r>
              <a:rPr lang="en-US" dirty="0" smtClean="0"/>
              <a:t>out during </a:t>
            </a:r>
            <a:r>
              <a:rPr lang="en-US" dirty="0"/>
              <a:t>the workshop and then used in strategy </a:t>
            </a:r>
            <a:r>
              <a:rPr lang="en-US" dirty="0" smtClean="0"/>
              <a:t>evaluation</a:t>
            </a:r>
          </a:p>
          <a:p>
            <a:pPr marL="631825" indent="-268288" algn="just">
              <a:buNone/>
            </a:pPr>
            <a:r>
              <a:rPr lang="en-US" dirty="0" smtClean="0"/>
              <a:t>→ Due </a:t>
            </a:r>
            <a:r>
              <a:rPr lang="en-US" dirty="0"/>
              <a:t>to time constraints, </a:t>
            </a:r>
            <a:r>
              <a:rPr lang="en-US" dirty="0" smtClean="0"/>
              <a:t>often </a:t>
            </a:r>
            <a:r>
              <a:rPr lang="en-US" dirty="0"/>
              <a:t>not </a:t>
            </a:r>
            <a:r>
              <a:rPr lang="en-US" dirty="0" smtClean="0"/>
              <a:t>possible</a:t>
            </a:r>
          </a:p>
          <a:p>
            <a:pPr marL="631825" indent="-268288" algn="just">
              <a:buNone/>
            </a:pPr>
            <a:r>
              <a:rPr lang="en-US" dirty="0" smtClean="0"/>
              <a:t>→ In this case, this step must </a:t>
            </a:r>
            <a:r>
              <a:rPr lang="en-US" dirty="0"/>
              <a:t>be followed when </a:t>
            </a:r>
            <a:r>
              <a:rPr lang="en-US" dirty="0" smtClean="0"/>
              <a:t>reconstructing </a:t>
            </a:r>
            <a:r>
              <a:rPr lang="en-US" dirty="0"/>
              <a:t>the digitalized version of the conceptual </a:t>
            </a:r>
            <a:r>
              <a:rPr lang="en-US" dirty="0" smtClean="0"/>
              <a:t>model</a:t>
            </a:r>
            <a:endParaRPr lang="en-US" dirty="0"/>
          </a:p>
        </p:txBody>
      </p:sp>
      <p:sp>
        <p:nvSpPr>
          <p:cNvPr id="19" name="Fußzeilenplatzhalter 18"/>
          <p:cNvSpPr>
            <a:spLocks noGrp="1"/>
          </p:cNvSpPr>
          <p:nvPr>
            <p:ph type="ftr" sz="quarter" idx="11"/>
          </p:nvPr>
        </p:nvSpPr>
        <p:spPr/>
        <p:txBody>
          <a:bodyPr/>
          <a:lstStyle/>
          <a:p>
            <a:r>
              <a:rPr lang="en-US" smtClean="0"/>
              <a:t>19 Visualization of systemic relationships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8</a:t>
            </a:fld>
            <a:endParaRPr lang="de-DE"/>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018" y="3501008"/>
            <a:ext cx="6160419" cy="2792710"/>
          </a:xfrm>
          <a:prstGeom prst="rect">
            <a:avLst/>
          </a:prstGeom>
        </p:spPr>
      </p:pic>
      <p:sp>
        <p:nvSpPr>
          <p:cNvPr id="11" name="Textfeld 10"/>
          <p:cNvSpPr txBox="1"/>
          <p:nvPr/>
        </p:nvSpPr>
        <p:spPr>
          <a:xfrm>
            <a:off x="1979712" y="6294298"/>
            <a:ext cx="1368152" cy="215444"/>
          </a:xfrm>
          <a:prstGeom prst="rect">
            <a:avLst/>
          </a:prstGeom>
          <a:noFill/>
        </p:spPr>
        <p:txBody>
          <a:bodyPr wrap="square" rtlCol="0">
            <a:spAutoFit/>
          </a:bodyPr>
          <a:lstStyle/>
          <a:p>
            <a:r>
              <a:rPr lang="en-GB" sz="800" dirty="0" smtClean="0"/>
              <a:t>© Christina Lehmann 2015</a:t>
            </a:r>
            <a:endParaRPr lang="en-GB" sz="800" dirty="0"/>
          </a:p>
        </p:txBody>
      </p:sp>
    </p:spTree>
    <p:extLst>
      <p:ext uri="{BB962C8B-B14F-4D97-AF65-F5344CB8AC3E}">
        <p14:creationId xmlns:p14="http://schemas.microsoft.com/office/powerpoint/2010/main" val="3814265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pPr marL="0" indent="0"/>
            <a:r>
              <a:rPr lang="en-GB" sz="3200" dirty="0"/>
              <a:t>How </a:t>
            </a:r>
            <a:r>
              <a:rPr lang="en-US" sz="3200" dirty="0" smtClean="0"/>
              <a:t>do </a:t>
            </a:r>
            <a:r>
              <a:rPr lang="en-US" sz="3200" dirty="0"/>
              <a:t>we visualize systemic relationships between the elements</a:t>
            </a:r>
            <a:r>
              <a:rPr lang="en-GB" sz="3200" dirty="0"/>
              <a:t>? </a:t>
            </a:r>
          </a:p>
        </p:txBody>
      </p:sp>
      <p:sp>
        <p:nvSpPr>
          <p:cNvPr id="3" name="Inhaltsplatzhalter 2"/>
          <p:cNvSpPr>
            <a:spLocks noGrp="1"/>
          </p:cNvSpPr>
          <p:nvPr>
            <p:ph idx="1"/>
          </p:nvPr>
        </p:nvSpPr>
        <p:spPr>
          <a:xfrm>
            <a:off x="1259633" y="1600200"/>
            <a:ext cx="3240359" cy="4752695"/>
          </a:xfrm>
        </p:spPr>
        <p:txBody>
          <a:bodyPr>
            <a:normAutofit/>
          </a:bodyPr>
          <a:lstStyle/>
          <a:p>
            <a:pPr marL="0" indent="0" algn="just">
              <a:buNone/>
            </a:pPr>
            <a:r>
              <a:rPr lang="en-US" dirty="0" smtClean="0"/>
              <a:t>When this step is carried out during the workshop:</a:t>
            </a:r>
          </a:p>
          <a:p>
            <a:pPr marL="0" indent="0" algn="just">
              <a:buNone/>
            </a:pPr>
            <a:endParaRPr lang="en-US" dirty="0" smtClean="0"/>
          </a:p>
          <a:p>
            <a:pPr marL="457200" indent="-457200" algn="just">
              <a:buFont typeface="+mj-lt"/>
              <a:buAutoNum type="arabicPeriod"/>
            </a:pPr>
            <a:r>
              <a:rPr lang="en-US" dirty="0" smtClean="0"/>
              <a:t>Overlay </a:t>
            </a:r>
            <a:r>
              <a:rPr lang="en-US" dirty="0"/>
              <a:t>a plastic sheet on the conceptual </a:t>
            </a:r>
            <a:r>
              <a:rPr lang="en-US" dirty="0" smtClean="0"/>
              <a:t>model</a:t>
            </a:r>
            <a:endParaRPr lang="en-US" dirty="0"/>
          </a:p>
          <a:p>
            <a:pPr marL="0" indent="0" algn="just">
              <a:buNone/>
            </a:pPr>
            <a:endParaRPr lang="en-US" dirty="0"/>
          </a:p>
          <a:p>
            <a:pPr marL="0" indent="0" algn="ctr">
              <a:buNone/>
            </a:pPr>
            <a:r>
              <a:rPr lang="en-US" b="1" dirty="0" smtClean="0"/>
              <a:t>OR… </a:t>
            </a:r>
          </a:p>
          <a:p>
            <a:pPr marL="457200" indent="-457200" algn="just">
              <a:buFont typeface="+mj-lt"/>
              <a:buAutoNum type="arabicPeriod"/>
            </a:pPr>
            <a:endParaRPr lang="en-US" dirty="0"/>
          </a:p>
          <a:p>
            <a:pPr algn="just"/>
            <a:endParaRPr lang="en-US" dirty="0"/>
          </a:p>
        </p:txBody>
      </p:sp>
      <p:sp>
        <p:nvSpPr>
          <p:cNvPr id="19" name="Fußzeilenplatzhalter 18"/>
          <p:cNvSpPr>
            <a:spLocks noGrp="1"/>
          </p:cNvSpPr>
          <p:nvPr>
            <p:ph type="ftr" sz="quarter" idx="11"/>
          </p:nvPr>
        </p:nvSpPr>
        <p:spPr/>
        <p:txBody>
          <a:bodyPr/>
          <a:lstStyle/>
          <a:p>
            <a:r>
              <a:rPr lang="en-US" smtClean="0"/>
              <a:t>19 Visualization of systemic relationships</a:t>
            </a:r>
            <a:endParaRPr lang="de-DE" dirty="0"/>
          </a:p>
        </p:txBody>
      </p:sp>
      <p:sp>
        <p:nvSpPr>
          <p:cNvPr id="20" name="Foliennummernplatzhalter 19"/>
          <p:cNvSpPr>
            <a:spLocks noGrp="1"/>
          </p:cNvSpPr>
          <p:nvPr>
            <p:ph type="sldNum" sz="quarter" idx="12"/>
          </p:nvPr>
        </p:nvSpPr>
        <p:spPr/>
        <p:txBody>
          <a:bodyPr/>
          <a:lstStyle/>
          <a:p>
            <a:fld id="{6C6AE60A-B69C-4790-82F7-3882EDF23186}" type="slidenum">
              <a:rPr lang="de-DE" smtClean="0"/>
              <a:t>9</a:t>
            </a:fld>
            <a:endParaRPr lang="de-DE"/>
          </a:p>
        </p:txBody>
      </p:sp>
      <p:pic>
        <p:nvPicPr>
          <p:cNvPr id="2050" name="Picture 2" descr="G:\Fotos_MARISCO Workshops + EDA\UK\WrittleWorkshopMARISCO\pibischWrittleMARISCO_Jun12 ( 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700808"/>
            <a:ext cx="3024336" cy="455133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5364088" y="6237892"/>
            <a:ext cx="1080120"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a:t>
            </a:r>
            <a:r>
              <a:rPr lang="en-GB" sz="800" dirty="0" smtClean="0">
                <a:solidFill>
                  <a:srgbClr val="FF0000"/>
                </a:solidFill>
              </a:rPr>
              <a:t>2012</a:t>
            </a:r>
            <a:endParaRPr lang="en-GB" sz="800" dirty="0">
              <a:solidFill>
                <a:srgbClr val="FF0000"/>
              </a:solidFill>
            </a:endParaRPr>
          </a:p>
        </p:txBody>
      </p:sp>
    </p:spTree>
    <p:extLst>
      <p:ext uri="{BB962C8B-B14F-4D97-AF65-F5344CB8AC3E}">
        <p14:creationId xmlns:p14="http://schemas.microsoft.com/office/powerpoint/2010/main" val="2001253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77D5536-DF33-46D5-A810-6669CEB39E1A}">
  <ds:schemaRefs>
    <ds:schemaRef ds:uri="ESRI.ArcGIS.Mapping.OfficeIntegration.PowerPointInfo"/>
  </ds:schemaRefs>
</ds:datastoreItem>
</file>

<file path=customXml/itemProps2.xml><?xml version="1.0" encoding="utf-8"?>
<ds:datastoreItem xmlns:ds="http://schemas.openxmlformats.org/officeDocument/2006/customXml" ds:itemID="{7C279F10-51CB-4853-BD2A-AEA303C5193B}">
  <ds:schemaRefs>
    <ds:schemaRef ds:uri="ESRI.ArcGIS.Mapping.OfficeIntegration.PowerPointInfo"/>
  </ds:schemaRefs>
</ds:datastoreItem>
</file>

<file path=customXml/itemProps3.xml><?xml version="1.0" encoding="utf-8"?>
<ds:datastoreItem xmlns:ds="http://schemas.openxmlformats.org/officeDocument/2006/customXml" ds:itemID="{6BC36FB1-68E1-4D8B-92BA-0EAE1177B945}">
  <ds:schemaRefs>
    <ds:schemaRef ds:uri="ESRI.ArcGIS.Mapping.OfficeIntegration.PowerPointInfo"/>
  </ds:schemaRefs>
</ds:datastoreItem>
</file>

<file path=customXml/itemProps4.xml><?xml version="1.0" encoding="utf-8"?>
<ds:datastoreItem xmlns:ds="http://schemas.openxmlformats.org/officeDocument/2006/customXml" ds:itemID="{5C5D443C-CC15-427C-ADC5-CF550FF180AE}">
  <ds:schemaRefs>
    <ds:schemaRef ds:uri="ESRI.ArcGIS.Mapping.OfficeIntegration.PowerPointInfo"/>
  </ds:schemaRefs>
</ds:datastoreItem>
</file>

<file path=customXml/itemProps5.xml><?xml version="1.0" encoding="utf-8"?>
<ds:datastoreItem xmlns:ds="http://schemas.openxmlformats.org/officeDocument/2006/customXml" ds:itemID="{1D7C63AB-FBA6-4134-8821-3EE25B4459A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1226</Words>
  <Application>Microsoft Office PowerPoint</Application>
  <PresentationFormat>Bildschirmpräsentation (4:3)</PresentationFormat>
  <Paragraphs>150</Paragraphs>
  <Slides>17</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ＭＳ Ｐゴシック</vt:lpstr>
      <vt:lpstr>宋体</vt:lpstr>
      <vt:lpstr>Arial</vt:lpstr>
      <vt:lpstr>Calibri</vt:lpstr>
      <vt:lpstr>Larissa-Design</vt:lpstr>
      <vt:lpstr>Visualisation of systemic relationships</vt:lpstr>
      <vt:lpstr>Credits and conditions of use</vt:lpstr>
      <vt:lpstr>PowerPoint-Präsentation</vt:lpstr>
      <vt:lpstr>Learning objectives</vt:lpstr>
      <vt:lpstr>Outline</vt:lpstr>
      <vt:lpstr>What is the visualisation of systemic relationships between elements of the conceptual model?</vt:lpstr>
      <vt:lpstr>Why visualize systemic relationships?</vt:lpstr>
      <vt:lpstr>How do we visualize systemic relationships between the elements? </vt:lpstr>
      <vt:lpstr>How do we visualize systemic relationships between the elements? </vt:lpstr>
      <vt:lpstr>How do we visualize systemic relationships between the elements? </vt:lpstr>
      <vt:lpstr>How do we visualize systemic relationships between the elements? </vt:lpstr>
      <vt:lpstr>How do we visualize systemic relationships between the elements? </vt:lpstr>
      <vt:lpstr>How do we visualize systemic relationships between the elements? </vt:lpstr>
      <vt:lpstr>How do we visualize systemic relationships between the elements? </vt:lpstr>
      <vt:lpstr>How do we visualize systemic relationships between the elements? </vt:lpstr>
      <vt:lpstr>How are systemic relationships visualized? </vt:lpstr>
      <vt:lpstr>Practical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Lehmann, Christina</dc:creator>
  <cp:lastModifiedBy>Tina</cp:lastModifiedBy>
  <cp:revision>182</cp:revision>
  <dcterms:created xsi:type="dcterms:W3CDTF">2014-11-12T07:15:06Z</dcterms:created>
  <dcterms:modified xsi:type="dcterms:W3CDTF">2015-03-18T17:26:02Z</dcterms:modified>
</cp:coreProperties>
</file>