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sldIdLst>
    <p:sldId id="257" r:id="rId5"/>
    <p:sldId id="297" r:id="rId6"/>
    <p:sldId id="262" r:id="rId7"/>
    <p:sldId id="307" r:id="rId8"/>
    <p:sldId id="315" r:id="rId9"/>
    <p:sldId id="310" r:id="rId10"/>
    <p:sldId id="314" r:id="rId11"/>
    <p:sldId id="302" r:id="rId12"/>
    <p:sldId id="316" r:id="rId13"/>
    <p:sldId id="261"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05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9D3EF-480F-4C7B-A30D-C9C8330CE4CA}"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GB"/>
        </a:p>
      </dgm:t>
    </dgm:pt>
    <dgm:pt modelId="{C64F00C3-AB55-4B68-823F-DEE4D5761FE0}">
      <dgm:prSet custT="1"/>
      <dgm:spPr/>
      <dgm:t>
        <a:bodyPr/>
        <a:lstStyle/>
        <a:p>
          <a:pPr algn="just" rtl="0"/>
          <a:r>
            <a:rPr lang="en-GB" sz="2000" dirty="0" smtClean="0"/>
            <a:t>Participants understand and are able to explain the relevance of revision and validation of the conceptual model with as many stakeholders and experts as possible, especially if the process lasted for longer periods, as it offers the opportunity to include further knowledge and expertise. </a:t>
          </a:r>
          <a:endParaRPr lang="en-US" sz="2000" dirty="0"/>
        </a:p>
      </dgm:t>
    </dgm:pt>
    <dgm:pt modelId="{50F7B44D-B970-4F0E-8F31-65261102C9AE}" type="parTrans" cxnId="{3D83EAC4-89CD-46AA-8BA1-E7D1FDEB263C}">
      <dgm:prSet/>
      <dgm:spPr/>
      <dgm:t>
        <a:bodyPr/>
        <a:lstStyle/>
        <a:p>
          <a:endParaRPr lang="en-GB" sz="2000"/>
        </a:p>
      </dgm:t>
    </dgm:pt>
    <dgm:pt modelId="{B55E3791-F571-4D6E-BB9C-37746535DB18}" type="sibTrans" cxnId="{3D83EAC4-89CD-46AA-8BA1-E7D1FDEB263C}">
      <dgm:prSet/>
      <dgm:spPr/>
      <dgm:t>
        <a:bodyPr/>
        <a:lstStyle/>
        <a:p>
          <a:endParaRPr lang="en-GB" sz="2000"/>
        </a:p>
      </dgm:t>
    </dgm:pt>
    <dgm:pt modelId="{2D2018AB-DCAF-445B-95E9-4B751C4F4A21}">
      <dgm:prSet custT="1"/>
      <dgm:spPr/>
      <dgm:t>
        <a:bodyPr/>
        <a:lstStyle/>
        <a:p>
          <a:pPr algn="just" rtl="0"/>
          <a:r>
            <a:rPr lang="en-GB" sz="2000" smtClean="0"/>
            <a:t>Participants have the skills to guide through the revision and validation process as well as to facilitate discussions about the dealing with new information that might differ from the original planning.</a:t>
          </a:r>
          <a:endParaRPr lang="en-US" sz="2000"/>
        </a:p>
      </dgm:t>
    </dgm:pt>
    <dgm:pt modelId="{6111C860-7360-4798-9F72-BD5EC886A084}" type="parTrans" cxnId="{FF20DE1B-964B-4933-9F1C-1185F5E6F262}">
      <dgm:prSet/>
      <dgm:spPr/>
      <dgm:t>
        <a:bodyPr/>
        <a:lstStyle/>
        <a:p>
          <a:endParaRPr lang="en-GB" sz="2000"/>
        </a:p>
      </dgm:t>
    </dgm:pt>
    <dgm:pt modelId="{33B13C14-3991-4657-8B83-308AA1A6414C}" type="sibTrans" cxnId="{FF20DE1B-964B-4933-9F1C-1185F5E6F262}">
      <dgm:prSet/>
      <dgm:spPr/>
      <dgm:t>
        <a:bodyPr/>
        <a:lstStyle/>
        <a:p>
          <a:endParaRPr lang="en-GB" sz="2000"/>
        </a:p>
      </dgm:t>
    </dgm:pt>
    <dgm:pt modelId="{9868AEC5-EDF2-4731-B005-A2B8FE7FFCAB}" type="pres">
      <dgm:prSet presAssocID="{D6C9D3EF-480F-4C7B-A30D-C9C8330CE4CA}" presName="linear" presStyleCnt="0">
        <dgm:presLayoutVars>
          <dgm:animLvl val="lvl"/>
          <dgm:resizeHandles val="exact"/>
        </dgm:presLayoutVars>
      </dgm:prSet>
      <dgm:spPr/>
      <dgm:t>
        <a:bodyPr/>
        <a:lstStyle/>
        <a:p>
          <a:endParaRPr lang="en-GB"/>
        </a:p>
      </dgm:t>
    </dgm:pt>
    <dgm:pt modelId="{4D86628D-A71D-4167-B34D-FD382FD00394}" type="pres">
      <dgm:prSet presAssocID="{C64F00C3-AB55-4B68-823F-DEE4D5761FE0}" presName="parentText" presStyleLbl="node1" presStyleIdx="0" presStyleCnt="2">
        <dgm:presLayoutVars>
          <dgm:chMax val="0"/>
          <dgm:bulletEnabled val="1"/>
        </dgm:presLayoutVars>
      </dgm:prSet>
      <dgm:spPr/>
      <dgm:t>
        <a:bodyPr/>
        <a:lstStyle/>
        <a:p>
          <a:endParaRPr lang="en-GB"/>
        </a:p>
      </dgm:t>
    </dgm:pt>
    <dgm:pt modelId="{C2664923-EA72-41AB-9B33-7E6218AC507E}" type="pres">
      <dgm:prSet presAssocID="{B55E3791-F571-4D6E-BB9C-37746535DB18}" presName="spacer" presStyleCnt="0"/>
      <dgm:spPr/>
    </dgm:pt>
    <dgm:pt modelId="{771809BB-922B-410A-ADF7-9D7DB370D294}" type="pres">
      <dgm:prSet presAssocID="{2D2018AB-DCAF-445B-95E9-4B751C4F4A21}" presName="parentText" presStyleLbl="node1" presStyleIdx="1" presStyleCnt="2">
        <dgm:presLayoutVars>
          <dgm:chMax val="0"/>
          <dgm:bulletEnabled val="1"/>
        </dgm:presLayoutVars>
      </dgm:prSet>
      <dgm:spPr/>
      <dgm:t>
        <a:bodyPr/>
        <a:lstStyle/>
        <a:p>
          <a:endParaRPr lang="en-GB"/>
        </a:p>
      </dgm:t>
    </dgm:pt>
  </dgm:ptLst>
  <dgm:cxnLst>
    <dgm:cxn modelId="{FF20DE1B-964B-4933-9F1C-1185F5E6F262}" srcId="{D6C9D3EF-480F-4C7B-A30D-C9C8330CE4CA}" destId="{2D2018AB-DCAF-445B-95E9-4B751C4F4A21}" srcOrd="1" destOrd="0" parTransId="{6111C860-7360-4798-9F72-BD5EC886A084}" sibTransId="{33B13C14-3991-4657-8B83-308AA1A6414C}"/>
    <dgm:cxn modelId="{EE2A5497-44D6-4C82-9BDC-86C28D2EF92B}" type="presOf" srcId="{2D2018AB-DCAF-445B-95E9-4B751C4F4A21}" destId="{771809BB-922B-410A-ADF7-9D7DB370D294}" srcOrd="0" destOrd="0" presId="urn:microsoft.com/office/officeart/2005/8/layout/vList2"/>
    <dgm:cxn modelId="{884BE99F-C774-4895-ABB2-63EEC5095C66}" type="presOf" srcId="{D6C9D3EF-480F-4C7B-A30D-C9C8330CE4CA}" destId="{9868AEC5-EDF2-4731-B005-A2B8FE7FFCAB}" srcOrd="0" destOrd="0" presId="urn:microsoft.com/office/officeart/2005/8/layout/vList2"/>
    <dgm:cxn modelId="{77CA93E0-A0B1-4B95-9757-6282E4AA5A2D}" type="presOf" srcId="{C64F00C3-AB55-4B68-823F-DEE4D5761FE0}" destId="{4D86628D-A71D-4167-B34D-FD382FD00394}" srcOrd="0" destOrd="0" presId="urn:microsoft.com/office/officeart/2005/8/layout/vList2"/>
    <dgm:cxn modelId="{3D83EAC4-89CD-46AA-8BA1-E7D1FDEB263C}" srcId="{D6C9D3EF-480F-4C7B-A30D-C9C8330CE4CA}" destId="{C64F00C3-AB55-4B68-823F-DEE4D5761FE0}" srcOrd="0" destOrd="0" parTransId="{50F7B44D-B970-4F0E-8F31-65261102C9AE}" sibTransId="{B55E3791-F571-4D6E-BB9C-37746535DB18}"/>
    <dgm:cxn modelId="{08BAE22C-FA99-46A6-AF85-0E506A9A6C74}" type="presParOf" srcId="{9868AEC5-EDF2-4731-B005-A2B8FE7FFCAB}" destId="{4D86628D-A71D-4167-B34D-FD382FD00394}" srcOrd="0" destOrd="0" presId="urn:microsoft.com/office/officeart/2005/8/layout/vList2"/>
    <dgm:cxn modelId="{26A2FE4F-EC4D-4B36-9C8D-F7D4F0F68764}" type="presParOf" srcId="{9868AEC5-EDF2-4731-B005-A2B8FE7FFCAB}" destId="{C2664923-EA72-41AB-9B33-7E6218AC507E}" srcOrd="1" destOrd="0" presId="urn:microsoft.com/office/officeart/2005/8/layout/vList2"/>
    <dgm:cxn modelId="{8FEF88B7-E916-4976-9E26-FD32F73D7FAD}" type="presParOf" srcId="{9868AEC5-EDF2-4731-B005-A2B8FE7FFCAB}" destId="{771809BB-922B-410A-ADF7-9D7DB370D29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4853F-6AC4-4CBD-A471-414BE87BCDDC}" type="datetimeFigureOut">
              <a:rPr lang="en-GB" smtClean="0"/>
              <a:t>18/03/2015</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E6C3B8-4F73-4408-8F2E-82893D1C657B}" type="slidenum">
              <a:rPr lang="en-GB" smtClean="0"/>
              <a:t>‹Nr.›</a:t>
            </a:fld>
            <a:endParaRPr lang="en-GB"/>
          </a:p>
        </p:txBody>
      </p:sp>
    </p:spTree>
    <p:extLst>
      <p:ext uri="{BB962C8B-B14F-4D97-AF65-F5344CB8AC3E}">
        <p14:creationId xmlns:p14="http://schemas.microsoft.com/office/powerpoint/2010/main" val="268581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Pictures: </a:t>
            </a:r>
            <a:r>
              <a:rPr lang="en-GB" dirty="0" err="1" smtClean="0"/>
              <a:t>Prof.</a:t>
            </a:r>
            <a:r>
              <a:rPr lang="en-GB" dirty="0" smtClean="0"/>
              <a:t> </a:t>
            </a:r>
            <a:r>
              <a:rPr lang="en-GB" dirty="0" err="1" smtClean="0"/>
              <a:t>Dr.</a:t>
            </a:r>
            <a:r>
              <a:rPr lang="en-GB" dirty="0" smtClean="0"/>
              <a:t> Pierre </a:t>
            </a:r>
            <a:r>
              <a:rPr lang="en-GB" dirty="0" err="1" smtClean="0"/>
              <a:t>Ibisch</a:t>
            </a:r>
            <a:endParaRPr lang="en-GB" dirty="0"/>
          </a:p>
        </p:txBody>
      </p:sp>
      <p:sp>
        <p:nvSpPr>
          <p:cNvPr id="4" name="Foliennummernplatzhalter 3"/>
          <p:cNvSpPr>
            <a:spLocks noGrp="1"/>
          </p:cNvSpPr>
          <p:nvPr>
            <p:ph type="sldNum" sz="quarter" idx="10"/>
          </p:nvPr>
        </p:nvSpPr>
        <p:spPr/>
        <p:txBody>
          <a:bodyPr/>
          <a:lstStyle/>
          <a:p>
            <a:fld id="{D3E6C3B8-4F73-4408-8F2E-82893D1C657B}" type="slidenum">
              <a:rPr lang="en-GB" smtClean="0"/>
              <a:t>6</a:t>
            </a:fld>
            <a:endParaRPr lang="en-GB"/>
          </a:p>
        </p:txBody>
      </p:sp>
    </p:spTree>
    <p:extLst>
      <p:ext uri="{BB962C8B-B14F-4D97-AF65-F5344CB8AC3E}">
        <p14:creationId xmlns:p14="http://schemas.microsoft.com/office/powerpoint/2010/main" val="4110742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D3E6C3B8-4F73-4408-8F2E-82893D1C657B}" type="slidenum">
              <a:rPr lang="en-GB" smtClean="0"/>
              <a:t>7</a:t>
            </a:fld>
            <a:endParaRPr lang="en-GB"/>
          </a:p>
        </p:txBody>
      </p:sp>
    </p:spTree>
    <p:extLst>
      <p:ext uri="{BB962C8B-B14F-4D97-AF65-F5344CB8AC3E}">
        <p14:creationId xmlns:p14="http://schemas.microsoft.com/office/powerpoint/2010/main" val="2172171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4000"/>
            </a:lvl1p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B6F2F5DF-B230-4D22-AAE6-E00D38FDACD5}" type="datetime1">
              <a:rPr lang="de-DE" smtClean="0"/>
              <a:t>18.03.2015</a:t>
            </a:fld>
            <a:endParaRPr lang="de-DE"/>
          </a:p>
        </p:txBody>
      </p:sp>
      <p:sp>
        <p:nvSpPr>
          <p:cNvPr id="5" name="Fußzeilenplatzhalter 4"/>
          <p:cNvSpPr>
            <a:spLocks noGrp="1"/>
          </p:cNvSpPr>
          <p:nvPr>
            <p:ph type="ftr" sz="quarter" idx="11"/>
          </p:nvPr>
        </p:nvSpPr>
        <p:spPr/>
        <p:txBody>
          <a:bodyPr/>
          <a:lstStyle/>
          <a:p>
            <a:r>
              <a:rPr lang="de-DE" smtClean="0"/>
              <a:t>16. Revision and validation</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1259632" y="1556792"/>
            <a:ext cx="375215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4" name="Inhaltsplatzhalter 3"/>
          <p:cNvSpPr>
            <a:spLocks noGrp="1"/>
          </p:cNvSpPr>
          <p:nvPr>
            <p:ph sz="half" idx="2"/>
          </p:nvPr>
        </p:nvSpPr>
        <p:spPr>
          <a:xfrm>
            <a:off x="1259632" y="2204864"/>
            <a:ext cx="3752156"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5220072" y="1556792"/>
            <a:ext cx="37537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220072" y="2204864"/>
            <a:ext cx="3753743"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0"/>
          </p:nvPr>
        </p:nvSpPr>
        <p:spPr/>
        <p:txBody>
          <a:bodyPr/>
          <a:lstStyle/>
          <a:p>
            <a:fld id="{10358C36-75A2-46E8-A3F3-6C9FBB34D476}" type="datetime1">
              <a:rPr lang="de-DE" smtClean="0"/>
              <a:t>18.03.2015</a:t>
            </a:fld>
            <a:endParaRPr lang="de-DE"/>
          </a:p>
        </p:txBody>
      </p:sp>
      <p:sp>
        <p:nvSpPr>
          <p:cNvPr id="8" name="Fußzeilenplatzhalter 7"/>
          <p:cNvSpPr>
            <a:spLocks noGrp="1"/>
          </p:cNvSpPr>
          <p:nvPr>
            <p:ph type="ftr" sz="quarter" idx="11"/>
          </p:nvPr>
        </p:nvSpPr>
        <p:spPr/>
        <p:txBody>
          <a:bodyPr/>
          <a:lstStyle/>
          <a:p>
            <a:r>
              <a:rPr lang="de-DE" smtClean="0"/>
              <a:t>16. Revision and validation</a:t>
            </a:r>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D5923B18-BAE0-43AE-890B-ECBFA464F692}" type="datetime1">
              <a:rPr lang="de-DE" smtClean="0"/>
              <a:t>18.03.2015</a:t>
            </a:fld>
            <a:endParaRPr lang="de-DE"/>
          </a:p>
        </p:txBody>
      </p:sp>
      <p:sp>
        <p:nvSpPr>
          <p:cNvPr id="4" name="Fußzeilenplatzhalter 3"/>
          <p:cNvSpPr>
            <a:spLocks noGrp="1"/>
          </p:cNvSpPr>
          <p:nvPr>
            <p:ph type="ftr" sz="quarter" idx="11"/>
          </p:nvPr>
        </p:nvSpPr>
        <p:spPr/>
        <p:txBody>
          <a:bodyPr/>
          <a:lstStyle/>
          <a:p>
            <a:r>
              <a:rPr lang="de-DE" smtClean="0"/>
              <a:t>16. Revision and validation</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5D0EDC3-C2BE-40C6-84EC-B248C563C996}" type="datetime1">
              <a:rPr lang="de-DE" smtClean="0"/>
              <a:t>18.03.2015</a:t>
            </a:fld>
            <a:endParaRPr lang="de-DE"/>
          </a:p>
        </p:txBody>
      </p:sp>
      <p:sp>
        <p:nvSpPr>
          <p:cNvPr id="3" name="Fußzeilenplatzhalter 2"/>
          <p:cNvSpPr>
            <a:spLocks noGrp="1"/>
          </p:cNvSpPr>
          <p:nvPr>
            <p:ph type="ftr" sz="quarter" idx="11"/>
          </p:nvPr>
        </p:nvSpPr>
        <p:spPr/>
        <p:txBody>
          <a:bodyPr/>
          <a:lstStyle/>
          <a:p>
            <a:r>
              <a:rPr lang="de-DE" smtClean="0"/>
              <a:t>16. Revision and validation</a:t>
            </a:r>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1412776"/>
            <a:ext cx="5111750" cy="4713387"/>
          </a:xfrm>
        </p:spPr>
        <p:txBody>
          <a:bodyPr/>
          <a:lstStyle>
            <a:lvl1pPr>
              <a:defRPr sz="2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normAutofit/>
          </a:bodyPr>
          <a:lstStyle>
            <a:lvl1pPr marL="0" indent="0">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5" name="Datumsplatzhalter 4"/>
          <p:cNvSpPr>
            <a:spLocks noGrp="1"/>
          </p:cNvSpPr>
          <p:nvPr>
            <p:ph type="dt" sz="half" idx="10"/>
          </p:nvPr>
        </p:nvSpPr>
        <p:spPr/>
        <p:txBody>
          <a:bodyPr/>
          <a:lstStyle/>
          <a:p>
            <a:fld id="{1367F1B2-78B3-4C62-A8D1-9A80772BB75F}" type="datetime1">
              <a:rPr lang="de-DE" smtClean="0"/>
              <a:t>18.03.2015</a:t>
            </a:fld>
            <a:endParaRPr lang="de-DE"/>
          </a:p>
        </p:txBody>
      </p:sp>
      <p:sp>
        <p:nvSpPr>
          <p:cNvPr id="6" name="Fußzeilenplatzhalter 5"/>
          <p:cNvSpPr>
            <a:spLocks noGrp="1"/>
          </p:cNvSpPr>
          <p:nvPr>
            <p:ph type="ftr" sz="quarter" idx="11"/>
          </p:nvPr>
        </p:nvSpPr>
        <p:spPr/>
        <p:txBody>
          <a:bodyPr/>
          <a:lstStyle/>
          <a:p>
            <a:r>
              <a:rPr lang="de-DE" smtClean="0"/>
              <a:t>16. Revision and validation</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0ECB917-1E7B-4B29-B4A4-329AE23C850C}" type="datetime1">
              <a:rPr lang="de-DE" smtClean="0"/>
              <a:t>18.03.2015</a:t>
            </a:fld>
            <a:endParaRPr lang="de-DE"/>
          </a:p>
        </p:txBody>
      </p:sp>
      <p:sp>
        <p:nvSpPr>
          <p:cNvPr id="6" name="Fußzeilenplatzhalter 5"/>
          <p:cNvSpPr>
            <a:spLocks noGrp="1"/>
          </p:cNvSpPr>
          <p:nvPr>
            <p:ph type="ftr" sz="quarter" idx="11"/>
          </p:nvPr>
        </p:nvSpPr>
        <p:spPr/>
        <p:txBody>
          <a:bodyPr/>
          <a:lstStyle/>
          <a:p>
            <a:r>
              <a:rPr lang="de-DE" smtClean="0"/>
              <a:t>16. Revision and validation</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A8EFF5F-4078-4B87-BFCE-F12B46ACE820}" type="datetime1">
              <a:rPr lang="de-DE" smtClean="0"/>
              <a:t>18.03.2015</a:t>
            </a:fld>
            <a:endParaRPr lang="de-DE"/>
          </a:p>
        </p:txBody>
      </p:sp>
      <p:sp>
        <p:nvSpPr>
          <p:cNvPr id="5" name="Fußzeilenplatzhalter 4"/>
          <p:cNvSpPr>
            <a:spLocks noGrp="1"/>
          </p:cNvSpPr>
          <p:nvPr>
            <p:ph type="ftr" sz="quarter" idx="11"/>
          </p:nvPr>
        </p:nvSpPr>
        <p:spPr/>
        <p:txBody>
          <a:bodyPr/>
          <a:lstStyle/>
          <a:p>
            <a:r>
              <a:rPr lang="de-DE" smtClean="0"/>
              <a:t>16. Revision and validation</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22842D6-F5FC-4B84-92A6-3D8734F673EC}" type="datetime1">
              <a:rPr lang="de-DE" smtClean="0"/>
              <a:t>18.03.2015</a:t>
            </a:fld>
            <a:endParaRPr lang="de-DE"/>
          </a:p>
        </p:txBody>
      </p:sp>
      <p:sp>
        <p:nvSpPr>
          <p:cNvPr id="5" name="Fußzeilenplatzhalter 4"/>
          <p:cNvSpPr>
            <a:spLocks noGrp="1"/>
          </p:cNvSpPr>
          <p:nvPr>
            <p:ph type="ftr" sz="quarter" idx="11"/>
          </p:nvPr>
        </p:nvSpPr>
        <p:spPr/>
        <p:txBody>
          <a:bodyPr/>
          <a:lstStyle/>
          <a:p>
            <a:r>
              <a:rPr lang="de-DE" smtClean="0"/>
              <a:t>16. Revision and validation</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9410DE67-76CF-4E84-A981-F2096C9B71D1}" type="datetime1">
              <a:rPr lang="de-DE" smtClean="0"/>
              <a:t>18.03.2015</a:t>
            </a:fld>
            <a:endParaRPr lang="de-DE"/>
          </a:p>
        </p:txBody>
      </p:sp>
      <p:sp>
        <p:nvSpPr>
          <p:cNvPr id="5" name="Fußzeilenplatzhalter 4"/>
          <p:cNvSpPr>
            <a:spLocks noGrp="1"/>
          </p:cNvSpPr>
          <p:nvPr>
            <p:ph type="ftr" sz="quarter" idx="11"/>
          </p:nvPr>
        </p:nvSpPr>
        <p:spPr/>
        <p:txBody>
          <a:bodyPr/>
          <a:lstStyle/>
          <a:p>
            <a:r>
              <a:rPr lang="de-DE" smtClean="0"/>
              <a:t>16. Revision and validation</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28A7008-191C-4DA1-AF0C-E310149C3B0C}" type="datetime1">
              <a:rPr lang="de-DE" smtClean="0"/>
              <a:t>18.03.2015</a:t>
            </a:fld>
            <a:endParaRPr lang="de-DE"/>
          </a:p>
        </p:txBody>
      </p:sp>
      <p:sp>
        <p:nvSpPr>
          <p:cNvPr id="5" name="Fußzeilenplatzhalter 4"/>
          <p:cNvSpPr>
            <a:spLocks noGrp="1"/>
          </p:cNvSpPr>
          <p:nvPr>
            <p:ph type="ftr" sz="quarter" idx="11"/>
          </p:nvPr>
        </p:nvSpPr>
        <p:spPr/>
        <p:txBody>
          <a:bodyPr/>
          <a:lstStyle/>
          <a:p>
            <a:r>
              <a:rPr lang="de-DE" smtClean="0"/>
              <a:t>16. Revision and validation</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
        <p:nvSpPr>
          <p:cNvPr id="7" name="Textfeld 6"/>
          <p:cNvSpPr txBox="1"/>
          <p:nvPr userDrawn="1"/>
        </p:nvSpPr>
        <p:spPr>
          <a:xfrm>
            <a:off x="256027" y="2642543"/>
            <a:ext cx="577142" cy="769441"/>
          </a:xfrm>
          <a:prstGeom prst="rect">
            <a:avLst/>
          </a:prstGeom>
          <a:noFill/>
          <a:ln>
            <a:noFill/>
          </a:ln>
        </p:spPr>
        <p:txBody>
          <a:bodyPr wrap="square" rtlCol="0">
            <a:spAutoFit/>
          </a:bodyPr>
          <a:lstStyle/>
          <a:p>
            <a:r>
              <a:rPr lang="en-GB" sz="4400" b="1" dirty="0" smtClean="0">
                <a:latin typeface="Arial" pitchFamily="34" charset="0"/>
                <a:cs typeface="Arial" pitchFamily="34" charset="0"/>
              </a:rPr>
              <a:t>?</a:t>
            </a:r>
            <a:endParaRPr lang="en-GB" sz="4400" b="1" dirty="0">
              <a:latin typeface="Arial" pitchFamily="34" charset="0"/>
              <a:cs typeface="Arial" pitchFamily="34" charset="0"/>
            </a:endParaRPr>
          </a:p>
        </p:txBody>
      </p:sp>
      <p:grpSp>
        <p:nvGrpSpPr>
          <p:cNvPr id="8" name="Gruppieren 7"/>
          <p:cNvGrpSpPr/>
          <p:nvPr userDrawn="1"/>
        </p:nvGrpSpPr>
        <p:grpSpPr>
          <a:xfrm>
            <a:off x="355931" y="1748812"/>
            <a:ext cx="377333" cy="327345"/>
            <a:chOff x="252905" y="1778908"/>
            <a:chExt cx="377333" cy="327345"/>
          </a:xfrm>
          <a:noFill/>
        </p:grpSpPr>
        <p:sp>
          <p:nvSpPr>
            <p:cNvPr id="9" name="Ellipse 8"/>
            <p:cNvSpPr/>
            <p:nvPr/>
          </p:nvSpPr>
          <p:spPr>
            <a:xfrm rot="21240482">
              <a:off x="373977" y="1778908"/>
              <a:ext cx="256261" cy="256261"/>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rapezoid 9"/>
            <p:cNvSpPr/>
            <p:nvPr/>
          </p:nvSpPr>
          <p:spPr>
            <a:xfrm rot="2832241" flipH="1">
              <a:off x="316036" y="1981034"/>
              <a:ext cx="62088" cy="188350"/>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ogen 10"/>
            <p:cNvSpPr/>
            <p:nvPr/>
          </p:nvSpPr>
          <p:spPr>
            <a:xfrm rot="490939" flipV="1">
              <a:off x="386640" y="1906997"/>
              <a:ext cx="179092" cy="97445"/>
            </a:xfrm>
            <a:prstGeom prst="arc">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uppieren 11"/>
          <p:cNvGrpSpPr/>
          <p:nvPr userDrawn="1"/>
        </p:nvGrpSpPr>
        <p:grpSpPr>
          <a:xfrm>
            <a:off x="339734" y="4018502"/>
            <a:ext cx="396070" cy="435203"/>
            <a:chOff x="201399" y="4006186"/>
            <a:chExt cx="396070" cy="435203"/>
          </a:xfrm>
          <a:noFill/>
        </p:grpSpPr>
        <p:sp>
          <p:nvSpPr>
            <p:cNvPr id="13" name="Form 12"/>
            <p:cNvSpPr/>
            <p:nvPr/>
          </p:nvSpPr>
          <p:spPr>
            <a:xfrm>
              <a:off x="347080" y="4191000"/>
              <a:ext cx="250389" cy="250389"/>
            </a:xfrm>
            <a:prstGeom prst="gear9">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Form 13"/>
            <p:cNvSpPr/>
            <p:nvPr/>
          </p:nvSpPr>
          <p:spPr>
            <a:xfrm>
              <a:off x="201399" y="4131817"/>
              <a:ext cx="182101" cy="182101"/>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Form 14"/>
            <p:cNvSpPr/>
            <p:nvPr/>
          </p:nvSpPr>
          <p:spPr>
            <a:xfrm rot="20700000">
              <a:off x="303394" y="4006186"/>
              <a:ext cx="178422" cy="178422"/>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pic>
        <p:nvPicPr>
          <p:cNvPr id="16" name="Picture 17" descr="File:Thumbs up font awesome.svg">
            <a:hlinkClick r:id="rId2"/>
          </p:cNvPr>
          <p:cNvPicPr>
            <a:picLocks noChangeAspect="1" noChangeArrowheads="1"/>
          </p:cNvPicPr>
          <p:nvPr userDrawn="1"/>
        </p:nvPicPr>
        <p:blipFill>
          <a:blip r:embed="rId3" cstate="print">
            <a:biLevel thresh="75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28574" y="5219551"/>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058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034DAED-E69E-4F7D-804E-202D4FF4CF5D}" type="datetime1">
              <a:rPr lang="de-DE" smtClean="0"/>
              <a:t>18.03.2015</a:t>
            </a:fld>
            <a:endParaRPr lang="de-DE"/>
          </a:p>
        </p:txBody>
      </p:sp>
      <p:sp>
        <p:nvSpPr>
          <p:cNvPr id="5" name="Fußzeilenplatzhalter 4"/>
          <p:cNvSpPr>
            <a:spLocks noGrp="1"/>
          </p:cNvSpPr>
          <p:nvPr>
            <p:ph type="ftr" sz="quarter" idx="11"/>
          </p:nvPr>
        </p:nvSpPr>
        <p:spPr/>
        <p:txBody>
          <a:bodyPr/>
          <a:lstStyle/>
          <a:p>
            <a:r>
              <a:rPr lang="de-DE" smtClean="0"/>
              <a:t>16. Revision and validation</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17" name="Picture 17" descr="File:Thumbs up font awesome.svg">
            <a:hlinkClick r:id="rId2"/>
          </p:cNvPr>
          <p:cNvPicPr>
            <a:picLocks noChangeAspect="1" noChangeArrowheads="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8" name="Gruppieren 17"/>
          <p:cNvGrpSpPr/>
          <p:nvPr userDrawn="1"/>
        </p:nvGrpSpPr>
        <p:grpSpPr>
          <a:xfrm>
            <a:off x="346563" y="4017581"/>
            <a:ext cx="396070" cy="435203"/>
            <a:chOff x="201399" y="4006186"/>
            <a:chExt cx="396070" cy="435203"/>
          </a:xfrm>
          <a:noFill/>
        </p:grpSpPr>
        <p:sp>
          <p:nvSpPr>
            <p:cNvPr id="19" name="Form 1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Form 1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Form 2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
        <p:nvSpPr>
          <p:cNvPr id="22" name="Textfeld 21"/>
          <p:cNvSpPr txBox="1"/>
          <p:nvPr userDrawn="1"/>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27" name="Gruppieren 26"/>
          <p:cNvGrpSpPr/>
          <p:nvPr userDrawn="1"/>
        </p:nvGrpSpPr>
        <p:grpSpPr>
          <a:xfrm>
            <a:off x="355931" y="1748812"/>
            <a:ext cx="377333" cy="327345"/>
            <a:chOff x="252905" y="1778908"/>
            <a:chExt cx="377333" cy="327345"/>
          </a:xfrm>
          <a:noFill/>
        </p:grpSpPr>
        <p:sp>
          <p:nvSpPr>
            <p:cNvPr id="28" name="Ellipse 27"/>
            <p:cNvSpPr/>
            <p:nvPr/>
          </p:nvSpPr>
          <p:spPr>
            <a:xfrm rot="21240482">
              <a:off x="373977" y="1778908"/>
              <a:ext cx="256261" cy="256261"/>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rapezoid 28"/>
            <p:cNvSpPr/>
            <p:nvPr/>
          </p:nvSpPr>
          <p:spPr>
            <a:xfrm rot="2832241" flipH="1">
              <a:off x="316036" y="1981034"/>
              <a:ext cx="62088" cy="188350"/>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ogen 29"/>
            <p:cNvSpPr/>
            <p:nvPr/>
          </p:nvSpPr>
          <p:spPr>
            <a:xfrm rot="490939" flipV="1">
              <a:off x="386640" y="1906997"/>
              <a:ext cx="179092" cy="97445"/>
            </a:xfrm>
            <a:prstGeom prst="arc">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91005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9072996-5CAA-4800-B4BF-179DB37F52D6}" type="datetime1">
              <a:rPr lang="de-DE" smtClean="0"/>
              <a:t>18.03.2015</a:t>
            </a:fld>
            <a:endParaRPr lang="de-DE"/>
          </a:p>
        </p:txBody>
      </p:sp>
      <p:sp>
        <p:nvSpPr>
          <p:cNvPr id="5" name="Fußzeilenplatzhalter 4"/>
          <p:cNvSpPr>
            <a:spLocks noGrp="1"/>
          </p:cNvSpPr>
          <p:nvPr>
            <p:ph type="ftr" sz="quarter" idx="11"/>
          </p:nvPr>
        </p:nvSpPr>
        <p:spPr/>
        <p:txBody>
          <a:bodyPr/>
          <a:lstStyle/>
          <a:p>
            <a:r>
              <a:rPr lang="de-DE" smtClean="0"/>
              <a:t>16. Revision and validation</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7" name="Picture 17" descr="File:Thumbs up font awesome.svg">
            <a:hlinkClick r:id="rId2"/>
          </p:cNvPr>
          <p:cNvPicPr>
            <a:picLocks noChangeAspect="1" noChangeArrowheads="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8" name="Gruppieren 7"/>
          <p:cNvGrpSpPr/>
          <p:nvPr userDrawn="1"/>
        </p:nvGrpSpPr>
        <p:grpSpPr>
          <a:xfrm>
            <a:off x="346563" y="4017581"/>
            <a:ext cx="396070" cy="435203"/>
            <a:chOff x="201399" y="4006186"/>
            <a:chExt cx="396070" cy="435203"/>
          </a:xfrm>
          <a:noFill/>
        </p:grpSpPr>
        <p:sp>
          <p:nvSpPr>
            <p:cNvPr id="9" name="Form 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Form 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Form 1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grpSp>
        <p:nvGrpSpPr>
          <p:cNvPr id="13" name="Gruppieren 12"/>
          <p:cNvGrpSpPr/>
          <p:nvPr userDrawn="1"/>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Textfeld 16"/>
          <p:cNvSpPr txBox="1"/>
          <p:nvPr userDrawn="1"/>
        </p:nvSpPr>
        <p:spPr>
          <a:xfrm>
            <a:off x="256027" y="2642543"/>
            <a:ext cx="577142" cy="769441"/>
          </a:xfrm>
          <a:prstGeom prst="rect">
            <a:avLst/>
          </a:prstGeom>
          <a:noFill/>
          <a:ln>
            <a:noFill/>
          </a:ln>
        </p:spPr>
        <p:txBody>
          <a:bodyPr wrap="square" rtlCol="0">
            <a:spAutoFit/>
          </a:bodyPr>
          <a:lstStyle/>
          <a:p>
            <a:r>
              <a:rPr lang="en-GB" sz="4400" b="1" dirty="0" smtClean="0">
                <a:latin typeface="Arial" pitchFamily="34" charset="0"/>
                <a:cs typeface="Arial" pitchFamily="34" charset="0"/>
              </a:rPr>
              <a:t>?</a:t>
            </a:r>
            <a:endParaRPr lang="en-GB" sz="4400" b="1" dirty="0">
              <a:latin typeface="Arial" pitchFamily="34" charset="0"/>
              <a:cs typeface="Arial" pitchFamily="34" charset="0"/>
            </a:endParaRPr>
          </a:p>
        </p:txBody>
      </p:sp>
    </p:spTree>
    <p:extLst>
      <p:ext uri="{BB962C8B-B14F-4D97-AF65-F5344CB8AC3E}">
        <p14:creationId xmlns:p14="http://schemas.microsoft.com/office/powerpoint/2010/main" val="3910058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BF64721-77D9-49EE-9FED-3986C3F2BF12}" type="datetime1">
              <a:rPr lang="de-DE" smtClean="0"/>
              <a:t>18.03.2015</a:t>
            </a:fld>
            <a:endParaRPr lang="de-DE"/>
          </a:p>
        </p:txBody>
      </p:sp>
      <p:sp>
        <p:nvSpPr>
          <p:cNvPr id="5" name="Fußzeilenplatzhalter 4"/>
          <p:cNvSpPr>
            <a:spLocks noGrp="1"/>
          </p:cNvSpPr>
          <p:nvPr>
            <p:ph type="ftr" sz="quarter" idx="11"/>
          </p:nvPr>
        </p:nvSpPr>
        <p:spPr/>
        <p:txBody>
          <a:bodyPr/>
          <a:lstStyle/>
          <a:p>
            <a:r>
              <a:rPr lang="de-DE" smtClean="0"/>
              <a:t>16. Revision and validation</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7" name="Picture 17" descr="File:Thumbs up font awesome.svg">
            <a:hlinkClick r:id="rId2"/>
          </p:cNvPr>
          <p:cNvPicPr>
            <a:picLocks noChangeAspect="1" noChangeArrowheads="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feld 11"/>
          <p:cNvSpPr txBox="1"/>
          <p:nvPr userDrawn="1"/>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13" name="Gruppieren 12"/>
          <p:cNvGrpSpPr/>
          <p:nvPr userDrawn="1"/>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uppieren 16"/>
          <p:cNvGrpSpPr/>
          <p:nvPr userDrawn="1"/>
        </p:nvGrpSpPr>
        <p:grpSpPr>
          <a:xfrm>
            <a:off x="339734" y="4018502"/>
            <a:ext cx="396070" cy="435203"/>
            <a:chOff x="201399" y="4006186"/>
            <a:chExt cx="396070" cy="435203"/>
          </a:xfrm>
          <a:noFill/>
        </p:grpSpPr>
        <p:sp>
          <p:nvSpPr>
            <p:cNvPr id="18" name="Form 17"/>
            <p:cNvSpPr/>
            <p:nvPr/>
          </p:nvSpPr>
          <p:spPr>
            <a:xfrm>
              <a:off x="347080" y="4191000"/>
              <a:ext cx="250389" cy="250389"/>
            </a:xfrm>
            <a:prstGeom prst="gear9">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9" name="Form 18"/>
            <p:cNvSpPr/>
            <p:nvPr/>
          </p:nvSpPr>
          <p:spPr>
            <a:xfrm>
              <a:off x="201399" y="4131817"/>
              <a:ext cx="182101" cy="182101"/>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Form 19"/>
            <p:cNvSpPr/>
            <p:nvPr/>
          </p:nvSpPr>
          <p:spPr>
            <a:xfrm rot="20700000">
              <a:off x="303394" y="4006186"/>
              <a:ext cx="178422" cy="178422"/>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Tree>
    <p:extLst>
      <p:ext uri="{BB962C8B-B14F-4D97-AF65-F5344CB8AC3E}">
        <p14:creationId xmlns:p14="http://schemas.microsoft.com/office/powerpoint/2010/main" val="391005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A2A8552-C894-4046-A8FC-DC38A0128A07}" type="datetime1">
              <a:rPr lang="de-DE" smtClean="0"/>
              <a:t>18.03.2015</a:t>
            </a:fld>
            <a:endParaRPr lang="de-DE"/>
          </a:p>
        </p:txBody>
      </p:sp>
      <p:sp>
        <p:nvSpPr>
          <p:cNvPr id="5" name="Fußzeilenplatzhalter 4"/>
          <p:cNvSpPr>
            <a:spLocks noGrp="1"/>
          </p:cNvSpPr>
          <p:nvPr>
            <p:ph type="ftr" sz="quarter" idx="11"/>
          </p:nvPr>
        </p:nvSpPr>
        <p:spPr/>
        <p:txBody>
          <a:bodyPr/>
          <a:lstStyle/>
          <a:p>
            <a:r>
              <a:rPr lang="de-DE" smtClean="0"/>
              <a:t>16. Revision and validation</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grpSp>
        <p:nvGrpSpPr>
          <p:cNvPr id="8" name="Gruppieren 7"/>
          <p:cNvGrpSpPr/>
          <p:nvPr userDrawn="1"/>
        </p:nvGrpSpPr>
        <p:grpSpPr>
          <a:xfrm>
            <a:off x="346563" y="4017581"/>
            <a:ext cx="396070" cy="435203"/>
            <a:chOff x="201399" y="4006186"/>
            <a:chExt cx="396070" cy="435203"/>
          </a:xfrm>
          <a:noFill/>
        </p:grpSpPr>
        <p:sp>
          <p:nvSpPr>
            <p:cNvPr id="9" name="Form 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Form 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Form 1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
        <p:nvSpPr>
          <p:cNvPr id="12" name="Textfeld 11"/>
          <p:cNvSpPr txBox="1"/>
          <p:nvPr userDrawn="1"/>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13" name="Gruppieren 12"/>
          <p:cNvGrpSpPr/>
          <p:nvPr userDrawn="1"/>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7" name="Picture 17" descr="File:Thumbs up font awesome.svg">
            <a:hlinkClick r:id="rId2"/>
          </p:cNvPr>
          <p:cNvPicPr>
            <a:picLocks noChangeAspect="1" noChangeArrowheads="1"/>
          </p:cNvPicPr>
          <p:nvPr userDrawn="1"/>
        </p:nvPicPr>
        <p:blipFill>
          <a:blip r:embed="rId3" cstate="print">
            <a:biLevel thresh="75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28574" y="5219551"/>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058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79957B76-4371-4EFB-9875-F0B82E7ECAF1}" type="datetime1">
              <a:rPr lang="de-DE" smtClean="0"/>
              <a:t>18.03.2015</a:t>
            </a:fld>
            <a:endParaRPr lang="de-DE"/>
          </a:p>
        </p:txBody>
      </p:sp>
      <p:sp>
        <p:nvSpPr>
          <p:cNvPr id="5" name="Fußzeilenplatzhalter 4"/>
          <p:cNvSpPr>
            <a:spLocks noGrp="1"/>
          </p:cNvSpPr>
          <p:nvPr>
            <p:ph type="ftr" sz="quarter" idx="11"/>
          </p:nvPr>
        </p:nvSpPr>
        <p:spPr/>
        <p:txBody>
          <a:bodyPr/>
          <a:lstStyle/>
          <a:p>
            <a:r>
              <a:rPr lang="de-DE" smtClean="0"/>
              <a:t>16. Revision and validation</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187624" y="1628800"/>
            <a:ext cx="3816424" cy="4525963"/>
          </a:xfrm>
        </p:spPr>
        <p:txBody>
          <a:bodyPr/>
          <a:lstStyle>
            <a:lvl1pPr>
              <a:defRPr sz="2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5148064" y="1628800"/>
            <a:ext cx="3894584" cy="4525963"/>
          </a:xfrm>
        </p:spPr>
        <p:txBody>
          <a:bodyPr/>
          <a:lstStyle>
            <a:lvl1pPr>
              <a:defRPr sz="2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umsplatzhalter 4"/>
          <p:cNvSpPr>
            <a:spLocks noGrp="1"/>
          </p:cNvSpPr>
          <p:nvPr>
            <p:ph type="dt" sz="half" idx="10"/>
          </p:nvPr>
        </p:nvSpPr>
        <p:spPr/>
        <p:txBody>
          <a:bodyPr/>
          <a:lstStyle/>
          <a:p>
            <a:fld id="{0ECF491F-08FA-4CEA-8D66-24111B25A945}" type="datetime1">
              <a:rPr lang="de-DE" smtClean="0"/>
              <a:t>18.03.2015</a:t>
            </a:fld>
            <a:endParaRPr lang="de-DE"/>
          </a:p>
        </p:txBody>
      </p:sp>
      <p:sp>
        <p:nvSpPr>
          <p:cNvPr id="6" name="Fußzeilenplatzhalter 5"/>
          <p:cNvSpPr>
            <a:spLocks noGrp="1"/>
          </p:cNvSpPr>
          <p:nvPr>
            <p:ph type="ftr" sz="quarter" idx="11"/>
          </p:nvPr>
        </p:nvSpPr>
        <p:spPr/>
        <p:txBody>
          <a:bodyPr/>
          <a:lstStyle/>
          <a:p>
            <a:r>
              <a:rPr lang="de-DE" smtClean="0"/>
              <a:t>16. Revision and validation</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3"/>
          <p:cNvPicPr>
            <a:picLocks noChangeAspect="1" noChangeArrowheads="1"/>
          </p:cNvPicPr>
          <p:nvPr userDrawn="1"/>
        </p:nvPicPr>
        <p:blipFill rotWithShape="1">
          <a:blip r:embed="rId18" cstate="print">
            <a:extLst>
              <a:ext uri="{28A0092B-C50C-407E-A947-70E740481C1C}">
                <a14:useLocalDpi xmlns:a14="http://schemas.microsoft.com/office/drawing/2010/main"/>
              </a:ext>
            </a:extLst>
          </a:blip>
          <a:srcRect l="827" b="11662"/>
          <a:stretch/>
        </p:blipFill>
        <p:spPr bwMode="auto">
          <a:xfrm rot="10800000">
            <a:off x="-11929" y="-1"/>
            <a:ext cx="915592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hteck 17"/>
          <p:cNvSpPr/>
          <p:nvPr userDrawn="1"/>
        </p:nvSpPr>
        <p:spPr>
          <a:xfrm>
            <a:off x="-11928" y="7289"/>
            <a:ext cx="9161722" cy="6858000"/>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Users\cle483\Desktop\Centre for Econics\Logo centre.bmp"/>
          <p:cNvPicPr>
            <a:picLocks noChangeAspect="1" noChangeArrowheads="1"/>
          </p:cNvPicPr>
          <p:nvPr userDrawn="1"/>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 y="385343"/>
            <a:ext cx="1295400" cy="9113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cle483\Desktop\Centre for Econics\Logo MARISCO.jpg"/>
          <p:cNvPicPr>
            <a:picLocks noChangeAspect="1" noChangeArrowheads="1"/>
          </p:cNvPicPr>
          <p:nvPr userDrawn="1"/>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1718" y="342900"/>
            <a:ext cx="1172281" cy="9113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userDrawn="1"/>
        </p:nvPicPr>
        <p:blipFill rotWithShape="1">
          <a:blip r:embed="rId21" cstate="print">
            <a:extLst>
              <a:ext uri="{28A0092B-C50C-407E-A947-70E740481C1C}">
                <a14:useLocalDpi xmlns:a14="http://schemas.microsoft.com/office/drawing/2010/main"/>
              </a:ext>
            </a:extLst>
          </a:blip>
          <a:srcRect/>
          <a:stretch/>
        </p:blipFill>
        <p:spPr bwMode="auto">
          <a:xfrm>
            <a:off x="-11929" y="-1"/>
            <a:ext cx="9161721"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platzhalter 1"/>
          <p:cNvSpPr>
            <a:spLocks noGrp="1"/>
          </p:cNvSpPr>
          <p:nvPr>
            <p:ph type="title"/>
          </p:nvPr>
        </p:nvSpPr>
        <p:spPr>
          <a:xfrm>
            <a:off x="1295399" y="342900"/>
            <a:ext cx="6588970" cy="1074738"/>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1259632" y="1600200"/>
            <a:ext cx="7427167"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Picture 5"/>
          <p:cNvPicPr>
            <a:picLocks noChangeAspect="1" noChangeArrowheads="1"/>
          </p:cNvPicPr>
          <p:nvPr userDrawn="1"/>
        </p:nvPicPr>
        <p:blipFill rotWithShape="1">
          <a:blip r:embed="rId21" cstate="print">
            <a:extLst>
              <a:ext uri="{28A0092B-C50C-407E-A947-70E740481C1C}">
                <a14:useLocalDpi xmlns:a14="http://schemas.microsoft.com/office/drawing/2010/main"/>
              </a:ext>
            </a:extLst>
          </a:blip>
          <a:srcRect/>
          <a:stretch/>
        </p:blipFill>
        <p:spPr bwMode="auto">
          <a:xfrm>
            <a:off x="-108520" y="6515100"/>
            <a:ext cx="9258313" cy="35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liennummernplatzhalter 5"/>
          <p:cNvSpPr>
            <a:spLocks noGrp="1"/>
          </p:cNvSpPr>
          <p:nvPr>
            <p:ph type="sldNum" sz="quarter" idx="4"/>
          </p:nvPr>
        </p:nvSpPr>
        <p:spPr>
          <a:xfrm>
            <a:off x="-11927" y="6515100"/>
            <a:ext cx="551480" cy="342900"/>
          </a:xfrm>
          <a:prstGeom prst="rect">
            <a:avLst/>
          </a:prstGeom>
        </p:spPr>
        <p:txBody>
          <a:bodyPr vert="horz" lIns="91440" tIns="45720" rIns="91440" bIns="45720" rtlCol="0" anchor="ctr"/>
          <a:lstStyle>
            <a:lvl1pPr algn="ctr">
              <a:defRPr sz="1200">
                <a:solidFill>
                  <a:schemeClr val="tx1"/>
                </a:solidFill>
              </a:defRPr>
            </a:lvl1pPr>
          </a:lstStyle>
          <a:p>
            <a:fld id="{6C6AE60A-B69C-4790-82F7-3882EDF23186}" type="slidenum">
              <a:rPr lang="de-DE" smtClean="0"/>
              <a:pPr/>
              <a:t>‹Nr.›</a:t>
            </a:fld>
            <a:endParaRPr lang="de-DE" dirty="0"/>
          </a:p>
        </p:txBody>
      </p:sp>
      <p:sp>
        <p:nvSpPr>
          <p:cNvPr id="4" name="Datumsplatzhalter 3"/>
          <p:cNvSpPr>
            <a:spLocks noGrp="1"/>
          </p:cNvSpPr>
          <p:nvPr>
            <p:ph type="dt" sz="half" idx="2"/>
          </p:nvPr>
        </p:nvSpPr>
        <p:spPr>
          <a:xfrm>
            <a:off x="1115616" y="6515100"/>
            <a:ext cx="1080120" cy="350189"/>
          </a:xfrm>
          <a:prstGeom prst="rect">
            <a:avLst/>
          </a:prstGeom>
        </p:spPr>
        <p:txBody>
          <a:bodyPr vert="horz" lIns="91440" tIns="45720" rIns="91440" bIns="45720" rtlCol="0" anchor="ctr"/>
          <a:lstStyle>
            <a:lvl1pPr algn="l">
              <a:defRPr sz="1200">
                <a:solidFill>
                  <a:schemeClr val="tx1"/>
                </a:solidFill>
              </a:defRPr>
            </a:lvl1pPr>
          </a:lstStyle>
          <a:p>
            <a:fld id="{1CA572C9-6522-474F-BBC9-6AE0E3606AE4}" type="datetime1">
              <a:rPr lang="de-DE" smtClean="0"/>
              <a:t>18.03.2015</a:t>
            </a:fld>
            <a:endParaRPr lang="de-DE"/>
          </a:p>
        </p:txBody>
      </p:sp>
      <p:sp>
        <p:nvSpPr>
          <p:cNvPr id="5" name="Fußzeilenplatzhalter 4"/>
          <p:cNvSpPr>
            <a:spLocks noGrp="1"/>
          </p:cNvSpPr>
          <p:nvPr>
            <p:ph type="ftr" sz="quarter" idx="3"/>
          </p:nvPr>
        </p:nvSpPr>
        <p:spPr>
          <a:xfrm>
            <a:off x="3779912" y="6515100"/>
            <a:ext cx="5364087" cy="342900"/>
          </a:xfrm>
          <a:prstGeom prst="rect">
            <a:avLst/>
          </a:prstGeom>
        </p:spPr>
        <p:txBody>
          <a:bodyPr vert="horz" lIns="91440" tIns="45720" rIns="91440" bIns="45720" rtlCol="0" anchor="ctr"/>
          <a:lstStyle>
            <a:lvl1pPr algn="r">
              <a:defRPr sz="1200">
                <a:solidFill>
                  <a:schemeClr val="tx1"/>
                </a:solidFill>
              </a:defRPr>
            </a:lvl1pPr>
          </a:lstStyle>
          <a:p>
            <a:r>
              <a:rPr lang="de-DE" smtClean="0"/>
              <a:t>16. Revision and validation</a:t>
            </a:r>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hf hd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p:cNvSpPr>
            <a:spLocks noGrp="1"/>
          </p:cNvSpPr>
          <p:nvPr>
            <p:ph type="ctrTitle"/>
          </p:nvPr>
        </p:nvSpPr>
        <p:spPr>
          <a:xfrm>
            <a:off x="0" y="1069383"/>
            <a:ext cx="9144000" cy="936104"/>
          </a:xfrm>
        </p:spPr>
        <p:txBody>
          <a:bodyPr>
            <a:normAutofit/>
          </a:bodyPr>
          <a:lstStyle/>
          <a:p>
            <a:r>
              <a:rPr lang="en-US" dirty="0" smtClean="0"/>
              <a:t>Revision </a:t>
            </a:r>
            <a:r>
              <a:rPr lang="en-US" dirty="0"/>
              <a:t>and </a:t>
            </a:r>
            <a:r>
              <a:rPr lang="en-US" dirty="0" smtClean="0"/>
              <a:t>validation</a:t>
            </a:r>
            <a:endParaRPr lang="en-GB" sz="4000" dirty="0"/>
          </a:p>
        </p:txBody>
      </p:sp>
      <p:sp>
        <p:nvSpPr>
          <p:cNvPr id="20" name="Untertitel 19"/>
          <p:cNvSpPr>
            <a:spLocks noGrp="1"/>
          </p:cNvSpPr>
          <p:nvPr>
            <p:ph type="subTitle" idx="1"/>
          </p:nvPr>
        </p:nvSpPr>
        <p:spPr>
          <a:xfrm>
            <a:off x="-36512" y="5085184"/>
            <a:ext cx="9144000" cy="1392560"/>
          </a:xfrm>
        </p:spPr>
        <p:txBody>
          <a:bodyPr/>
          <a:lstStyle/>
          <a:p>
            <a:r>
              <a:rPr lang="en-GB" dirty="0" smtClean="0">
                <a:solidFill>
                  <a:schemeClr val="tx1"/>
                </a:solidFill>
              </a:rPr>
              <a:t>Phase II</a:t>
            </a:r>
          </a:p>
          <a:p>
            <a:r>
              <a:rPr lang="en-GB" dirty="0" err="1" smtClean="0">
                <a:solidFill>
                  <a:schemeClr val="tx1"/>
                </a:solidFill>
              </a:rPr>
              <a:t>Sy</a:t>
            </a:r>
            <a:r>
              <a:rPr lang="en-US" dirty="0" err="1" smtClean="0">
                <a:solidFill>
                  <a:schemeClr val="tx1"/>
                </a:solidFill>
              </a:rPr>
              <a:t>stemic</a:t>
            </a:r>
            <a:r>
              <a:rPr lang="en-US" dirty="0" smtClean="0">
                <a:solidFill>
                  <a:schemeClr val="tx1"/>
                </a:solidFill>
              </a:rPr>
              <a:t> Vulnerability and Risk Analysis</a:t>
            </a:r>
          </a:p>
          <a:p>
            <a:r>
              <a:rPr lang="en-US" dirty="0" smtClean="0">
                <a:solidFill>
                  <a:schemeClr val="tx1"/>
                </a:solidFill>
              </a:rPr>
              <a:t>Step 16</a:t>
            </a:r>
            <a:endParaRPr lang="en-GB" dirty="0" smtClean="0">
              <a:solidFill>
                <a:schemeClr val="tx1"/>
              </a:solidFill>
            </a:endParaRPr>
          </a:p>
          <a:p>
            <a:endParaRPr lang="en-GB" dirty="0">
              <a:solidFill>
                <a:schemeClr val="tx1"/>
              </a:solidFill>
            </a:endParaRPr>
          </a:p>
        </p:txBody>
      </p:sp>
      <p:sp>
        <p:nvSpPr>
          <p:cNvPr id="6" name="Textfeld 5"/>
          <p:cNvSpPr txBox="1"/>
          <p:nvPr/>
        </p:nvSpPr>
        <p:spPr>
          <a:xfrm>
            <a:off x="3491880" y="4797732"/>
            <a:ext cx="2522537"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2014</a:t>
            </a:r>
            <a:endParaRPr lang="en-GB" sz="800" dirty="0"/>
          </a:p>
        </p:txBody>
      </p:sp>
      <p:pic>
        <p:nvPicPr>
          <p:cNvPr id="3" name="Grafik 2"/>
          <p:cNvPicPr>
            <a:picLocks noChangeAspect="1"/>
          </p:cNvPicPr>
          <p:nvPr/>
        </p:nvPicPr>
        <p:blipFill rotWithShape="1">
          <a:blip r:embed="rId2" cstate="print">
            <a:extLst>
              <a:ext uri="{28A0092B-C50C-407E-A947-70E740481C1C}">
                <a14:useLocalDpi xmlns:a14="http://schemas.microsoft.com/office/drawing/2010/main" val="0"/>
              </a:ext>
            </a:extLst>
          </a:blip>
          <a:srcRect t="12201" r="60237"/>
          <a:stretch/>
        </p:blipFill>
        <p:spPr>
          <a:xfrm>
            <a:off x="3563888" y="1862051"/>
            <a:ext cx="2006176" cy="2953211"/>
          </a:xfrm>
          <a:prstGeom prst="rect">
            <a:avLst/>
          </a:prstGeom>
        </p:spPr>
      </p:pic>
    </p:spTree>
    <p:extLst>
      <p:ext uri="{BB962C8B-B14F-4D97-AF65-F5344CB8AC3E}">
        <p14:creationId xmlns:p14="http://schemas.microsoft.com/office/powerpoint/2010/main" val="530626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Practical Tips</a:t>
            </a:r>
            <a:endParaRPr lang="en-US" dirty="0"/>
          </a:p>
        </p:txBody>
      </p:sp>
      <p:sp>
        <p:nvSpPr>
          <p:cNvPr id="11" name="Content Placeholder 10"/>
          <p:cNvSpPr>
            <a:spLocks noGrp="1"/>
          </p:cNvSpPr>
          <p:nvPr>
            <p:ph idx="1"/>
          </p:nvPr>
        </p:nvSpPr>
        <p:spPr/>
        <p:txBody>
          <a:bodyPr/>
          <a:lstStyle/>
          <a:p>
            <a:pPr algn="just"/>
            <a:r>
              <a:rPr lang="en-US" dirty="0" smtClean="0"/>
              <a:t>Experts should understand the chain of thoughts behind certain elements in the model and their rating </a:t>
            </a:r>
          </a:p>
          <a:p>
            <a:pPr marL="712788" indent="-349250" algn="just">
              <a:buNone/>
            </a:pPr>
            <a:r>
              <a:rPr lang="en-US" dirty="0" smtClean="0"/>
              <a:t>→ Therefore, coaches need to represent the workshop group and give background details on the information s/he was given by the group when certain aspects and ratings were included</a:t>
            </a:r>
            <a:endParaRPr lang="en-US" dirty="0"/>
          </a:p>
          <a:p>
            <a:pPr marL="363538" indent="-363538" algn="just"/>
            <a:r>
              <a:rPr lang="en-US" dirty="0" smtClean="0"/>
              <a:t>Planning group should be presented the results/ offerings by the “experts” in a very encouraging, positive way which does not imply “know-all manner”</a:t>
            </a:r>
          </a:p>
          <a:p>
            <a:pPr marL="363538" indent="-363538" algn="just"/>
            <a:r>
              <a:rPr lang="en-GB" dirty="0"/>
              <a:t>This step might cost more time than </a:t>
            </a:r>
            <a:r>
              <a:rPr lang="en-GB" dirty="0" smtClean="0"/>
              <a:t>estimated</a:t>
            </a:r>
          </a:p>
          <a:p>
            <a:pPr marL="631825" indent="-268288" algn="just">
              <a:buNone/>
            </a:pPr>
            <a:r>
              <a:rPr lang="en-GB" dirty="0" smtClean="0"/>
              <a:t>→ Let </a:t>
            </a:r>
            <a:r>
              <a:rPr lang="en-GB" dirty="0"/>
              <a:t>the revisers enough time or calculate </a:t>
            </a:r>
            <a:r>
              <a:rPr lang="en-GB" dirty="0" smtClean="0"/>
              <a:t>buffer</a:t>
            </a:r>
          </a:p>
          <a:p>
            <a:pPr marL="631825" indent="-268288" algn="just">
              <a:buNone/>
            </a:pPr>
            <a:r>
              <a:rPr lang="en-GB" dirty="0" smtClean="0"/>
              <a:t>→ Let </a:t>
            </a:r>
            <a:r>
              <a:rPr lang="en-GB" dirty="0"/>
              <a:t>them revise </a:t>
            </a:r>
            <a:r>
              <a:rPr lang="en-GB"/>
              <a:t>the </a:t>
            </a:r>
            <a:r>
              <a:rPr lang="en-GB" smtClean="0"/>
              <a:t>MS V</a:t>
            </a:r>
            <a:r>
              <a:rPr lang="en-GB" smtClean="0"/>
              <a:t>isio-related </a:t>
            </a:r>
            <a:r>
              <a:rPr lang="en-GB" dirty="0"/>
              <a:t>excel files and model in a way that results can be incorporated </a:t>
            </a:r>
            <a:r>
              <a:rPr lang="en-GB" dirty="0" smtClean="0"/>
              <a:t>easily</a:t>
            </a:r>
            <a:endParaRPr lang="en-US" dirty="0"/>
          </a:p>
        </p:txBody>
      </p:sp>
      <p:sp>
        <p:nvSpPr>
          <p:cNvPr id="2" name="Fußzeilenplatzhalter 1"/>
          <p:cNvSpPr>
            <a:spLocks noGrp="1"/>
          </p:cNvSpPr>
          <p:nvPr>
            <p:ph type="ftr" sz="quarter" idx="11"/>
          </p:nvPr>
        </p:nvSpPr>
        <p:spPr/>
        <p:txBody>
          <a:bodyPr/>
          <a:lstStyle/>
          <a:p>
            <a:r>
              <a:rPr lang="de-DE" smtClean="0"/>
              <a:t>16. Revision and validation</a:t>
            </a:r>
            <a:endParaRPr lang="de-DE" dirty="0"/>
          </a:p>
        </p:txBody>
      </p:sp>
      <p:sp>
        <p:nvSpPr>
          <p:cNvPr id="3" name="Foliennummernplatzhalter 2"/>
          <p:cNvSpPr>
            <a:spLocks noGrp="1"/>
          </p:cNvSpPr>
          <p:nvPr>
            <p:ph type="sldNum" sz="quarter" idx="12"/>
          </p:nvPr>
        </p:nvSpPr>
        <p:spPr/>
        <p:txBody>
          <a:bodyPr/>
          <a:lstStyle/>
          <a:p>
            <a:fld id="{6C6AE60A-B69C-4790-82F7-3882EDF23186}" type="slidenum">
              <a:rPr lang="de-DE" smtClean="0"/>
              <a:pPr/>
              <a:t>10</a:t>
            </a:fld>
            <a:endParaRPr lang="de-DE"/>
          </a:p>
        </p:txBody>
      </p:sp>
    </p:spTree>
    <p:extLst>
      <p:ext uri="{BB962C8B-B14F-4D97-AF65-F5344CB8AC3E}">
        <p14:creationId xmlns:p14="http://schemas.microsoft.com/office/powerpoint/2010/main" val="2041533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smtClean="0"/>
              <a:t>Credits and conditions of use</a:t>
            </a:r>
            <a:endParaRPr lang="en-GB" sz="4000" dirty="0"/>
          </a:p>
        </p:txBody>
      </p:sp>
      <p:sp>
        <p:nvSpPr>
          <p:cNvPr id="4" name="Fußzeilenplatzhalter 3"/>
          <p:cNvSpPr>
            <a:spLocks noGrp="1"/>
          </p:cNvSpPr>
          <p:nvPr>
            <p:ph type="ftr" sz="quarter" idx="11"/>
          </p:nvPr>
        </p:nvSpPr>
        <p:spPr/>
        <p:txBody>
          <a:bodyPr/>
          <a:lstStyle/>
          <a:p>
            <a:r>
              <a:rPr lang="de-DE" smtClean="0"/>
              <a:t>16. Revision and validation</a:t>
            </a:r>
            <a:endParaRPr lang="de-DE" dirty="0"/>
          </a:p>
        </p:txBody>
      </p:sp>
      <p:sp>
        <p:nvSpPr>
          <p:cNvPr id="5" name="Foliennummernplatzhalter 4"/>
          <p:cNvSpPr>
            <a:spLocks noGrp="1"/>
          </p:cNvSpPr>
          <p:nvPr>
            <p:ph type="sldNum" sz="quarter" idx="12"/>
          </p:nvPr>
        </p:nvSpPr>
        <p:spPr/>
        <p:txBody>
          <a:bodyPr/>
          <a:lstStyle/>
          <a:p>
            <a:fld id="{E8A9303E-27D9-477D-98A4-E66DF1BCAD0F}" type="slidenum">
              <a:rPr lang="de-DE" smtClean="0"/>
              <a:t>2</a:t>
            </a:fld>
            <a:endParaRPr lang="de-DE"/>
          </a:p>
        </p:txBody>
      </p:sp>
      <p:sp>
        <p:nvSpPr>
          <p:cNvPr id="6" name="Content Placeholder 2"/>
          <p:cNvSpPr>
            <a:spLocks noGrp="1"/>
          </p:cNvSpPr>
          <p:nvPr/>
        </p:nvSpPr>
        <p:spPr bwMode="auto">
          <a:xfrm>
            <a:off x="755575" y="2549222"/>
            <a:ext cx="8168649"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Arial" pitchFamily="34" charset="0"/>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algn="just">
              <a:buFont typeface="Arial" pitchFamily="34" charset="0"/>
              <a:buNone/>
            </a:pPr>
            <a:r>
              <a:rPr lang="en-US" sz="1350" dirty="0" smtClean="0"/>
              <a:t>You are free to share this presentation and adapt it for your use under the following conditions: </a:t>
            </a:r>
          </a:p>
          <a:p>
            <a:pPr marL="0" indent="0" algn="just"/>
            <a:r>
              <a:rPr lang="en-US" sz="1350" dirty="0" smtClean="0"/>
              <a:t> You must attribute the work in the manner specified by the authors (but   </a:t>
            </a:r>
          </a:p>
          <a:p>
            <a:pPr marL="0" indent="0" algn="just">
              <a:buNone/>
            </a:pPr>
            <a:r>
              <a:rPr lang="en-US" sz="1350" dirty="0"/>
              <a:t> </a:t>
            </a:r>
            <a:r>
              <a:rPr lang="en-US" sz="1350" dirty="0" smtClean="0"/>
              <a:t>  not in any way that suggests that they endorse you or your use of the work).</a:t>
            </a:r>
          </a:p>
          <a:p>
            <a:pPr marL="0" indent="0" algn="just"/>
            <a:r>
              <a:rPr lang="en-US" sz="1350" dirty="0" smtClean="0"/>
              <a:t> You may not use this work for commercial purposes.</a:t>
            </a:r>
          </a:p>
          <a:p>
            <a:pPr marL="0" indent="0" algn="just"/>
            <a:r>
              <a:rPr lang="en-US" sz="1350" dirty="0" smtClean="0"/>
              <a:t> If you alter, transform, or build upon this work, you must remove the Centre for </a:t>
            </a:r>
          </a:p>
          <a:p>
            <a:pPr marL="0" indent="0" algn="just">
              <a:buNone/>
            </a:pPr>
            <a:r>
              <a:rPr lang="en-US" sz="1350" dirty="0"/>
              <a:t> </a:t>
            </a:r>
            <a:r>
              <a:rPr lang="en-US" sz="1350" dirty="0" smtClean="0"/>
              <a:t>  Econics and Ecosystem Management logo, and you may distribute the resulting work </a:t>
            </a:r>
          </a:p>
          <a:p>
            <a:pPr marL="0" indent="0" algn="just">
              <a:buNone/>
            </a:pPr>
            <a:r>
              <a:rPr lang="en-US" sz="1350" dirty="0"/>
              <a:t> </a:t>
            </a:r>
            <a:r>
              <a:rPr lang="en-US" sz="1350" dirty="0" smtClean="0"/>
              <a:t>  only under the same or similar conditions to this one. </a:t>
            </a:r>
          </a:p>
          <a:p>
            <a:pPr marL="0" indent="0" algn="just">
              <a:buFont typeface="Arial" pitchFamily="34" charset="0"/>
              <a:buNone/>
            </a:pPr>
            <a:r>
              <a:rPr lang="en-US" sz="1350" dirty="0" smtClean="0">
                <a:solidFill>
                  <a:srgbClr val="FF0000"/>
                </a:solidFill>
              </a:rPr>
              <a:t> </a:t>
            </a:r>
          </a:p>
          <a:p>
            <a:pPr marL="0" indent="0" algn="just">
              <a:buFont typeface="Arial" pitchFamily="34" charset="0"/>
              <a:buNone/>
            </a:pPr>
            <a:endParaRPr lang="en-US" sz="1350" dirty="0" smtClean="0">
              <a:solidFill>
                <a:srgbClr val="FF0000"/>
              </a:solidFill>
            </a:endParaRPr>
          </a:p>
        </p:txBody>
      </p:sp>
      <p:sp>
        <p:nvSpPr>
          <p:cNvPr id="9" name="Rectangle 9"/>
          <p:cNvSpPr>
            <a:spLocks noChangeArrowheads="1"/>
          </p:cNvSpPr>
          <p:nvPr/>
        </p:nvSpPr>
        <p:spPr bwMode="auto">
          <a:xfrm>
            <a:off x="395538" y="1170383"/>
            <a:ext cx="8352926" cy="119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1pPr>
            <a:lvl2pPr marL="4572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2pPr>
            <a:lvl3pPr marL="9144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3pPr>
            <a:lvl4pPr marL="13716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4pPr>
            <a:lvl5pPr marL="18288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5pPr>
            <a:lvl6pPr marL="2286000" algn="l" defTabSz="914400" rtl="0" eaLnBrk="1" latinLnBrk="0" hangingPunct="1">
              <a:defRPr sz="4400" kern="1200">
                <a:solidFill>
                  <a:schemeClr val="tx1"/>
                </a:solidFill>
                <a:latin typeface="Tahoma" pitchFamily="34" charset="0"/>
                <a:ea typeface="ＭＳ Ｐゴシック" pitchFamily="34" charset="-128"/>
                <a:cs typeface="+mn-cs"/>
              </a:defRPr>
            </a:lvl6pPr>
            <a:lvl7pPr marL="2743200" algn="l" defTabSz="914400" rtl="0" eaLnBrk="1" latinLnBrk="0" hangingPunct="1">
              <a:defRPr sz="4400" kern="1200">
                <a:solidFill>
                  <a:schemeClr val="tx1"/>
                </a:solidFill>
                <a:latin typeface="Tahoma" pitchFamily="34" charset="0"/>
                <a:ea typeface="ＭＳ Ｐゴシック" pitchFamily="34" charset="-128"/>
                <a:cs typeface="+mn-cs"/>
              </a:defRPr>
            </a:lvl7pPr>
            <a:lvl8pPr marL="3200400" algn="l" defTabSz="914400" rtl="0" eaLnBrk="1" latinLnBrk="0" hangingPunct="1">
              <a:defRPr sz="4400" kern="1200">
                <a:solidFill>
                  <a:schemeClr val="tx1"/>
                </a:solidFill>
                <a:latin typeface="Tahoma" pitchFamily="34" charset="0"/>
                <a:ea typeface="ＭＳ Ｐゴシック" pitchFamily="34" charset="-128"/>
                <a:cs typeface="+mn-cs"/>
              </a:defRPr>
            </a:lvl8pPr>
            <a:lvl9pPr marL="3657600" algn="l" defTabSz="914400" rtl="0" eaLnBrk="1" latinLnBrk="0" hangingPunct="1">
              <a:defRPr sz="4400" kern="1200">
                <a:solidFill>
                  <a:schemeClr val="tx1"/>
                </a:solidFill>
                <a:latin typeface="Tahoma" pitchFamily="34" charset="0"/>
                <a:ea typeface="ＭＳ Ｐゴシック" pitchFamily="34" charset="-128"/>
                <a:cs typeface="+mn-cs"/>
              </a:defRPr>
            </a:lvl9pPr>
          </a:lstStyle>
          <a:p>
            <a:pPr marL="342900" indent="-342900" algn="just" eaLnBrk="0" hangingPunct="0">
              <a:lnSpc>
                <a:spcPct val="80000"/>
              </a:lnSpc>
              <a:spcBef>
                <a:spcPct val="20000"/>
              </a:spcBef>
              <a:buSzPct val="130000"/>
            </a:pPr>
            <a:endParaRPr lang="en-US" sz="2000" dirty="0">
              <a:latin typeface="+mn-lt"/>
            </a:endParaRPr>
          </a:p>
          <a:p>
            <a:pPr marL="342900" indent="-342900" algn="just" eaLnBrk="0" hangingPunct="0">
              <a:lnSpc>
                <a:spcPct val="80000"/>
              </a:lnSpc>
              <a:spcBef>
                <a:spcPct val="20000"/>
              </a:spcBef>
              <a:buSzPct val="130000"/>
            </a:pPr>
            <a:r>
              <a:rPr lang="en-US" altLang="zh-CN" sz="2000" dirty="0">
                <a:latin typeface="+mn-lt"/>
                <a:ea typeface="宋体" pitchFamily="2" charset="-122"/>
                <a:cs typeface="Arial" pitchFamily="34" charset="0"/>
              </a:rPr>
              <a:t>© </a:t>
            </a:r>
            <a:r>
              <a:rPr lang="en-US" altLang="zh-CN" sz="2000" dirty="0" smtClean="0">
                <a:latin typeface="+mn-lt"/>
                <a:ea typeface="宋体" pitchFamily="2" charset="-122"/>
                <a:cs typeface="Arial" pitchFamily="34" charset="0"/>
              </a:rPr>
              <a:t>Centre for Econics and Ecosystem Management, 2014</a:t>
            </a:r>
            <a:endParaRPr lang="en-US" altLang="zh-CN" sz="2000" dirty="0">
              <a:latin typeface="+mn-lt"/>
              <a:ea typeface="宋体" pitchFamily="2" charset="-122"/>
              <a:cs typeface="Arial" pitchFamily="34" charset="0"/>
            </a:endParaRPr>
          </a:p>
          <a:p>
            <a:pPr marL="342900" indent="-342900" algn="just" eaLnBrk="0" hangingPunct="0">
              <a:lnSpc>
                <a:spcPct val="80000"/>
              </a:lnSpc>
              <a:spcBef>
                <a:spcPct val="20000"/>
              </a:spcBef>
              <a:buSzPct val="130000"/>
            </a:pPr>
            <a:r>
              <a:rPr lang="en-US" sz="1400" i="1" dirty="0" smtClean="0">
                <a:latin typeface="+mn-lt"/>
                <a:cs typeface="Arial" pitchFamily="34" charset="0"/>
              </a:rPr>
              <a:t>	</a:t>
            </a:r>
            <a:r>
              <a:rPr lang="en-US" sz="1350" i="1" dirty="0" smtClean="0">
                <a:latin typeface="+mn-lt"/>
                <a:cs typeface="Arial" pitchFamily="34" charset="0"/>
              </a:rPr>
              <a:t>The Centre for Econics and Ecosystem Management strongly </a:t>
            </a:r>
            <a:r>
              <a:rPr lang="en-US" sz="1350" i="1" dirty="0">
                <a:latin typeface="+mn-lt"/>
                <a:cs typeface="Arial" pitchFamily="34" charset="0"/>
              </a:rPr>
              <a:t>recommends that this presentation is given by experts familiar with the adaptive management </a:t>
            </a:r>
            <a:r>
              <a:rPr lang="en-US" sz="1350" i="1" dirty="0" smtClean="0">
                <a:latin typeface="+mn-lt"/>
                <a:cs typeface="Arial" pitchFamily="34" charset="0"/>
              </a:rPr>
              <a:t>process in general (especially  as designed as the Conservation Measures Partnership</a:t>
            </a:r>
            <a:r>
              <a:rPr lang="ja-JP" altLang="en-US" sz="1350" i="1" dirty="0" smtClean="0">
                <a:latin typeface="+mn-lt"/>
                <a:cs typeface="Arial" pitchFamily="34" charset="0"/>
              </a:rPr>
              <a:t>’</a:t>
            </a:r>
            <a:r>
              <a:rPr lang="en-US" altLang="ja-JP" sz="1350" i="1" dirty="0" smtClean="0">
                <a:latin typeface="+mn-lt"/>
                <a:cs typeface="Arial" pitchFamily="34" charset="0"/>
              </a:rPr>
              <a:t>s Open Standards for the Practice of Conservation) as well as the MARISCO Method itself.</a:t>
            </a:r>
            <a:endParaRPr lang="en-US" sz="1350" i="1" dirty="0">
              <a:latin typeface="+mn-lt"/>
              <a:cs typeface="Arial" pitchFamily="34" charset="0"/>
            </a:endParaRPr>
          </a:p>
        </p:txBody>
      </p:sp>
      <p:sp>
        <p:nvSpPr>
          <p:cNvPr id="10" name="Textfeld 9"/>
          <p:cNvSpPr txBox="1"/>
          <p:nvPr/>
        </p:nvSpPr>
        <p:spPr>
          <a:xfrm>
            <a:off x="395536" y="4421430"/>
            <a:ext cx="8496944" cy="1962076"/>
          </a:xfrm>
          <a:prstGeom prst="rect">
            <a:avLst/>
          </a:prstGeom>
          <a:noFill/>
        </p:spPr>
        <p:txBody>
          <a:bodyPr wrap="square" rtlCol="0">
            <a:spAutoFit/>
          </a:bodyPr>
          <a:lstStyle/>
          <a:p>
            <a:pPr lvl="0" algn="just"/>
            <a:r>
              <a:rPr lang="en-GB" sz="1350" dirty="0" smtClean="0"/>
              <a:t>This material was created under the leadership and responsibility of </a:t>
            </a:r>
            <a:r>
              <a:rPr lang="en-GB" sz="1350" dirty="0" err="1" smtClean="0"/>
              <a:t>Prof.</a:t>
            </a:r>
            <a:r>
              <a:rPr lang="en-GB" sz="1350" dirty="0" smtClean="0"/>
              <a:t> </a:t>
            </a:r>
            <a:r>
              <a:rPr lang="en-GB" sz="1350" dirty="0" err="1" smtClean="0"/>
              <a:t>Dr.</a:t>
            </a:r>
            <a:r>
              <a:rPr lang="en-GB" sz="1350" dirty="0" smtClean="0"/>
              <a:t> Pierre </a:t>
            </a:r>
            <a:r>
              <a:rPr lang="en-GB" sz="1350" dirty="0" err="1" smtClean="0"/>
              <a:t>Ibisch</a:t>
            </a:r>
            <a:r>
              <a:rPr lang="en-GB" sz="1350" dirty="0" smtClean="0"/>
              <a:t> and </a:t>
            </a:r>
            <a:r>
              <a:rPr lang="en-GB" sz="1350" dirty="0" err="1" smtClean="0"/>
              <a:t>Dr.</a:t>
            </a:r>
            <a:r>
              <a:rPr lang="en-GB" sz="1350" dirty="0" smtClean="0"/>
              <a:t> Peter Hobson, co-directors of the Centre for Econics and Ecosystem Management, which was jointly established by Eberswalde University for Sustainable Development and </a:t>
            </a:r>
            <a:r>
              <a:rPr lang="en-GB" sz="1350" dirty="0" err="1" smtClean="0"/>
              <a:t>Writtle</a:t>
            </a:r>
            <a:r>
              <a:rPr lang="en-GB" sz="1350" dirty="0" smtClean="0"/>
              <a:t> College. Compare</a:t>
            </a:r>
            <a:r>
              <a:rPr lang="en-GB" sz="1350" i="1" dirty="0" smtClean="0"/>
              <a:t>: </a:t>
            </a:r>
            <a:r>
              <a:rPr lang="en-US" sz="1350" i="1" dirty="0"/>
              <a:t>Ibisch, P.L. &amp; P.R. Hobson (eds.) (2014): The MARISCO method: </a:t>
            </a:r>
            <a:r>
              <a:rPr lang="en-GB" sz="1350" i="1" dirty="0"/>
              <a:t>Adaptive </a:t>
            </a:r>
            <a:r>
              <a:rPr lang="en-GB" sz="1350" i="1" dirty="0" err="1" smtClean="0"/>
              <a:t>MAnagement</a:t>
            </a:r>
            <a:r>
              <a:rPr lang="en-GB" sz="1350" i="1" dirty="0" smtClean="0"/>
              <a:t> </a:t>
            </a:r>
            <a:r>
              <a:rPr lang="en-GB" sz="1350" i="1" dirty="0"/>
              <a:t>of vulnerability and </a:t>
            </a:r>
            <a:r>
              <a:rPr lang="en-GB" sz="1350" i="1" dirty="0" err="1"/>
              <a:t>RISk</a:t>
            </a:r>
            <a:r>
              <a:rPr lang="en-GB" sz="1350" i="1" dirty="0"/>
              <a:t> at </a:t>
            </a:r>
            <a:r>
              <a:rPr lang="en-GB" sz="1350" i="1" dirty="0" err="1"/>
              <a:t>COnservation</a:t>
            </a:r>
            <a:r>
              <a:rPr lang="en-GB" sz="1350" i="1" dirty="0"/>
              <a:t> sites. A guidebook for risk-robust, adaptive, and ecosystem-based conservation of biodiversity. Centre for </a:t>
            </a:r>
            <a:r>
              <a:rPr lang="en-GB" sz="1350" i="1" dirty="0" err="1"/>
              <a:t>Econics</a:t>
            </a:r>
            <a:r>
              <a:rPr lang="en-GB" sz="1350" i="1" dirty="0"/>
              <a:t> and Ecosystem Management, Eberswalde (ISBN 978-3-00-043244-6). 195 pp</a:t>
            </a:r>
            <a:r>
              <a:rPr lang="en-GB" sz="1350" i="1" dirty="0" smtClean="0"/>
              <a:t>. - </a:t>
            </a:r>
            <a:r>
              <a:rPr lang="en-GB" sz="1350" dirty="0" smtClean="0"/>
              <a:t>The </a:t>
            </a:r>
            <a:r>
              <a:rPr lang="en-GB" sz="1350" dirty="0" err="1" smtClean="0"/>
              <a:t>Powerpoint</a:t>
            </a:r>
            <a:r>
              <a:rPr lang="en-GB" sz="1350" dirty="0" smtClean="0"/>
              <a:t> Presentation was conceived by</a:t>
            </a:r>
            <a:r>
              <a:rPr lang="de-DE" sz="1350" dirty="0" smtClean="0"/>
              <a:t> </a:t>
            </a:r>
            <a:r>
              <a:rPr lang="en-GB" sz="1350" dirty="0" smtClean="0"/>
              <a:t>Jamie Call, Christina Lehmann and Pierre </a:t>
            </a:r>
            <a:r>
              <a:rPr lang="en-GB" sz="1350" dirty="0" err="1" smtClean="0"/>
              <a:t>Ibisch</a:t>
            </a:r>
            <a:r>
              <a:rPr lang="en-GB" sz="1350" dirty="0" smtClean="0"/>
              <a:t>. Authors of graphs and photographs are indicated on the corresponding slides. </a:t>
            </a:r>
            <a:r>
              <a:rPr lang="de-DE" sz="1350" dirty="0" err="1" smtClean="0"/>
              <a:t>Supported</a:t>
            </a:r>
            <a:r>
              <a:rPr lang="de-DE" sz="1350" dirty="0" smtClean="0"/>
              <a:t> </a:t>
            </a:r>
            <a:r>
              <a:rPr lang="de-DE" sz="1350" dirty="0" err="1"/>
              <a:t>by</a:t>
            </a:r>
            <a:r>
              <a:rPr lang="de-DE" sz="1350" dirty="0"/>
              <a:t> </a:t>
            </a:r>
            <a:r>
              <a:rPr lang="de-DE" sz="1350" dirty="0" err="1"/>
              <a:t>the</a:t>
            </a:r>
            <a:r>
              <a:rPr lang="de-DE" sz="1350" dirty="0"/>
              <a:t> Deutsche Gesellschaft für Internationale Zusammenarbeit (GIZ) GmbH on behalf </a:t>
            </a:r>
            <a:r>
              <a:rPr lang="de-DE" sz="1350" dirty="0" err="1"/>
              <a:t>of</a:t>
            </a:r>
            <a:r>
              <a:rPr lang="de-DE" sz="1350" dirty="0"/>
              <a:t> </a:t>
            </a:r>
            <a:r>
              <a:rPr lang="de-DE" sz="1350" dirty="0" err="1"/>
              <a:t>the</a:t>
            </a:r>
            <a:r>
              <a:rPr lang="de-DE" sz="1350" dirty="0"/>
              <a:t> Bundesministerium für wirtschaftliche Zusammenarbeit und Entwicklung (BMZ</a:t>
            </a:r>
            <a:r>
              <a:rPr lang="de-DE" sz="1350" dirty="0" smtClean="0"/>
              <a:t>).</a:t>
            </a:r>
            <a:endParaRPr lang="en-GB" sz="1350" dirty="0">
              <a:solidFill>
                <a:srgbClr val="FF0000"/>
              </a:solidFill>
            </a:endParaRPr>
          </a:p>
        </p:txBody>
      </p:sp>
    </p:spTree>
    <p:extLst>
      <p:ext uri="{BB962C8B-B14F-4D97-AF65-F5344CB8AC3E}">
        <p14:creationId xmlns:p14="http://schemas.microsoft.com/office/powerpoint/2010/main" val="2759549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68" y="123395"/>
            <a:ext cx="8640960" cy="6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ußzeilenplatzhalter 1"/>
          <p:cNvSpPr>
            <a:spLocks noGrp="1"/>
          </p:cNvSpPr>
          <p:nvPr>
            <p:ph type="ftr" sz="quarter" idx="11"/>
          </p:nvPr>
        </p:nvSpPr>
        <p:spPr/>
        <p:txBody>
          <a:bodyPr/>
          <a:lstStyle/>
          <a:p>
            <a:r>
              <a:rPr lang="de-DE" smtClean="0"/>
              <a:t>16. Revision and validation</a:t>
            </a:r>
            <a:endParaRPr lang="de-DE" dirty="0"/>
          </a:p>
        </p:txBody>
      </p:sp>
      <p:sp>
        <p:nvSpPr>
          <p:cNvPr id="3" name="Foliennummernplatzhalter 2"/>
          <p:cNvSpPr>
            <a:spLocks noGrp="1"/>
          </p:cNvSpPr>
          <p:nvPr>
            <p:ph type="sldNum" sz="quarter" idx="12"/>
          </p:nvPr>
        </p:nvSpPr>
        <p:spPr/>
        <p:txBody>
          <a:bodyPr/>
          <a:lstStyle/>
          <a:p>
            <a:fld id="{E8A9303E-27D9-477D-98A4-E66DF1BCAD0F}" type="slidenum">
              <a:rPr lang="de-DE" smtClean="0"/>
              <a:t>3</a:t>
            </a:fld>
            <a:endParaRPr lang="de-DE"/>
          </a:p>
        </p:txBody>
      </p:sp>
      <p:sp>
        <p:nvSpPr>
          <p:cNvPr id="4" name="Rectangle 3"/>
          <p:cNvSpPr/>
          <p:nvPr/>
        </p:nvSpPr>
        <p:spPr>
          <a:xfrm>
            <a:off x="6372200" y="5400680"/>
            <a:ext cx="936104" cy="47659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9185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GB" sz="4000" dirty="0" smtClean="0"/>
              <a:t>Learning objectives</a:t>
            </a:r>
            <a:endParaRPr lang="en-GB" sz="4000"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988492819"/>
              </p:ext>
            </p:extLst>
          </p:nvPr>
        </p:nvGraphicFramePr>
        <p:xfrm>
          <a:off x="539553" y="1600200"/>
          <a:ext cx="806489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ußzeilenplatzhalter 1"/>
          <p:cNvSpPr>
            <a:spLocks noGrp="1"/>
          </p:cNvSpPr>
          <p:nvPr>
            <p:ph type="ftr" sz="quarter" idx="11"/>
          </p:nvPr>
        </p:nvSpPr>
        <p:spPr/>
        <p:txBody>
          <a:bodyPr/>
          <a:lstStyle/>
          <a:p>
            <a:r>
              <a:rPr lang="de-DE" smtClean="0"/>
              <a:t>16. Revision and validation</a:t>
            </a:r>
            <a:endParaRPr lang="de-DE" dirty="0"/>
          </a:p>
        </p:txBody>
      </p:sp>
      <p:sp>
        <p:nvSpPr>
          <p:cNvPr id="3" name="Foliennummernplatzhalter 2"/>
          <p:cNvSpPr>
            <a:spLocks noGrp="1"/>
          </p:cNvSpPr>
          <p:nvPr>
            <p:ph type="sldNum" sz="quarter" idx="12"/>
          </p:nvPr>
        </p:nvSpPr>
        <p:spPr/>
        <p:txBody>
          <a:bodyPr/>
          <a:lstStyle/>
          <a:p>
            <a:fld id="{6C6AE60A-B69C-4790-82F7-3882EDF23186}" type="slidenum">
              <a:rPr lang="de-DE" smtClean="0"/>
              <a:t>4</a:t>
            </a:fld>
            <a:endParaRPr lang="de-DE"/>
          </a:p>
        </p:txBody>
      </p:sp>
    </p:spTree>
    <p:extLst>
      <p:ext uri="{BB962C8B-B14F-4D97-AF65-F5344CB8AC3E}">
        <p14:creationId xmlns:p14="http://schemas.microsoft.com/office/powerpoint/2010/main" val="136028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a:xfrm>
            <a:off x="1259632" y="1772816"/>
            <a:ext cx="7427167" cy="4353347"/>
          </a:xfrm>
        </p:spPr>
        <p:txBody>
          <a:bodyPr>
            <a:normAutofit/>
          </a:bodyPr>
          <a:lstStyle/>
          <a:p>
            <a:pPr marL="0" lvl="1" indent="0">
              <a:buNone/>
            </a:pPr>
            <a:r>
              <a:rPr lang="en-US" b="1" dirty="0"/>
              <a:t>What</a:t>
            </a:r>
            <a:r>
              <a:rPr lang="en-US" dirty="0"/>
              <a:t> is revision and validation</a:t>
            </a:r>
            <a:r>
              <a:rPr lang="en-US" dirty="0" smtClean="0"/>
              <a:t>?</a:t>
            </a:r>
          </a:p>
          <a:p>
            <a:pPr marL="0" indent="0">
              <a:buNone/>
            </a:pPr>
            <a:endParaRPr lang="en-US" dirty="0" smtClean="0"/>
          </a:p>
          <a:p>
            <a:pPr marL="0" indent="0">
              <a:buNone/>
            </a:pPr>
            <a:endParaRPr lang="en-US" sz="1100" dirty="0" smtClean="0"/>
          </a:p>
          <a:p>
            <a:pPr marL="0" indent="0">
              <a:buNone/>
            </a:pPr>
            <a:endParaRPr lang="en-US" sz="1100" dirty="0" smtClean="0"/>
          </a:p>
          <a:p>
            <a:pPr marL="0" indent="0">
              <a:buNone/>
            </a:pPr>
            <a:r>
              <a:rPr lang="en-US" b="1" dirty="0"/>
              <a:t>Why</a:t>
            </a:r>
            <a:r>
              <a:rPr lang="en-US" dirty="0"/>
              <a:t> </a:t>
            </a:r>
            <a:r>
              <a:rPr lang="en-US" dirty="0" smtClean="0"/>
              <a:t>do we revise and validate the model?</a:t>
            </a:r>
          </a:p>
          <a:p>
            <a:pPr marL="0" indent="0">
              <a:buNone/>
            </a:pPr>
            <a:endParaRPr lang="en-US" sz="1000" dirty="0" smtClean="0"/>
          </a:p>
          <a:p>
            <a:pPr marL="0" indent="0">
              <a:buNone/>
            </a:pPr>
            <a:endParaRPr lang="en-US" sz="1000" dirty="0"/>
          </a:p>
          <a:p>
            <a:pPr marL="0" lvl="1" indent="0">
              <a:buNone/>
            </a:pPr>
            <a:endParaRPr lang="en-US" b="1" dirty="0" smtClean="0"/>
          </a:p>
          <a:p>
            <a:pPr marL="0" indent="0">
              <a:buNone/>
            </a:pPr>
            <a:r>
              <a:rPr lang="en-US" b="1" dirty="0" smtClean="0"/>
              <a:t>How</a:t>
            </a:r>
            <a:r>
              <a:rPr lang="en-US" dirty="0" smtClean="0"/>
              <a:t> </a:t>
            </a:r>
            <a:r>
              <a:rPr lang="en-US" dirty="0"/>
              <a:t>do we revise and validate the model?</a:t>
            </a:r>
          </a:p>
          <a:p>
            <a:pPr marL="0" lvl="1" indent="0">
              <a:buNone/>
            </a:pPr>
            <a:endParaRPr lang="en-US" sz="1800" dirty="0" smtClean="0"/>
          </a:p>
          <a:p>
            <a:pPr marL="0" lvl="1" indent="0">
              <a:buNone/>
            </a:pPr>
            <a:endParaRPr lang="en-US" sz="2400" dirty="0" smtClean="0"/>
          </a:p>
          <a:p>
            <a:pPr marL="0" lvl="1" indent="0">
              <a:buNone/>
            </a:pPr>
            <a:endParaRPr lang="en-US" sz="800" dirty="0"/>
          </a:p>
          <a:p>
            <a:pPr marL="0" lvl="1" indent="0">
              <a:buNone/>
            </a:pPr>
            <a:r>
              <a:rPr lang="en-US" b="1" dirty="0" smtClean="0"/>
              <a:t>Practical </a:t>
            </a:r>
            <a:r>
              <a:rPr lang="en-US" b="1" dirty="0"/>
              <a:t>T</a:t>
            </a:r>
            <a:r>
              <a:rPr lang="en-US" b="1" dirty="0" smtClean="0"/>
              <a:t>ips</a:t>
            </a:r>
            <a:endParaRPr lang="en-US" b="1" dirty="0"/>
          </a:p>
        </p:txBody>
      </p:sp>
      <p:sp>
        <p:nvSpPr>
          <p:cNvPr id="20" name="Fußzeilenplatzhalter 19"/>
          <p:cNvSpPr>
            <a:spLocks noGrp="1"/>
          </p:cNvSpPr>
          <p:nvPr>
            <p:ph type="ftr" sz="quarter" idx="11"/>
          </p:nvPr>
        </p:nvSpPr>
        <p:spPr/>
        <p:txBody>
          <a:bodyPr/>
          <a:lstStyle/>
          <a:p>
            <a:r>
              <a:rPr lang="de-DE" smtClean="0"/>
              <a:t>16. Revision and validation</a:t>
            </a:r>
            <a:endParaRPr lang="de-DE" dirty="0"/>
          </a:p>
        </p:txBody>
      </p:sp>
      <p:sp>
        <p:nvSpPr>
          <p:cNvPr id="21" name="Foliennummernplatzhalter 20"/>
          <p:cNvSpPr>
            <a:spLocks noGrp="1"/>
          </p:cNvSpPr>
          <p:nvPr>
            <p:ph type="sldNum" sz="quarter" idx="12"/>
          </p:nvPr>
        </p:nvSpPr>
        <p:spPr/>
        <p:txBody>
          <a:bodyPr/>
          <a:lstStyle/>
          <a:p>
            <a:fld id="{DA5FC558-0166-4729-B82E-6C5C471139E8}" type="slidenum">
              <a:rPr lang="en-US" smtClean="0"/>
              <a:t>5</a:t>
            </a:fld>
            <a:endParaRPr lang="en-US"/>
          </a:p>
        </p:txBody>
      </p:sp>
    </p:spTree>
    <p:extLst>
      <p:ext uri="{BB962C8B-B14F-4D97-AF65-F5344CB8AC3E}">
        <p14:creationId xmlns:p14="http://schemas.microsoft.com/office/powerpoint/2010/main" val="2242108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Autofit/>
          </a:bodyPr>
          <a:lstStyle/>
          <a:p>
            <a:r>
              <a:rPr lang="en-US" dirty="0"/>
              <a:t>What is revision and validation?</a:t>
            </a:r>
            <a:endParaRPr lang="en-US" sz="4000" dirty="0"/>
          </a:p>
        </p:txBody>
      </p:sp>
      <p:sp>
        <p:nvSpPr>
          <p:cNvPr id="20" name="Content Placeholder 19"/>
          <p:cNvSpPr>
            <a:spLocks noGrp="1"/>
          </p:cNvSpPr>
          <p:nvPr>
            <p:ph idx="1"/>
          </p:nvPr>
        </p:nvSpPr>
        <p:spPr/>
        <p:txBody>
          <a:bodyPr>
            <a:noAutofit/>
          </a:bodyPr>
          <a:lstStyle/>
          <a:p>
            <a:pPr algn="just" fontAlgn="base"/>
            <a:r>
              <a:rPr lang="en-US" dirty="0" smtClean="0"/>
              <a:t>Conducting of cross-checking </a:t>
            </a:r>
            <a:r>
              <a:rPr lang="en-US" dirty="0"/>
              <a:t>the conceptual model against the knowledge and experience of </a:t>
            </a:r>
            <a:r>
              <a:rPr lang="en-US" dirty="0" smtClean="0"/>
              <a:t>people who </a:t>
            </a:r>
            <a:r>
              <a:rPr lang="en-US" dirty="0"/>
              <a:t>were not involved in the initial development of the conceptual </a:t>
            </a:r>
            <a:r>
              <a:rPr lang="en-US" dirty="0" smtClean="0"/>
              <a:t>model</a:t>
            </a:r>
            <a:endParaRPr lang="en-US" dirty="0"/>
          </a:p>
          <a:p>
            <a:pPr algn="just" fontAlgn="base"/>
            <a:r>
              <a:rPr lang="en-US" dirty="0"/>
              <a:t>It is a consultation with external experts which result in inclusion of further knowledge and expertise beyond that which exists in the planning </a:t>
            </a:r>
            <a:r>
              <a:rPr lang="en-US" dirty="0" smtClean="0"/>
              <a:t>team</a:t>
            </a:r>
            <a:endParaRPr lang="en-US" dirty="0"/>
          </a:p>
        </p:txBody>
      </p:sp>
      <p:sp>
        <p:nvSpPr>
          <p:cNvPr id="3" name="Fußzeilenplatzhalter 2"/>
          <p:cNvSpPr>
            <a:spLocks noGrp="1"/>
          </p:cNvSpPr>
          <p:nvPr>
            <p:ph type="ftr" sz="quarter" idx="11"/>
          </p:nvPr>
        </p:nvSpPr>
        <p:spPr/>
        <p:txBody>
          <a:bodyPr/>
          <a:lstStyle/>
          <a:p>
            <a:r>
              <a:rPr lang="de-DE" smtClean="0"/>
              <a:t>16. Revision and validation</a:t>
            </a:r>
            <a:endParaRPr lang="de-DE" dirty="0"/>
          </a:p>
        </p:txBody>
      </p:sp>
      <p:sp>
        <p:nvSpPr>
          <p:cNvPr id="22" name="Foliennummernplatzhalter 21"/>
          <p:cNvSpPr>
            <a:spLocks noGrp="1"/>
          </p:cNvSpPr>
          <p:nvPr>
            <p:ph type="sldNum" sz="quarter" idx="12"/>
          </p:nvPr>
        </p:nvSpPr>
        <p:spPr/>
        <p:txBody>
          <a:bodyPr/>
          <a:lstStyle/>
          <a:p>
            <a:fld id="{6C6AE60A-B69C-4790-82F7-3882EDF23186}" type="slidenum">
              <a:rPr lang="de-DE" smtClean="0"/>
              <a:t>6</a:t>
            </a:fld>
            <a:endParaRPr lang="de-DE"/>
          </a:p>
        </p:txBody>
      </p:sp>
      <p:pic>
        <p:nvPicPr>
          <p:cNvPr id="1026" name="Picture 2" descr="F:\Fotos_MARISCO Workshops + EDA\LRP-Workshop_BArnim ('13)\LRP_Workshop_Barnim_Jun13 (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3645024"/>
            <a:ext cx="3960440" cy="2631801"/>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2843808" y="6237892"/>
            <a:ext cx="2522537"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2014</a:t>
            </a:r>
            <a:endParaRPr lang="en-GB" sz="800" dirty="0"/>
          </a:p>
        </p:txBody>
      </p:sp>
    </p:spTree>
    <p:extLst>
      <p:ext uri="{BB962C8B-B14F-4D97-AF65-F5344CB8AC3E}">
        <p14:creationId xmlns:p14="http://schemas.microsoft.com/office/powerpoint/2010/main" val="209064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dirty="0"/>
              <a:t>Why </a:t>
            </a:r>
            <a:r>
              <a:rPr lang="en-US" dirty="0" smtClean="0"/>
              <a:t>do we revise and validate the model?</a:t>
            </a:r>
            <a:endParaRPr lang="en-US" sz="4000" dirty="0"/>
          </a:p>
        </p:txBody>
      </p:sp>
      <p:sp>
        <p:nvSpPr>
          <p:cNvPr id="11" name="Content Placeholder 10"/>
          <p:cNvSpPr>
            <a:spLocks noGrp="1"/>
          </p:cNvSpPr>
          <p:nvPr>
            <p:ph idx="1"/>
          </p:nvPr>
        </p:nvSpPr>
        <p:spPr>
          <a:xfrm>
            <a:off x="1259632" y="1600200"/>
            <a:ext cx="7427167" cy="4493095"/>
          </a:xfrm>
        </p:spPr>
        <p:txBody>
          <a:bodyPr tIns="182880" anchor="t">
            <a:normAutofit/>
          </a:bodyPr>
          <a:lstStyle/>
          <a:p>
            <a:pPr algn="just" fontAlgn="base"/>
            <a:r>
              <a:rPr lang="en-US" dirty="0" smtClean="0"/>
              <a:t>Every </a:t>
            </a:r>
            <a:r>
              <a:rPr lang="en-US" dirty="0"/>
              <a:t>review and discussion promotes a better understanding of the </a:t>
            </a:r>
            <a:r>
              <a:rPr lang="en-US" dirty="0" smtClean="0"/>
              <a:t>elements of the model that are still </a:t>
            </a:r>
            <a:r>
              <a:rPr lang="en-US" dirty="0"/>
              <a:t>in </a:t>
            </a:r>
            <a:r>
              <a:rPr lang="en-US" dirty="0" smtClean="0"/>
              <a:t>question</a:t>
            </a:r>
            <a:endParaRPr lang="en-US" dirty="0"/>
          </a:p>
          <a:p>
            <a:pPr algn="just" fontAlgn="base"/>
            <a:r>
              <a:rPr lang="en-US" dirty="0"/>
              <a:t>Adding new </a:t>
            </a:r>
            <a:r>
              <a:rPr lang="en-US" dirty="0" smtClean="0"/>
              <a:t>perspectives and including further knowledge </a:t>
            </a:r>
            <a:r>
              <a:rPr lang="en-US" dirty="0"/>
              <a:t>promotes critical </a:t>
            </a:r>
            <a:r>
              <a:rPr lang="en-US" dirty="0" smtClean="0"/>
              <a:t>reflection</a:t>
            </a:r>
          </a:p>
          <a:p>
            <a:pPr algn="just" fontAlgn="base"/>
            <a:r>
              <a:rPr lang="en-US" dirty="0" smtClean="0"/>
              <a:t>External </a:t>
            </a:r>
            <a:r>
              <a:rPr lang="en-US" dirty="0"/>
              <a:t>consultants may notice flaws or inconsistencies that those deeply involved in the planning process have </a:t>
            </a:r>
            <a:r>
              <a:rPr lang="en-US" dirty="0" smtClean="0"/>
              <a:t>missed</a:t>
            </a:r>
            <a:endParaRPr lang="en-US" dirty="0"/>
          </a:p>
          <a:p>
            <a:pPr algn="just" fontAlgn="base"/>
            <a:r>
              <a:rPr lang="en-US" dirty="0"/>
              <a:t>If the new input differs substantially from the initial </a:t>
            </a:r>
            <a:r>
              <a:rPr lang="en-US" dirty="0" smtClean="0"/>
              <a:t>input: promotion of </a:t>
            </a:r>
            <a:r>
              <a:rPr lang="en-US" dirty="0"/>
              <a:t>constructive learning through discussions between the planning team and the </a:t>
            </a:r>
            <a:r>
              <a:rPr lang="en-US" dirty="0" err="1" smtClean="0"/>
              <a:t>consultees</a:t>
            </a:r>
            <a:r>
              <a:rPr lang="en-US" dirty="0" smtClean="0"/>
              <a:t> </a:t>
            </a:r>
            <a:endParaRPr lang="en-US" dirty="0"/>
          </a:p>
          <a:p>
            <a:pPr algn="just"/>
            <a:endParaRPr lang="en-US" dirty="0" smtClean="0"/>
          </a:p>
        </p:txBody>
      </p:sp>
      <p:sp>
        <p:nvSpPr>
          <p:cNvPr id="2" name="Fußzeilenplatzhalter 1"/>
          <p:cNvSpPr>
            <a:spLocks noGrp="1"/>
          </p:cNvSpPr>
          <p:nvPr>
            <p:ph type="ftr" sz="quarter" idx="11"/>
          </p:nvPr>
        </p:nvSpPr>
        <p:spPr/>
        <p:txBody>
          <a:bodyPr/>
          <a:lstStyle/>
          <a:p>
            <a:r>
              <a:rPr lang="de-DE" smtClean="0"/>
              <a:t>16. Revision and validation</a:t>
            </a:r>
            <a:endParaRPr lang="de-DE" dirty="0"/>
          </a:p>
        </p:txBody>
      </p:sp>
      <p:sp>
        <p:nvSpPr>
          <p:cNvPr id="3" name="Foliennummernplatzhalter 2"/>
          <p:cNvSpPr>
            <a:spLocks noGrp="1"/>
          </p:cNvSpPr>
          <p:nvPr>
            <p:ph type="sldNum" sz="quarter" idx="12"/>
          </p:nvPr>
        </p:nvSpPr>
        <p:spPr/>
        <p:txBody>
          <a:bodyPr/>
          <a:lstStyle/>
          <a:p>
            <a:fld id="{6C6AE60A-B69C-4790-82F7-3882EDF23186}" type="slidenum">
              <a:rPr lang="de-DE" smtClean="0"/>
              <a:t>7</a:t>
            </a:fld>
            <a:endParaRPr lang="de-DE"/>
          </a:p>
        </p:txBody>
      </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b="51375"/>
          <a:stretch/>
        </p:blipFill>
        <p:spPr>
          <a:xfrm>
            <a:off x="2339752" y="4798309"/>
            <a:ext cx="5687616" cy="1583019"/>
          </a:xfrm>
          <a:prstGeom prst="rect">
            <a:avLst/>
          </a:prstGeom>
        </p:spPr>
      </p:pic>
      <p:sp>
        <p:nvSpPr>
          <p:cNvPr id="6" name="Textfeld 5"/>
          <p:cNvSpPr txBox="1"/>
          <p:nvPr/>
        </p:nvSpPr>
        <p:spPr>
          <a:xfrm>
            <a:off x="1290918" y="4798309"/>
            <a:ext cx="976826" cy="553998"/>
          </a:xfrm>
          <a:prstGeom prst="rect">
            <a:avLst/>
          </a:prstGeom>
          <a:noFill/>
          <a:ln>
            <a:solidFill>
              <a:schemeClr val="tx1"/>
            </a:solidFill>
          </a:ln>
        </p:spPr>
        <p:txBody>
          <a:bodyPr wrap="square" lIns="7200" tIns="0" rIns="0" bIns="0" rtlCol="0">
            <a:spAutoFit/>
          </a:bodyPr>
          <a:lstStyle/>
          <a:p>
            <a:pPr algn="ctr"/>
            <a:r>
              <a:rPr lang="en-GB" dirty="0" smtClean="0"/>
              <a:t>Workshop </a:t>
            </a:r>
          </a:p>
          <a:p>
            <a:pPr algn="ctr"/>
            <a:r>
              <a:rPr lang="en-GB" dirty="0"/>
              <a:t>t</a:t>
            </a:r>
            <a:r>
              <a:rPr lang="en-GB" dirty="0" smtClean="0"/>
              <a:t>eam: </a:t>
            </a:r>
          </a:p>
        </p:txBody>
      </p:sp>
      <p:sp>
        <p:nvSpPr>
          <p:cNvPr id="7" name="Wolkenförmige Legende 6"/>
          <p:cNvSpPr/>
          <p:nvPr/>
        </p:nvSpPr>
        <p:spPr>
          <a:xfrm>
            <a:off x="1223391" y="5373216"/>
            <a:ext cx="756321" cy="504055"/>
          </a:xfrm>
          <a:prstGeom prst="cloud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tx1"/>
                </a:solidFill>
              </a:rPr>
              <a:t>Topic A</a:t>
            </a:r>
            <a:endParaRPr lang="en-GB" sz="800" b="1" dirty="0">
              <a:solidFill>
                <a:schemeClr val="tx1"/>
              </a:solidFill>
            </a:endParaRPr>
          </a:p>
        </p:txBody>
      </p:sp>
      <p:sp>
        <p:nvSpPr>
          <p:cNvPr id="12" name="Wolkenförmige Legende 11"/>
          <p:cNvSpPr/>
          <p:nvPr/>
        </p:nvSpPr>
        <p:spPr>
          <a:xfrm>
            <a:off x="1871463" y="5589240"/>
            <a:ext cx="756321" cy="504055"/>
          </a:xfrm>
          <a:prstGeom prst="cloud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tx1"/>
                </a:solidFill>
              </a:rPr>
              <a:t>Topic B</a:t>
            </a:r>
            <a:endParaRPr lang="en-GB" sz="800" b="1" dirty="0">
              <a:solidFill>
                <a:schemeClr val="tx1"/>
              </a:solidFill>
            </a:endParaRPr>
          </a:p>
        </p:txBody>
      </p:sp>
      <p:sp>
        <p:nvSpPr>
          <p:cNvPr id="13" name="Wolkenförmige Legende 12"/>
          <p:cNvSpPr/>
          <p:nvPr/>
        </p:nvSpPr>
        <p:spPr>
          <a:xfrm>
            <a:off x="1223391" y="5955252"/>
            <a:ext cx="756321" cy="504055"/>
          </a:xfrm>
          <a:prstGeom prst="cloud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tx1"/>
                </a:solidFill>
              </a:rPr>
              <a:t>Topic C</a:t>
            </a:r>
            <a:endParaRPr lang="en-GB" sz="800" b="1" dirty="0">
              <a:solidFill>
                <a:schemeClr val="tx1"/>
              </a:solidFill>
            </a:endParaRPr>
          </a:p>
        </p:txBody>
      </p:sp>
      <p:sp>
        <p:nvSpPr>
          <p:cNvPr id="14" name="Textfeld 13"/>
          <p:cNvSpPr txBox="1"/>
          <p:nvPr/>
        </p:nvSpPr>
        <p:spPr>
          <a:xfrm>
            <a:off x="8085225" y="4796205"/>
            <a:ext cx="1023279" cy="276999"/>
          </a:xfrm>
          <a:prstGeom prst="rect">
            <a:avLst/>
          </a:prstGeom>
          <a:noFill/>
          <a:ln>
            <a:solidFill>
              <a:schemeClr val="tx1"/>
            </a:solidFill>
          </a:ln>
        </p:spPr>
        <p:txBody>
          <a:bodyPr wrap="square" lIns="0" tIns="0" rIns="0" bIns="0" rtlCol="0">
            <a:spAutoFit/>
          </a:bodyPr>
          <a:lstStyle/>
          <a:p>
            <a:pPr algn="ctr"/>
            <a:r>
              <a:rPr lang="en-GB" dirty="0" smtClean="0"/>
              <a:t>“Experts”: </a:t>
            </a:r>
          </a:p>
        </p:txBody>
      </p:sp>
      <p:sp>
        <p:nvSpPr>
          <p:cNvPr id="15" name="Wolkenförmige Legende 14"/>
          <p:cNvSpPr/>
          <p:nvPr/>
        </p:nvSpPr>
        <p:spPr>
          <a:xfrm>
            <a:off x="8168003" y="5157192"/>
            <a:ext cx="800067" cy="504055"/>
          </a:xfrm>
          <a:prstGeom prst="cloud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tx1"/>
                </a:solidFill>
              </a:rPr>
              <a:t>Topic D</a:t>
            </a:r>
            <a:endParaRPr lang="en-GB" sz="800" b="1" dirty="0">
              <a:solidFill>
                <a:schemeClr val="tx1"/>
              </a:solidFill>
            </a:endParaRPr>
          </a:p>
        </p:txBody>
      </p:sp>
      <p:sp>
        <p:nvSpPr>
          <p:cNvPr id="16" name="Wolkenförmige Legende 15"/>
          <p:cNvSpPr/>
          <p:nvPr/>
        </p:nvSpPr>
        <p:spPr>
          <a:xfrm>
            <a:off x="8164421" y="5798661"/>
            <a:ext cx="800067" cy="504055"/>
          </a:xfrm>
          <a:prstGeom prst="cloud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endParaRPr>
          </a:p>
        </p:txBody>
      </p:sp>
      <p:sp>
        <p:nvSpPr>
          <p:cNvPr id="8" name="Textfeld 7"/>
          <p:cNvSpPr txBox="1"/>
          <p:nvPr/>
        </p:nvSpPr>
        <p:spPr>
          <a:xfrm>
            <a:off x="8154000" y="5922000"/>
            <a:ext cx="800067" cy="338554"/>
          </a:xfrm>
          <a:prstGeom prst="rect">
            <a:avLst/>
          </a:prstGeom>
          <a:noFill/>
        </p:spPr>
        <p:txBody>
          <a:bodyPr wrap="square" rtlCol="0">
            <a:spAutoFit/>
          </a:bodyPr>
          <a:lstStyle/>
          <a:p>
            <a:pPr algn="ctr"/>
            <a:r>
              <a:rPr lang="en-GB" sz="800" b="1" dirty="0"/>
              <a:t>Topic A</a:t>
            </a:r>
          </a:p>
          <a:p>
            <a:pPr algn="ctr"/>
            <a:r>
              <a:rPr lang="en-GB" sz="800" b="1" dirty="0"/>
              <a:t>New </a:t>
            </a:r>
            <a:r>
              <a:rPr lang="en-GB" sz="800" b="1" dirty="0" smtClean="0"/>
              <a:t>element</a:t>
            </a:r>
            <a:endParaRPr lang="en-GB" sz="800" b="1" dirty="0"/>
          </a:p>
        </p:txBody>
      </p:sp>
    </p:spTree>
    <p:extLst>
      <p:ext uri="{BB962C8B-B14F-4D97-AF65-F5344CB8AC3E}">
        <p14:creationId xmlns:p14="http://schemas.microsoft.com/office/powerpoint/2010/main" val="2737099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US" dirty="0"/>
              <a:t>How do we revise and validate the model?</a:t>
            </a:r>
            <a:endParaRPr lang="en-US" sz="4000" dirty="0"/>
          </a:p>
        </p:txBody>
      </p:sp>
      <p:sp>
        <p:nvSpPr>
          <p:cNvPr id="3" name="Inhaltsplatzhalter 2"/>
          <p:cNvSpPr>
            <a:spLocks noGrp="1"/>
          </p:cNvSpPr>
          <p:nvPr>
            <p:ph idx="1"/>
          </p:nvPr>
        </p:nvSpPr>
        <p:spPr/>
        <p:txBody>
          <a:bodyPr>
            <a:normAutofit/>
          </a:bodyPr>
          <a:lstStyle/>
          <a:p>
            <a:pPr algn="just" fontAlgn="base"/>
            <a:r>
              <a:rPr lang="en-US" dirty="0"/>
              <a:t>After completion of the </a:t>
            </a:r>
            <a:r>
              <a:rPr lang="en-US" dirty="0" smtClean="0"/>
              <a:t>model </a:t>
            </a:r>
          </a:p>
          <a:p>
            <a:pPr marL="712788" indent="-349250" algn="just" fontAlgn="base">
              <a:buNone/>
            </a:pPr>
            <a:r>
              <a:rPr lang="en-US" dirty="0" smtClean="0"/>
              <a:t>→ </a:t>
            </a:r>
            <a:r>
              <a:rPr lang="en-US" dirty="0"/>
              <a:t>‘external’ consultants are invited to look over the model and add their </a:t>
            </a:r>
            <a:r>
              <a:rPr lang="en-US" dirty="0" smtClean="0"/>
              <a:t>input</a:t>
            </a:r>
            <a:endParaRPr lang="en-US" dirty="0"/>
          </a:p>
          <a:p>
            <a:pPr algn="just" fontAlgn="base"/>
            <a:r>
              <a:rPr lang="en-US" dirty="0" smtClean="0"/>
              <a:t>In the </a:t>
            </a:r>
            <a:r>
              <a:rPr lang="en-US" dirty="0"/>
              <a:t>form of mini-workshops or brief sessions</a:t>
            </a:r>
          </a:p>
          <a:p>
            <a:pPr algn="just" fontAlgn="base"/>
            <a:r>
              <a:rPr lang="en-US" dirty="0"/>
              <a:t>Experts are provided with </a:t>
            </a:r>
            <a:r>
              <a:rPr lang="en-US" dirty="0" smtClean="0"/>
              <a:t>the conceptual model (the original version, pictures or a digitalized version) and a </a:t>
            </a:r>
            <a:r>
              <a:rPr lang="en-US" dirty="0"/>
              <a:t>list of the results of the strategic relevance </a:t>
            </a:r>
            <a:r>
              <a:rPr lang="en-US" dirty="0" smtClean="0"/>
              <a:t>ranking</a:t>
            </a:r>
          </a:p>
          <a:p>
            <a:pPr algn="just" fontAlgn="base"/>
            <a:r>
              <a:rPr lang="en-US" dirty="0" smtClean="0"/>
              <a:t>New connections can be established, existing ones deleted; Ratings of criticality, manageability and knowledge can be changed</a:t>
            </a:r>
          </a:p>
          <a:p>
            <a:pPr marL="712788" indent="-349250" algn="just" fontAlgn="base">
              <a:buNone/>
            </a:pPr>
            <a:r>
              <a:rPr lang="en-US" dirty="0" smtClean="0"/>
              <a:t>→ all this has to be checked with the planning team and changes cannot be made without their approval</a:t>
            </a:r>
            <a:endParaRPr lang="en-US" dirty="0"/>
          </a:p>
          <a:p>
            <a:pPr algn="just" fontAlgn="base"/>
            <a:r>
              <a:rPr lang="en-US" dirty="0" smtClean="0"/>
              <a:t>If </a:t>
            </a:r>
            <a:r>
              <a:rPr lang="en-US" dirty="0"/>
              <a:t>the results differ significantly, they can be used to stimulate a critical </a:t>
            </a:r>
            <a:r>
              <a:rPr lang="en-US" dirty="0" smtClean="0"/>
              <a:t>discussion</a:t>
            </a:r>
            <a:r>
              <a:rPr lang="en-US" dirty="0"/>
              <a:t> </a:t>
            </a:r>
            <a:r>
              <a:rPr lang="en-US" dirty="0" smtClean="0"/>
              <a:t>between planning team and “experts”</a:t>
            </a:r>
            <a:endParaRPr lang="en-US" dirty="0"/>
          </a:p>
          <a:p>
            <a:pPr algn="just"/>
            <a:endParaRPr lang="en-US" dirty="0"/>
          </a:p>
        </p:txBody>
      </p:sp>
      <p:sp>
        <p:nvSpPr>
          <p:cNvPr id="19" name="Fußzeilenplatzhalter 18"/>
          <p:cNvSpPr>
            <a:spLocks noGrp="1"/>
          </p:cNvSpPr>
          <p:nvPr>
            <p:ph type="ftr" sz="quarter" idx="11"/>
          </p:nvPr>
        </p:nvSpPr>
        <p:spPr/>
        <p:txBody>
          <a:bodyPr/>
          <a:lstStyle/>
          <a:p>
            <a:r>
              <a:rPr lang="de-DE" smtClean="0"/>
              <a:t>16. Revision and validation</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8</a:t>
            </a:fld>
            <a:endParaRPr lang="de-DE"/>
          </a:p>
        </p:txBody>
      </p:sp>
    </p:spTree>
    <p:extLst>
      <p:ext uri="{BB962C8B-B14F-4D97-AF65-F5344CB8AC3E}">
        <p14:creationId xmlns:p14="http://schemas.microsoft.com/office/powerpoint/2010/main" val="3814265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How do we revise and validate the model?</a:t>
            </a:r>
            <a:endParaRPr lang="en-GB" dirty="0"/>
          </a:p>
        </p:txBody>
      </p:sp>
      <p:sp>
        <p:nvSpPr>
          <p:cNvPr id="3" name="Inhaltsplatzhalter 2"/>
          <p:cNvSpPr>
            <a:spLocks noGrp="1"/>
          </p:cNvSpPr>
          <p:nvPr>
            <p:ph idx="1"/>
          </p:nvPr>
        </p:nvSpPr>
        <p:spPr>
          <a:xfrm>
            <a:off x="1259632" y="1600201"/>
            <a:ext cx="7427167" cy="1828800"/>
          </a:xfrm>
        </p:spPr>
        <p:txBody>
          <a:bodyPr/>
          <a:lstStyle/>
          <a:p>
            <a:pPr marL="0" indent="0" algn="just">
              <a:buNone/>
            </a:pPr>
            <a:r>
              <a:rPr lang="en-GB" u="sng" dirty="0" smtClean="0"/>
              <a:t>Example:</a:t>
            </a:r>
          </a:p>
          <a:p>
            <a:pPr algn="just"/>
            <a:r>
              <a:rPr lang="en-GB" dirty="0" smtClean="0"/>
              <a:t>“Experts” (who had not been part of the workshop) could be asked to rate the general criticality of identified stresses, threats and contributing factors</a:t>
            </a:r>
          </a:p>
          <a:p>
            <a:pPr algn="just"/>
            <a:r>
              <a:rPr lang="en-GB" dirty="0" smtClean="0"/>
              <a:t>Results can be compared to the ones from the workshop</a:t>
            </a:r>
            <a:endParaRPr lang="en-GB" dirty="0"/>
          </a:p>
        </p:txBody>
      </p:sp>
      <p:sp>
        <p:nvSpPr>
          <p:cNvPr id="4" name="Fußzeilenplatzhalter 3"/>
          <p:cNvSpPr>
            <a:spLocks noGrp="1"/>
          </p:cNvSpPr>
          <p:nvPr>
            <p:ph type="ftr" sz="quarter" idx="11"/>
          </p:nvPr>
        </p:nvSpPr>
        <p:spPr/>
        <p:txBody>
          <a:bodyPr/>
          <a:lstStyle/>
          <a:p>
            <a:r>
              <a:rPr lang="de-DE" smtClean="0"/>
              <a:t>16. Revision and validation</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9</a:t>
            </a:fld>
            <a:endParaRPr lang="de-DE"/>
          </a:p>
        </p:txBody>
      </p:sp>
      <p:sp>
        <p:nvSpPr>
          <p:cNvPr id="7" name="Textfeld 6"/>
          <p:cNvSpPr txBox="1"/>
          <p:nvPr/>
        </p:nvSpPr>
        <p:spPr>
          <a:xfrm>
            <a:off x="3002845" y="6147366"/>
            <a:ext cx="2522537"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2014</a:t>
            </a:r>
            <a:endParaRPr lang="en-GB" sz="800" dirty="0"/>
          </a:p>
        </p:txBody>
      </p:sp>
      <p:pic>
        <p:nvPicPr>
          <p:cNvPr id="2050" name="Picture 2" descr="F:\Fotos_MARISCO Workshops + EDA\LRP-Workshop_BArnim ('13)\LRP_Workshop_Barnim_Jun13 (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429000"/>
            <a:ext cx="4117700"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16749"/>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txDef>
      <a:spPr>
        <a:noFill/>
        <a:ln>
          <a:solidFill>
            <a:schemeClr val="tx1"/>
          </a:solidFill>
        </a:ln>
      </a:spPr>
      <a:bodyPr wrap="square" lIns="0" tIns="0" rIns="0" bIns="0" rtlCol="0">
        <a:spAutoFit/>
      </a:bodyPr>
      <a:lstStyle>
        <a:defPPr algn="ctr">
          <a:defRPr dirty="0" smtClean="0"/>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C279F10-51CB-4853-BD2A-AEA303C5193B}">
  <ds:schemaRefs>
    <ds:schemaRef ds:uri="ESRI.ArcGIS.Mapping.OfficeIntegration.PowerPointInfo"/>
  </ds:schemaRefs>
</ds:datastoreItem>
</file>

<file path=customXml/itemProps2.xml><?xml version="1.0" encoding="utf-8"?>
<ds:datastoreItem xmlns:ds="http://schemas.openxmlformats.org/officeDocument/2006/customXml" ds:itemID="{C3C966EA-64EE-4D6A-AA26-53BE2B2CEA4D}">
  <ds:schemaRefs>
    <ds:schemaRef ds:uri="ESRI.ArcGIS.Mapping.OfficeIntegration.PowerPointInfo"/>
  </ds:schemaRefs>
</ds:datastoreItem>
</file>

<file path=customXml/itemProps3.xml><?xml version="1.0" encoding="utf-8"?>
<ds:datastoreItem xmlns:ds="http://schemas.openxmlformats.org/officeDocument/2006/customXml" ds:itemID="{B77D5536-DF33-46D5-A810-6669CEB39E1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0</TotalTime>
  <Words>919</Words>
  <Application>Microsoft Office PowerPoint</Application>
  <PresentationFormat>Bildschirmpräsentation (4:3)</PresentationFormat>
  <Paragraphs>94</Paragraphs>
  <Slides>10</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ＭＳ Ｐゴシック</vt:lpstr>
      <vt:lpstr>宋体</vt:lpstr>
      <vt:lpstr>Arial</vt:lpstr>
      <vt:lpstr>Calibri</vt:lpstr>
      <vt:lpstr>Larissa-Design</vt:lpstr>
      <vt:lpstr>Revision and validation</vt:lpstr>
      <vt:lpstr>Credits and conditions of use</vt:lpstr>
      <vt:lpstr>PowerPoint-Präsentation</vt:lpstr>
      <vt:lpstr>Learning objectives</vt:lpstr>
      <vt:lpstr>Outline</vt:lpstr>
      <vt:lpstr>What is revision and validation?</vt:lpstr>
      <vt:lpstr>Why do we revise and validate the model?</vt:lpstr>
      <vt:lpstr>How do we revise and validate the model?</vt:lpstr>
      <vt:lpstr>How do we revise and validate the model?</vt:lpstr>
      <vt:lpstr>Practical Tips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Lehmann, Christina</dc:creator>
  <cp:lastModifiedBy>Tina</cp:lastModifiedBy>
  <cp:revision>137</cp:revision>
  <dcterms:created xsi:type="dcterms:W3CDTF">2014-11-12T07:15:06Z</dcterms:created>
  <dcterms:modified xsi:type="dcterms:W3CDTF">2015-03-18T17:07:02Z</dcterms:modified>
</cp:coreProperties>
</file>