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5"/>
  </p:notesMasterIdLst>
  <p:handoutMasterIdLst>
    <p:handoutMasterId r:id="rId16"/>
  </p:handoutMasterIdLst>
  <p:sldIdLst>
    <p:sldId id="256" r:id="rId2"/>
    <p:sldId id="278" r:id="rId3"/>
    <p:sldId id="269" r:id="rId4"/>
    <p:sldId id="276" r:id="rId5"/>
    <p:sldId id="257" r:id="rId6"/>
    <p:sldId id="261" r:id="rId7"/>
    <p:sldId id="273" r:id="rId8"/>
    <p:sldId id="260" r:id="rId9"/>
    <p:sldId id="275" r:id="rId10"/>
    <p:sldId id="277" r:id="rId11"/>
    <p:sldId id="264" r:id="rId12"/>
    <p:sldId id="268" r:id="rId13"/>
    <p:sldId id="279"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51" autoAdjust="0"/>
  </p:normalViewPr>
  <p:slideViewPr>
    <p:cSldViewPr>
      <p:cViewPr varScale="1">
        <p:scale>
          <a:sx n="71" d="100"/>
          <a:sy n="71" d="100"/>
        </p:scale>
        <p:origin x="88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2381A-28BB-47E4-81C9-FBF3D99F5D0D}"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GB"/>
        </a:p>
      </dgm:t>
    </dgm:pt>
    <dgm:pt modelId="{FB61DB3C-AA6C-4FA8-A7D2-F5463A0BAB9D}">
      <dgm:prSet custT="1"/>
      <dgm:spPr/>
      <dgm:t>
        <a:bodyPr/>
        <a:lstStyle/>
        <a:p>
          <a:pPr algn="just" rtl="0"/>
          <a:r>
            <a:rPr lang="en-GB" sz="2000" smtClean="0"/>
            <a:t>Participants have a strong understanding and are able to explain the use of the step to understand relevant actors and stakeholder in order to identify actors (individuals or organisations) and their relationship to the listed contributing factors, as it possibly makes a change taking them into account when developing strategies.</a:t>
          </a:r>
          <a:endParaRPr lang="en-US" sz="2000"/>
        </a:p>
      </dgm:t>
    </dgm:pt>
    <dgm:pt modelId="{E0319C3B-E1AC-43DB-B56A-51796C4F72E5}" type="parTrans" cxnId="{AF34A157-17B8-4DDB-BB0E-111F6EEB4805}">
      <dgm:prSet/>
      <dgm:spPr/>
      <dgm:t>
        <a:bodyPr/>
        <a:lstStyle/>
        <a:p>
          <a:endParaRPr lang="en-GB" sz="2000"/>
        </a:p>
      </dgm:t>
    </dgm:pt>
    <dgm:pt modelId="{19BE0BAF-6335-4F34-A308-F609AD71C623}" type="sibTrans" cxnId="{AF34A157-17B8-4DDB-BB0E-111F6EEB4805}">
      <dgm:prSet/>
      <dgm:spPr/>
      <dgm:t>
        <a:bodyPr/>
        <a:lstStyle/>
        <a:p>
          <a:endParaRPr lang="en-GB" sz="2000"/>
        </a:p>
      </dgm:t>
    </dgm:pt>
    <dgm:pt modelId="{729B7E10-CC8B-4817-9B0B-4A4A5E812D85}">
      <dgm:prSet custT="1"/>
      <dgm:spPr/>
      <dgm:t>
        <a:bodyPr/>
        <a:lstStyle/>
        <a:p>
          <a:pPr algn="just" rtl="0"/>
          <a:r>
            <a:rPr lang="en-GB" sz="2000" smtClean="0"/>
            <a:t>Furthermore, participants have the skills to guide through the process of identifying these actors and making clear their relationship to threats and contributing factors within the conceptual model as situation analysis.</a:t>
          </a:r>
          <a:endParaRPr lang="en-US" sz="2000"/>
        </a:p>
      </dgm:t>
    </dgm:pt>
    <dgm:pt modelId="{A3EFEF08-D398-4143-A8C5-3378828AE5AA}" type="parTrans" cxnId="{AEA9C534-177D-4AD7-A80A-E469C327EADD}">
      <dgm:prSet/>
      <dgm:spPr/>
      <dgm:t>
        <a:bodyPr/>
        <a:lstStyle/>
        <a:p>
          <a:endParaRPr lang="en-GB" sz="2000"/>
        </a:p>
      </dgm:t>
    </dgm:pt>
    <dgm:pt modelId="{A4460B24-2059-464F-B8D1-D2E992B5E629}" type="sibTrans" cxnId="{AEA9C534-177D-4AD7-A80A-E469C327EADD}">
      <dgm:prSet/>
      <dgm:spPr/>
      <dgm:t>
        <a:bodyPr/>
        <a:lstStyle/>
        <a:p>
          <a:endParaRPr lang="en-GB" sz="2000"/>
        </a:p>
      </dgm:t>
    </dgm:pt>
    <dgm:pt modelId="{AC376BDC-0959-4ECE-B680-6B634B6475D2}" type="pres">
      <dgm:prSet presAssocID="{3BB2381A-28BB-47E4-81C9-FBF3D99F5D0D}" presName="linear" presStyleCnt="0">
        <dgm:presLayoutVars>
          <dgm:animLvl val="lvl"/>
          <dgm:resizeHandles val="exact"/>
        </dgm:presLayoutVars>
      </dgm:prSet>
      <dgm:spPr/>
      <dgm:t>
        <a:bodyPr/>
        <a:lstStyle/>
        <a:p>
          <a:endParaRPr lang="en-GB"/>
        </a:p>
      </dgm:t>
    </dgm:pt>
    <dgm:pt modelId="{C3FBA839-DF4A-418D-BA5E-782A23E6D250}" type="pres">
      <dgm:prSet presAssocID="{FB61DB3C-AA6C-4FA8-A7D2-F5463A0BAB9D}" presName="parentText" presStyleLbl="node1" presStyleIdx="0" presStyleCnt="2">
        <dgm:presLayoutVars>
          <dgm:chMax val="0"/>
          <dgm:bulletEnabled val="1"/>
        </dgm:presLayoutVars>
      </dgm:prSet>
      <dgm:spPr/>
      <dgm:t>
        <a:bodyPr/>
        <a:lstStyle/>
        <a:p>
          <a:endParaRPr lang="en-GB"/>
        </a:p>
      </dgm:t>
    </dgm:pt>
    <dgm:pt modelId="{AD85BAAA-CF5A-46D8-B3AF-02E58F210CB2}" type="pres">
      <dgm:prSet presAssocID="{19BE0BAF-6335-4F34-A308-F609AD71C623}" presName="spacer" presStyleCnt="0"/>
      <dgm:spPr/>
    </dgm:pt>
    <dgm:pt modelId="{43060AF8-1D0A-40DA-B2A5-F082408597E6}" type="pres">
      <dgm:prSet presAssocID="{729B7E10-CC8B-4817-9B0B-4A4A5E812D85}" presName="parentText" presStyleLbl="node1" presStyleIdx="1" presStyleCnt="2">
        <dgm:presLayoutVars>
          <dgm:chMax val="0"/>
          <dgm:bulletEnabled val="1"/>
        </dgm:presLayoutVars>
      </dgm:prSet>
      <dgm:spPr/>
      <dgm:t>
        <a:bodyPr/>
        <a:lstStyle/>
        <a:p>
          <a:endParaRPr lang="en-GB"/>
        </a:p>
      </dgm:t>
    </dgm:pt>
  </dgm:ptLst>
  <dgm:cxnLst>
    <dgm:cxn modelId="{102FB194-FEAF-4CE4-8CC0-5249B1CE0736}" type="presOf" srcId="{3BB2381A-28BB-47E4-81C9-FBF3D99F5D0D}" destId="{AC376BDC-0959-4ECE-B680-6B634B6475D2}" srcOrd="0" destOrd="0" presId="urn:microsoft.com/office/officeart/2005/8/layout/vList2"/>
    <dgm:cxn modelId="{AEA9C534-177D-4AD7-A80A-E469C327EADD}" srcId="{3BB2381A-28BB-47E4-81C9-FBF3D99F5D0D}" destId="{729B7E10-CC8B-4817-9B0B-4A4A5E812D85}" srcOrd="1" destOrd="0" parTransId="{A3EFEF08-D398-4143-A8C5-3378828AE5AA}" sibTransId="{A4460B24-2059-464F-B8D1-D2E992B5E629}"/>
    <dgm:cxn modelId="{3996BB33-3918-4B3D-91A5-44D2F5B50678}" type="presOf" srcId="{FB61DB3C-AA6C-4FA8-A7D2-F5463A0BAB9D}" destId="{C3FBA839-DF4A-418D-BA5E-782A23E6D250}" srcOrd="0" destOrd="0" presId="urn:microsoft.com/office/officeart/2005/8/layout/vList2"/>
    <dgm:cxn modelId="{AF34A157-17B8-4DDB-BB0E-111F6EEB4805}" srcId="{3BB2381A-28BB-47E4-81C9-FBF3D99F5D0D}" destId="{FB61DB3C-AA6C-4FA8-A7D2-F5463A0BAB9D}" srcOrd="0" destOrd="0" parTransId="{E0319C3B-E1AC-43DB-B56A-51796C4F72E5}" sibTransId="{19BE0BAF-6335-4F34-A308-F609AD71C623}"/>
    <dgm:cxn modelId="{C6437706-8F9F-4B91-983C-3D9D6B541689}" type="presOf" srcId="{729B7E10-CC8B-4817-9B0B-4A4A5E812D85}" destId="{43060AF8-1D0A-40DA-B2A5-F082408597E6}" srcOrd="0" destOrd="0" presId="urn:microsoft.com/office/officeart/2005/8/layout/vList2"/>
    <dgm:cxn modelId="{FC97202C-CC3C-431C-B910-E5F7A406A37D}" type="presParOf" srcId="{AC376BDC-0959-4ECE-B680-6B634B6475D2}" destId="{C3FBA839-DF4A-418D-BA5E-782A23E6D250}" srcOrd="0" destOrd="0" presId="urn:microsoft.com/office/officeart/2005/8/layout/vList2"/>
    <dgm:cxn modelId="{D2144ACE-6B3B-40B8-968C-2A7AEED125D7}" type="presParOf" srcId="{AC376BDC-0959-4ECE-B680-6B634B6475D2}" destId="{AD85BAAA-CF5A-46D8-B3AF-02E58F210CB2}" srcOrd="1" destOrd="0" presId="urn:microsoft.com/office/officeart/2005/8/layout/vList2"/>
    <dgm:cxn modelId="{72898EF4-62E7-4A3C-BCB6-6F77C92BE174}" type="presParOf" srcId="{AC376BDC-0959-4ECE-B680-6B634B6475D2}" destId="{43060AF8-1D0A-40DA-B2A5-F082408597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FD33F0-7C70-4066-9650-BA96217E5DC7}" type="datetimeFigureOut">
              <a:rPr lang="en-US" smtClean="0"/>
              <a:t>3/17/2015</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E4B60A-3810-416D-A773-FDA3F9231659}" type="slidenum">
              <a:rPr lang="en-US" smtClean="0"/>
              <a:t>‹Nr.›</a:t>
            </a:fld>
            <a:endParaRPr lang="en-US"/>
          </a:p>
        </p:txBody>
      </p:sp>
    </p:spTree>
    <p:extLst>
      <p:ext uri="{BB962C8B-B14F-4D97-AF65-F5344CB8AC3E}">
        <p14:creationId xmlns:p14="http://schemas.microsoft.com/office/powerpoint/2010/main" val="24399475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24883-FAE4-4C9A-8998-4E4CC79BAD09}" type="datetimeFigureOut">
              <a:rPr lang="en-GB" smtClean="0"/>
              <a:t>17/03/2015</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4720B-1714-4825-B122-3B0D41491B69}" type="slidenum">
              <a:rPr lang="en-GB" smtClean="0"/>
              <a:t>‹Nr.›</a:t>
            </a:fld>
            <a:endParaRPr lang="en-GB"/>
          </a:p>
        </p:txBody>
      </p:sp>
    </p:spTree>
    <p:extLst>
      <p:ext uri="{BB962C8B-B14F-4D97-AF65-F5344CB8AC3E}">
        <p14:creationId xmlns:p14="http://schemas.microsoft.com/office/powerpoint/2010/main" val="229852247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ußzeilenplatzhalter 3"/>
          <p:cNvSpPr>
            <a:spLocks noGrp="1"/>
          </p:cNvSpPr>
          <p:nvPr>
            <p:ph type="ftr" sz="quarter" idx="10"/>
          </p:nvPr>
        </p:nvSpPr>
        <p:spPr/>
        <p:txBody>
          <a:bodyPr/>
          <a:lstStyle/>
          <a:p>
            <a:endParaRPr lang="en-GB"/>
          </a:p>
        </p:txBody>
      </p:sp>
      <p:sp>
        <p:nvSpPr>
          <p:cNvPr id="5" name="Foliennummernplatzhalter 4"/>
          <p:cNvSpPr>
            <a:spLocks noGrp="1"/>
          </p:cNvSpPr>
          <p:nvPr>
            <p:ph type="sldNum" sz="quarter" idx="11"/>
          </p:nvPr>
        </p:nvSpPr>
        <p:spPr/>
        <p:txBody>
          <a:bodyPr/>
          <a:lstStyle/>
          <a:p>
            <a:fld id="{D524720B-1714-4825-B122-3B0D41491B69}" type="slidenum">
              <a:rPr lang="en-GB" smtClean="0"/>
              <a:t>1</a:t>
            </a:fld>
            <a:endParaRPr lang="en-GB"/>
          </a:p>
        </p:txBody>
      </p:sp>
    </p:spTree>
    <p:extLst>
      <p:ext uri="{BB962C8B-B14F-4D97-AF65-F5344CB8AC3E}">
        <p14:creationId xmlns:p14="http://schemas.microsoft.com/office/powerpoint/2010/main" val="81730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ußzeilenplatzhalter 3"/>
          <p:cNvSpPr>
            <a:spLocks noGrp="1"/>
          </p:cNvSpPr>
          <p:nvPr>
            <p:ph type="ftr" sz="quarter" idx="10"/>
          </p:nvPr>
        </p:nvSpPr>
        <p:spPr/>
        <p:txBody>
          <a:bodyPr/>
          <a:lstStyle/>
          <a:p>
            <a:endParaRPr lang="en-GB"/>
          </a:p>
        </p:txBody>
      </p:sp>
      <p:sp>
        <p:nvSpPr>
          <p:cNvPr id="5" name="Foliennummernplatzhalter 4"/>
          <p:cNvSpPr>
            <a:spLocks noGrp="1"/>
          </p:cNvSpPr>
          <p:nvPr>
            <p:ph type="sldNum" sz="quarter" idx="11"/>
          </p:nvPr>
        </p:nvSpPr>
        <p:spPr/>
        <p:txBody>
          <a:bodyPr/>
          <a:lstStyle/>
          <a:p>
            <a:fld id="{D524720B-1714-4825-B122-3B0D41491B69}" type="slidenum">
              <a:rPr lang="en-GB" smtClean="0"/>
              <a:t>3</a:t>
            </a:fld>
            <a:endParaRPr lang="en-GB"/>
          </a:p>
        </p:txBody>
      </p:sp>
    </p:spTree>
    <p:extLst>
      <p:ext uri="{BB962C8B-B14F-4D97-AF65-F5344CB8AC3E}">
        <p14:creationId xmlns:p14="http://schemas.microsoft.com/office/powerpoint/2010/main" val="186192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Key:</a:t>
            </a:r>
            <a:r>
              <a:rPr lang="en-GB" baseline="0" dirty="0" smtClean="0"/>
              <a:t> http://simpleicon.com/key-4.html </a:t>
            </a:r>
          </a:p>
          <a:p>
            <a:r>
              <a:rPr lang="en-GB" dirty="0" smtClean="0"/>
              <a:t>Lupe: http://www.spreadshirt.de/lupe-C4408A9638043</a:t>
            </a:r>
          </a:p>
          <a:p>
            <a:r>
              <a:rPr lang="en-GB" dirty="0" smtClean="0"/>
              <a:t>Clock: http://www.uniquecoloringpages.com/clock-coloring-pages-and-book.html</a:t>
            </a:r>
          </a:p>
          <a:p>
            <a:r>
              <a:rPr lang="en-GB" smtClean="0"/>
              <a:t>http://commons.wikimedia.org/wiki/File:Thumbs_up_font_awesome.svg</a:t>
            </a:r>
            <a:endParaRPr lang="en-GB"/>
          </a:p>
        </p:txBody>
      </p:sp>
      <p:sp>
        <p:nvSpPr>
          <p:cNvPr id="4" name="Foliennummernplatzhalter 3"/>
          <p:cNvSpPr>
            <a:spLocks noGrp="1"/>
          </p:cNvSpPr>
          <p:nvPr>
            <p:ph type="sldNum" sz="quarter" idx="10"/>
          </p:nvPr>
        </p:nvSpPr>
        <p:spPr/>
        <p:txBody>
          <a:bodyPr/>
          <a:lstStyle/>
          <a:p>
            <a:fld id="{D524720B-1714-4825-B122-3B0D41491B69}" type="slidenum">
              <a:rPr lang="en-GB" smtClean="0"/>
              <a:t>5</a:t>
            </a:fld>
            <a:endParaRPr lang="en-GB"/>
          </a:p>
        </p:txBody>
      </p:sp>
      <p:sp>
        <p:nvSpPr>
          <p:cNvPr id="5" name="Fußzeilenplatzhalt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4483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298864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smtClean="0"/>
              <a:t>15. Understand the relevant actors and stakeholders</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47074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en-US" smtClean="0"/>
              <a:t>15. Understand the relevant actors and stakeholders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3097249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en-US" smtClean="0"/>
              <a:t>15. Understand the relevant actors and stakeholders</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214369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15. Understand the relevant actors and stakeholders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
        <p:nvSpPr>
          <p:cNvPr id="8" name="Rectangle 45"/>
          <p:cNvSpPr/>
          <p:nvPr userDrawn="1"/>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9630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15. Understand the relevant actors and stakeholders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
        <p:nvSpPr>
          <p:cNvPr id="8" name="Rectangle 93"/>
          <p:cNvSpPr/>
          <p:nvPr userDrawn="1"/>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feld 8"/>
          <p:cNvSpPr txBox="1"/>
          <p:nvPr userDrawn="1"/>
        </p:nvSpPr>
        <p:spPr>
          <a:xfrm>
            <a:off x="4724400" y="127000"/>
            <a:ext cx="3343834" cy="368300"/>
          </a:xfrm>
          <a:prstGeom prst="rect">
            <a:avLst/>
          </a:prstGeom>
          <a:solidFill>
            <a:schemeClr val="bg1">
              <a:lumMod val="20000"/>
              <a:lumOff val="80000"/>
              <a:alpha val="83000"/>
            </a:schemeClr>
          </a:solidFill>
        </p:spPr>
        <p:txBody>
          <a:bodyPr wrap="square" rtlCol="0">
            <a:spAutoFit/>
          </a:bodyPr>
          <a:lstStyle/>
          <a:p>
            <a:endParaRPr lang="en-GB" dirty="0"/>
          </a:p>
        </p:txBody>
      </p:sp>
    </p:spTree>
    <p:extLst>
      <p:ext uri="{BB962C8B-B14F-4D97-AF65-F5344CB8AC3E}">
        <p14:creationId xmlns:p14="http://schemas.microsoft.com/office/powerpoint/2010/main" val="8244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3061768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823713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6239757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6642727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3019562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291026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943976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6649934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8667661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1081125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245323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5884807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6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4582855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7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484072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8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1016001"/>
            <a:ext cx="6777317" cy="4816629"/>
          </a:xfrm>
        </p:spPr>
        <p:txBody>
          <a:bodyPr>
            <a:normAutofit/>
          </a:bodyPr>
          <a:lstStyle>
            <a:lvl1pPr algn="just">
              <a:spcAft>
                <a:spcPts val="600"/>
              </a:spcAft>
              <a:defRPr sz="2200"/>
            </a:lvl1pPr>
            <a:lvl2pPr algn="just">
              <a:spcAft>
                <a:spcPts val="600"/>
              </a:spcAft>
              <a:defRPr sz="2200"/>
            </a:lvl2pPr>
            <a:lvl3pPr algn="just">
              <a:spcAft>
                <a:spcPts val="600"/>
              </a:spcAft>
              <a:defRPr sz="2200"/>
            </a:lvl3pPr>
            <a:lvl4pPr algn="just">
              <a:spcAft>
                <a:spcPts val="600"/>
              </a:spcAft>
              <a:defRPr sz="2200"/>
            </a:lvl4pPr>
            <a:lvl5pPr algn="just">
              <a:spcAft>
                <a:spcPts val="600"/>
              </a:spcAft>
              <a:defRPr sz="2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90238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extfeld 6"/>
          <p:cNvSpPr txBox="1"/>
          <p:nvPr/>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grpSp>
        <p:nvGrpSpPr>
          <p:cNvPr id="8" name="Gruppieren 7"/>
          <p:cNvGrpSpPr/>
          <p:nvPr/>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9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1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27" name="Gruppieren 26"/>
          <p:cNvGrpSpPr/>
          <p:nvPr/>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5421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spTree>
    <p:extLst>
      <p:ext uri="{BB962C8B-B14F-4D97-AF65-F5344CB8AC3E}">
        <p14:creationId xmlns:p14="http://schemas.microsoft.com/office/powerpoint/2010/main" val="386998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284249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grpSp>
        <p:nvGrpSpPr>
          <p:cNvPr id="8" name="Gruppieren 7"/>
          <p:cNvGrpSpPr/>
          <p:nvPr/>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23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125302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smtClean="0"/>
              <a:t>15. Understand the relevant actors and stakeholders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392010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5"/>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6C6AE60A-B69C-4790-82F7-3882EDF23186}" type="slidenum">
              <a:rPr lang="de-DE" smtClean="0"/>
              <a:t>‹Nr.›</a:t>
            </a:fld>
            <a:endParaRPr lang="de-DE"/>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endParaRPr lang="de-DE"/>
          </a:p>
        </p:txBody>
      </p:sp>
      <p:sp>
        <p:nvSpPr>
          <p:cNvPr id="5" name="Fußzeilenplatzhalter 4"/>
          <p:cNvSpPr>
            <a:spLocks noGrp="1"/>
          </p:cNvSpPr>
          <p:nvPr>
            <p:ph type="ftr" sz="quarter" idx="3"/>
          </p:nvPr>
        </p:nvSpPr>
        <p:spPr>
          <a:xfrm>
            <a:off x="3779912" y="6515100"/>
            <a:ext cx="5364087" cy="342900"/>
          </a:xfrm>
          <a:prstGeom prst="rect">
            <a:avLst/>
          </a:prstGeom>
        </p:spPr>
        <p:txBody>
          <a:bodyPr vert="horz" lIns="91440" tIns="45720" rIns="91440" bIns="45720" rtlCol="0" anchor="ctr"/>
          <a:lstStyle>
            <a:lvl1pPr algn="r">
              <a:defRPr sz="1200">
                <a:solidFill>
                  <a:schemeClr val="tx1"/>
                </a:solidFill>
              </a:defRPr>
            </a:lvl1pPr>
          </a:lstStyle>
          <a:p>
            <a:r>
              <a:rPr lang="en-US" smtClean="0"/>
              <a:t>15. Understand the relevant actors and stakeholders</a:t>
            </a:r>
            <a:endParaRPr lang="de-DE" dirty="0"/>
          </a:p>
        </p:txBody>
      </p:sp>
    </p:spTree>
    <p:extLst>
      <p:ext uri="{BB962C8B-B14F-4D97-AF65-F5344CB8AC3E}">
        <p14:creationId xmlns:p14="http://schemas.microsoft.com/office/powerpoint/2010/main" val="40422884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53" y="1340768"/>
            <a:ext cx="9133547" cy="1008112"/>
          </a:xfrm>
        </p:spPr>
        <p:txBody>
          <a:bodyPr>
            <a:noAutofit/>
          </a:bodyPr>
          <a:lstStyle/>
          <a:p>
            <a:r>
              <a:rPr lang="en-GB" dirty="0"/>
              <a:t>Understand the relevant actors</a:t>
            </a:r>
            <a:br>
              <a:rPr lang="en-GB" dirty="0"/>
            </a:br>
            <a:r>
              <a:rPr lang="en-GB" dirty="0"/>
              <a:t>and stakeholders</a:t>
            </a:r>
          </a:p>
        </p:txBody>
      </p:sp>
      <p:sp>
        <p:nvSpPr>
          <p:cNvPr id="4" name="Untertitel 19"/>
          <p:cNvSpPr txBox="1">
            <a:spLocks/>
          </p:cNvSpPr>
          <p:nvPr/>
        </p:nvSpPr>
        <p:spPr>
          <a:xfrm>
            <a:off x="-36512" y="5085184"/>
            <a:ext cx="9144000" cy="1392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solidFill>
                  <a:schemeClr val="tx1"/>
                </a:solidFill>
              </a:rPr>
              <a:t>Phase II</a:t>
            </a:r>
          </a:p>
          <a:p>
            <a:r>
              <a:rPr lang="en-GB" dirty="0" err="1" smtClean="0">
                <a:solidFill>
                  <a:schemeClr val="tx1"/>
                </a:solidFill>
              </a:rPr>
              <a:t>Sy</a:t>
            </a:r>
            <a:r>
              <a:rPr lang="en-US" dirty="0" err="1" smtClean="0">
                <a:solidFill>
                  <a:schemeClr val="tx1"/>
                </a:solidFill>
              </a:rPr>
              <a:t>stemic</a:t>
            </a:r>
            <a:r>
              <a:rPr lang="en-US" dirty="0" smtClean="0">
                <a:solidFill>
                  <a:schemeClr val="tx1"/>
                </a:solidFill>
              </a:rPr>
              <a:t> Vulnerability and Risk Analysis</a:t>
            </a:r>
          </a:p>
          <a:p>
            <a:r>
              <a:rPr lang="en-US" dirty="0" smtClean="0">
                <a:solidFill>
                  <a:schemeClr val="tx1"/>
                </a:solidFill>
              </a:rPr>
              <a:t>Step 15</a:t>
            </a:r>
            <a:endParaRPr lang="en-GB" dirty="0" smtClean="0">
              <a:solidFill>
                <a:schemeClr val="tx1"/>
              </a:solidFill>
            </a:endParaRPr>
          </a:p>
          <a:p>
            <a:endParaRPr lang="en-GB" dirty="0">
              <a:solidFill>
                <a:schemeClr val="tx1"/>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530" y="2445060"/>
            <a:ext cx="3815916" cy="2543944"/>
          </a:xfrm>
          <a:prstGeom prst="rect">
            <a:avLst/>
          </a:prstGeom>
        </p:spPr>
      </p:pic>
      <p:sp>
        <p:nvSpPr>
          <p:cNvPr id="5" name="Textfeld 4"/>
          <p:cNvSpPr txBox="1"/>
          <p:nvPr/>
        </p:nvSpPr>
        <p:spPr>
          <a:xfrm>
            <a:off x="2555776" y="4989004"/>
            <a:ext cx="2522537" cy="215444"/>
          </a:xfrm>
          <a:prstGeom prst="rect">
            <a:avLst/>
          </a:prstGeom>
          <a:noFill/>
        </p:spPr>
        <p:txBody>
          <a:bodyPr wrap="square" rtlCol="0">
            <a:spAutoFit/>
          </a:bodyPr>
          <a:lstStyle/>
          <a:p>
            <a:r>
              <a:rPr lang="en-GB" sz="800" dirty="0" smtClean="0"/>
              <a:t>© Christina Lehmann 2015</a:t>
            </a:r>
            <a:endParaRPr lang="en-GB" sz="800" dirty="0"/>
          </a:p>
        </p:txBody>
      </p:sp>
    </p:spTree>
    <p:extLst>
      <p:ext uri="{BB962C8B-B14F-4D97-AF65-F5344CB8AC3E}">
        <p14:creationId xmlns:p14="http://schemas.microsoft.com/office/powerpoint/2010/main" val="175311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How do we understand the relevant actors and stakeholders?</a:t>
            </a:r>
          </a:p>
        </p:txBody>
      </p:sp>
      <p:sp>
        <p:nvSpPr>
          <p:cNvPr id="3" name="Inhaltsplatzhalter 2"/>
          <p:cNvSpPr>
            <a:spLocks noGrp="1"/>
          </p:cNvSpPr>
          <p:nvPr>
            <p:ph idx="1"/>
          </p:nvPr>
        </p:nvSpPr>
        <p:spPr/>
        <p:txBody>
          <a:bodyPr/>
          <a:lstStyle/>
          <a:p>
            <a:pPr marL="525780" indent="-457200" algn="just"/>
            <a:r>
              <a:rPr lang="en-US" dirty="0"/>
              <a:t>Document the results in an Excel </a:t>
            </a:r>
            <a:r>
              <a:rPr lang="en-US" dirty="0" smtClean="0"/>
              <a:t>spreadsheet</a:t>
            </a:r>
            <a:endParaRPr lang="en-US" dirty="0"/>
          </a:p>
          <a:p>
            <a:pPr marL="525780" indent="-457200" algn="just"/>
            <a:r>
              <a:rPr lang="en-US" dirty="0"/>
              <a:t>During  the organizational phase, institutional weaknesses will be </a:t>
            </a:r>
            <a:r>
              <a:rPr lang="en-US" dirty="0" smtClean="0"/>
              <a:t>determined (e.g. </a:t>
            </a:r>
            <a:r>
              <a:rPr lang="en-US" dirty="0"/>
              <a:t>resource shortages, technical support and consulting shortages, lack of information and conflict between </a:t>
            </a:r>
            <a:r>
              <a:rPr lang="en-US" dirty="0" smtClean="0"/>
              <a:t>actors)</a:t>
            </a:r>
          </a:p>
          <a:p>
            <a:pPr marL="525780" indent="-457200" algn="just"/>
            <a:r>
              <a:rPr lang="en-US" dirty="0" smtClean="0"/>
              <a:t>Actors </a:t>
            </a:r>
            <a:r>
              <a:rPr lang="en-US" dirty="0"/>
              <a:t>who are related to generation of key threats in the area should be consulted and included in further planning and </a:t>
            </a:r>
            <a:r>
              <a:rPr lang="en-US" dirty="0" smtClean="0"/>
              <a:t>workshops</a:t>
            </a:r>
            <a:endParaRPr lang="en-US" dirty="0"/>
          </a:p>
        </p:txBody>
      </p:sp>
      <p:sp>
        <p:nvSpPr>
          <p:cNvPr id="4" name="Fußzeilenplatzhalter 3"/>
          <p:cNvSpPr>
            <a:spLocks noGrp="1"/>
          </p:cNvSpPr>
          <p:nvPr>
            <p:ph type="ftr" sz="quarter" idx="11"/>
          </p:nvPr>
        </p:nvSpPr>
        <p:spPr/>
        <p:txBody>
          <a:bodyPr/>
          <a:lstStyle/>
          <a:p>
            <a:r>
              <a:rPr lang="en-US" smtClean="0"/>
              <a:t>15. Understand the relevant actors and stakeholders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10</a:t>
            </a:fld>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958773"/>
            <a:ext cx="3492164" cy="2328109"/>
          </a:xfrm>
          <a:prstGeom prst="rect">
            <a:avLst/>
          </a:prstGeom>
        </p:spPr>
      </p:pic>
      <p:sp>
        <p:nvSpPr>
          <p:cNvPr id="7" name="Textfeld 6"/>
          <p:cNvSpPr txBox="1"/>
          <p:nvPr/>
        </p:nvSpPr>
        <p:spPr>
          <a:xfrm>
            <a:off x="3131840" y="6320882"/>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Tree>
    <p:extLst>
      <p:ext uri="{BB962C8B-B14F-4D97-AF65-F5344CB8AC3E}">
        <p14:creationId xmlns:p14="http://schemas.microsoft.com/office/powerpoint/2010/main" val="212358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3600" dirty="0"/>
              <a:t>How do we understand the relevant actors and stakeholders?</a:t>
            </a:r>
          </a:p>
        </p:txBody>
      </p:sp>
      <p:sp>
        <p:nvSpPr>
          <p:cNvPr id="2" name="Inhaltsplatzhalter 1"/>
          <p:cNvSpPr>
            <a:spLocks noGrp="1"/>
          </p:cNvSpPr>
          <p:nvPr>
            <p:ph idx="1"/>
          </p:nvPr>
        </p:nvSpPr>
        <p:spPr/>
        <p:txBody>
          <a:bodyPr/>
          <a:lstStyle/>
          <a:p>
            <a:pPr marL="0" indent="0" algn="just">
              <a:buNone/>
            </a:pPr>
            <a:r>
              <a:rPr lang="en-US" dirty="0" smtClean="0"/>
              <a:t>Guiding questions:</a:t>
            </a:r>
          </a:p>
          <a:p>
            <a:pPr algn="just">
              <a:buFont typeface="Wingdings" panose="05000000000000000000" pitchFamily="2" charset="2"/>
              <a:buChar char="v"/>
            </a:pPr>
            <a:endParaRPr lang="en-US" dirty="0"/>
          </a:p>
          <a:p>
            <a:pPr algn="just">
              <a:buFont typeface="Wingdings" panose="05000000000000000000" pitchFamily="2" charset="2"/>
              <a:buChar char="v"/>
            </a:pPr>
            <a:endParaRPr lang="en-US" dirty="0" smtClean="0"/>
          </a:p>
          <a:p>
            <a:pPr algn="just">
              <a:buFont typeface="Wingdings" panose="05000000000000000000" pitchFamily="2" charset="2"/>
              <a:buChar char="v"/>
            </a:pPr>
            <a:r>
              <a:rPr lang="en-US" dirty="0" smtClean="0"/>
              <a:t>Who is responsible for the occurrence of the factor, threat or stress?</a:t>
            </a:r>
          </a:p>
          <a:p>
            <a:pPr algn="just">
              <a:buFont typeface="Wingdings" panose="05000000000000000000" pitchFamily="2" charset="2"/>
              <a:buChar char="v"/>
            </a:pPr>
            <a:r>
              <a:rPr lang="en-US" dirty="0" smtClean="0"/>
              <a:t>Who has an interest in the existence or occurrence of the factor, threat or stress?</a:t>
            </a:r>
          </a:p>
          <a:p>
            <a:pPr algn="just">
              <a:buFont typeface="Wingdings" panose="05000000000000000000" pitchFamily="2" charset="2"/>
              <a:buChar char="v"/>
            </a:pPr>
            <a:r>
              <a:rPr lang="en-US" dirty="0" smtClean="0"/>
              <a:t>Who has an interest in the mitigation of the factor, threat or stress?  </a:t>
            </a:r>
            <a:endParaRPr lang="en-US" dirty="0"/>
          </a:p>
        </p:txBody>
      </p:sp>
      <p:sp>
        <p:nvSpPr>
          <p:cNvPr id="6" name="Fußzeilenplatzhalter 5"/>
          <p:cNvSpPr>
            <a:spLocks noGrp="1"/>
          </p:cNvSpPr>
          <p:nvPr>
            <p:ph type="ftr" sz="quarter" idx="11"/>
          </p:nvPr>
        </p:nvSpPr>
        <p:spPr/>
        <p:txBody>
          <a:bodyPr/>
          <a:lstStyle/>
          <a:p>
            <a:r>
              <a:rPr lang="en-US" smtClean="0"/>
              <a:t>15. Understand the relevant actors and stakeholders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11</a:t>
            </a:fld>
            <a:endParaRPr lang="de-DE"/>
          </a:p>
        </p:txBody>
      </p:sp>
    </p:spTree>
    <p:extLst>
      <p:ext uri="{BB962C8B-B14F-4D97-AF65-F5344CB8AC3E}">
        <p14:creationId xmlns:p14="http://schemas.microsoft.com/office/powerpoint/2010/main" val="2704091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Practical Tips</a:t>
            </a:r>
            <a:endParaRPr lang="en-GB" dirty="0"/>
          </a:p>
        </p:txBody>
      </p:sp>
      <p:sp>
        <p:nvSpPr>
          <p:cNvPr id="2" name="Inhaltsplatzhalter 1"/>
          <p:cNvSpPr>
            <a:spLocks noGrp="1"/>
          </p:cNvSpPr>
          <p:nvPr>
            <p:ph idx="1"/>
          </p:nvPr>
        </p:nvSpPr>
        <p:spPr>
          <a:xfrm>
            <a:off x="1259632" y="1600200"/>
            <a:ext cx="7427167" cy="4914900"/>
          </a:xfrm>
        </p:spPr>
        <p:txBody>
          <a:bodyPr>
            <a:normAutofit lnSpcReduction="10000"/>
          </a:bodyPr>
          <a:lstStyle/>
          <a:p>
            <a:pPr marL="68580" indent="0" algn="just">
              <a:buNone/>
            </a:pPr>
            <a:r>
              <a:rPr lang="en-US" b="1" dirty="0" smtClean="0"/>
              <a:t>Suggested Activity</a:t>
            </a:r>
          </a:p>
          <a:p>
            <a:pPr marL="68580" indent="0" algn="just">
              <a:buNone/>
            </a:pPr>
            <a:r>
              <a:rPr lang="en-US" u="sng" dirty="0" smtClean="0"/>
              <a:t>Empathetic stakeholder perspective change</a:t>
            </a:r>
          </a:p>
          <a:p>
            <a:pPr marL="68580" indent="0" algn="just">
              <a:buNone/>
            </a:pPr>
            <a:r>
              <a:rPr lang="en-US" dirty="0"/>
              <a:t>An activity where groups switch roles and consider the needs, motivations, perspectives and education of other relevant actors. </a:t>
            </a:r>
          </a:p>
          <a:p>
            <a:pPr marL="68580" indent="0" algn="just">
              <a:buNone/>
            </a:pPr>
            <a:r>
              <a:rPr lang="en-US" dirty="0"/>
              <a:t>This can help remove blind spots and result in more effective strategies. </a:t>
            </a:r>
            <a:endParaRPr lang="en-US" dirty="0" smtClean="0"/>
          </a:p>
          <a:p>
            <a:pPr marL="68580" indent="0" algn="just">
              <a:buNone/>
            </a:pPr>
            <a:r>
              <a:rPr lang="en-US" dirty="0" smtClean="0"/>
              <a:t>A </a:t>
            </a:r>
            <a:r>
              <a:rPr lang="en-US" dirty="0"/>
              <a:t>team (part of the planning team or an extra team) follows all the steps for constructing a conceptual model. </a:t>
            </a:r>
          </a:p>
          <a:p>
            <a:pPr marL="68580" indent="0" algn="just">
              <a:buNone/>
            </a:pPr>
            <a:r>
              <a:rPr lang="en-US" dirty="0"/>
              <a:t>Rather than the traditional conservation objects, elements such as roads, mines, livelihoods or plantations are inserted as the conservation objects. </a:t>
            </a:r>
          </a:p>
          <a:p>
            <a:pPr marL="68580" indent="0" algn="just">
              <a:buNone/>
            </a:pPr>
            <a:r>
              <a:rPr lang="en-US" dirty="0"/>
              <a:t>The team goes through the model with their new, adopted perspective, identifying the reduced viability of these objects through threats and contributing factors. </a:t>
            </a:r>
          </a:p>
          <a:p>
            <a:pPr marL="68580" indent="0" algn="just">
              <a:buNone/>
            </a:pPr>
            <a:r>
              <a:rPr lang="en-US" dirty="0"/>
              <a:t>See also: Phase II, Step 11. Develop Future </a:t>
            </a:r>
            <a:r>
              <a:rPr lang="en-US" dirty="0" smtClean="0"/>
              <a:t>Scenarios</a:t>
            </a:r>
            <a:endParaRPr lang="en-US" dirty="0"/>
          </a:p>
          <a:p>
            <a:pPr algn="just"/>
            <a:endParaRPr lang="en-US" dirty="0" smtClean="0"/>
          </a:p>
          <a:p>
            <a:pPr algn="just"/>
            <a:endParaRPr lang="en-US" dirty="0"/>
          </a:p>
        </p:txBody>
      </p:sp>
      <p:sp>
        <p:nvSpPr>
          <p:cNvPr id="4" name="Fußzeilenplatzhalter 3"/>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12</a:t>
            </a:fld>
            <a:endParaRPr lang="de-DE"/>
          </a:p>
        </p:txBody>
      </p:sp>
    </p:spTree>
    <p:extLst>
      <p:ext uri="{BB962C8B-B14F-4D97-AF65-F5344CB8AC3E}">
        <p14:creationId xmlns:p14="http://schemas.microsoft.com/office/powerpoint/2010/main" val="783375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lgn="just"/>
            <a:r>
              <a:rPr lang="en-GB" dirty="0"/>
              <a:t>Take </a:t>
            </a:r>
            <a:r>
              <a:rPr lang="en-GB" dirty="0" smtClean="0"/>
              <a:t>political </a:t>
            </a:r>
            <a:r>
              <a:rPr lang="en-GB" dirty="0"/>
              <a:t>situation and </a:t>
            </a:r>
            <a:r>
              <a:rPr lang="en-GB" dirty="0" smtClean="0"/>
              <a:t>conflicts </a:t>
            </a:r>
            <a:r>
              <a:rPr lang="en-GB" dirty="0"/>
              <a:t>into </a:t>
            </a:r>
            <a:r>
              <a:rPr lang="en-GB" dirty="0" smtClean="0"/>
              <a:t>account</a:t>
            </a:r>
          </a:p>
          <a:p>
            <a:pPr marL="631825" indent="-268288" algn="just">
              <a:buNone/>
            </a:pPr>
            <a:r>
              <a:rPr lang="en-GB" dirty="0" smtClean="0"/>
              <a:t>→ Try </a:t>
            </a:r>
            <a:r>
              <a:rPr lang="en-GB" dirty="0"/>
              <a:t>to get a picture of </a:t>
            </a:r>
            <a:r>
              <a:rPr lang="en-GB" dirty="0" smtClean="0"/>
              <a:t>reality </a:t>
            </a:r>
            <a:r>
              <a:rPr lang="en-GB" dirty="0"/>
              <a:t>regarding interrelations between for example </a:t>
            </a:r>
            <a:r>
              <a:rPr lang="en-GB" dirty="0" smtClean="0"/>
              <a:t>industry</a:t>
            </a:r>
            <a:r>
              <a:rPr lang="en-GB" dirty="0"/>
              <a:t>, resource management and </a:t>
            </a:r>
            <a:r>
              <a:rPr lang="en-GB" dirty="0" smtClean="0"/>
              <a:t>conservation</a:t>
            </a:r>
          </a:p>
          <a:p>
            <a:pPr marL="631825" indent="-268288" algn="just">
              <a:buNone/>
            </a:pPr>
            <a:r>
              <a:rPr lang="en-GB" dirty="0" smtClean="0"/>
              <a:t>→ If </a:t>
            </a:r>
            <a:r>
              <a:rPr lang="en-GB" dirty="0"/>
              <a:t>the inter-exchangeability between actors is too close your conservation intention could be to much </a:t>
            </a:r>
            <a:r>
              <a:rPr lang="en-GB" dirty="0" smtClean="0"/>
              <a:t>influenced</a:t>
            </a:r>
          </a:p>
          <a:p>
            <a:pPr marL="631825" indent="-268288" algn="just">
              <a:buNone/>
            </a:pPr>
            <a:r>
              <a:rPr lang="en-GB" dirty="0" smtClean="0"/>
              <a:t>→ Take corruption</a:t>
            </a:r>
            <a:r>
              <a:rPr lang="en-GB" dirty="0"/>
              <a:t> </a:t>
            </a:r>
            <a:r>
              <a:rPr lang="en-GB" dirty="0"/>
              <a:t>into account </a:t>
            </a:r>
          </a:p>
        </p:txBody>
      </p:sp>
      <p:sp>
        <p:nvSpPr>
          <p:cNvPr id="4" name="Fußzeilenplatzhalter 3"/>
          <p:cNvSpPr>
            <a:spLocks noGrp="1"/>
          </p:cNvSpPr>
          <p:nvPr>
            <p:ph type="ftr" sz="quarter" idx="11"/>
          </p:nvPr>
        </p:nvSpPr>
        <p:spPr/>
        <p:txBody>
          <a:bodyPr/>
          <a:lstStyle/>
          <a:p>
            <a:r>
              <a:rPr lang="en-US" smtClean="0"/>
              <a:t>15. Understand the relevant actors and stakeholders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13</a:t>
            </a:fld>
            <a:endParaRPr lang="de-DE"/>
          </a:p>
        </p:txBody>
      </p:sp>
      <p:sp>
        <p:nvSpPr>
          <p:cNvPr id="6" name="Titel 2"/>
          <p:cNvSpPr>
            <a:spLocks noGrp="1"/>
          </p:cNvSpPr>
          <p:nvPr>
            <p:ph type="title"/>
          </p:nvPr>
        </p:nvSpPr>
        <p:spPr/>
        <p:txBody>
          <a:bodyPr/>
          <a:lstStyle/>
          <a:p>
            <a:r>
              <a:rPr lang="en-GB" dirty="0" smtClean="0"/>
              <a:t>Practical Tips</a:t>
            </a:r>
            <a:endParaRPr lang="en-GB" dirty="0"/>
          </a:p>
        </p:txBody>
      </p:sp>
    </p:spTree>
    <p:extLst>
      <p:ext uri="{BB962C8B-B14F-4D97-AF65-F5344CB8AC3E}">
        <p14:creationId xmlns:p14="http://schemas.microsoft.com/office/powerpoint/2010/main" val="370823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smtClean="0"/>
              <a:t>Credits and conditions of use</a:t>
            </a:r>
            <a:endParaRPr lang="en-GB" sz="4000" dirty="0"/>
          </a:p>
        </p:txBody>
      </p:sp>
      <p:sp>
        <p:nvSpPr>
          <p:cNvPr id="4" name="Fußzeilenplatzhalter 3"/>
          <p:cNvSpPr>
            <a:spLocks noGrp="1"/>
          </p:cNvSpPr>
          <p:nvPr>
            <p:ph type="ftr" sz="quarter" idx="11"/>
          </p:nvPr>
        </p:nvSpPr>
        <p:spPr/>
        <p:txBody>
          <a:bodyPr/>
          <a:lstStyle/>
          <a:p>
            <a:r>
              <a:rPr lang="en-US" smtClean="0"/>
              <a:t>15. Understand the relevant actors and stakeholders</a:t>
            </a:r>
            <a:endParaRPr lang="de-DE" dirty="0"/>
          </a:p>
        </p:txBody>
      </p:sp>
      <p:sp>
        <p:nvSpPr>
          <p:cNvPr id="5" name="Foliennummernplatzhalter 4"/>
          <p:cNvSpPr>
            <a:spLocks noGrp="1"/>
          </p:cNvSpPr>
          <p:nvPr>
            <p:ph type="sldNum" sz="quarter" idx="12"/>
          </p:nvPr>
        </p:nvSpPr>
        <p:spPr/>
        <p:txBody>
          <a:bodyPr/>
          <a:lstStyle/>
          <a:p>
            <a:fld id="{E8A9303E-27D9-477D-98A4-E66DF1BCAD0F}" type="slidenum">
              <a:rPr lang="de-DE" smtClean="0"/>
              <a:t>2</a:t>
            </a:fld>
            <a:endParaRPr lang="de-DE"/>
          </a:p>
        </p:txBody>
      </p:sp>
      <p:sp>
        <p:nvSpPr>
          <p:cNvPr id="6"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Font typeface="Arial" pitchFamily="34" charset="0"/>
              <a:buNone/>
            </a:pPr>
            <a:r>
              <a:rPr lang="en-US" sz="1350" dirty="0" smtClean="0"/>
              <a:t>You are free to share this presentation and adapt it for your use under the following conditions: </a:t>
            </a:r>
          </a:p>
          <a:p>
            <a:pPr marL="0" indent="0" algn="just"/>
            <a:r>
              <a:rPr lang="en-US" sz="1350" dirty="0" smtClean="0"/>
              <a:t> You must attribute the work in the manner specified by the authors (but   </a:t>
            </a:r>
          </a:p>
          <a:p>
            <a:pPr marL="0" indent="0" algn="just">
              <a:buNone/>
            </a:pPr>
            <a:r>
              <a:rPr lang="en-US" sz="1350" dirty="0"/>
              <a:t> </a:t>
            </a:r>
            <a:r>
              <a:rPr lang="en-US" sz="1350" dirty="0" smtClean="0"/>
              <a:t>  not in any way that suggests that they endorse you or your use of the work).</a:t>
            </a:r>
          </a:p>
          <a:p>
            <a:pPr marL="0" indent="0" algn="just"/>
            <a:r>
              <a:rPr lang="en-US" sz="1350" dirty="0" smtClean="0"/>
              <a:t> You may not use this work for commercial purposes.</a:t>
            </a:r>
          </a:p>
          <a:p>
            <a:pPr marL="0" indent="0" algn="just"/>
            <a:r>
              <a:rPr lang="en-US" sz="1350" dirty="0" smtClean="0"/>
              <a:t> If you alter, transform, or build upon this work, you must remove the Centre for </a:t>
            </a:r>
          </a:p>
          <a:p>
            <a:pPr marL="0" indent="0" algn="just">
              <a:buNone/>
            </a:pPr>
            <a:r>
              <a:rPr lang="en-US" sz="1350" dirty="0"/>
              <a:t> </a:t>
            </a:r>
            <a:r>
              <a:rPr lang="en-US" sz="1350" dirty="0" smtClean="0"/>
              <a:t>  Econics and Ecosystem Management logo, and you may distribute the resulting work </a:t>
            </a:r>
          </a:p>
          <a:p>
            <a:pPr marL="0" indent="0" algn="just">
              <a:buNone/>
            </a:pPr>
            <a:r>
              <a:rPr lang="en-US" sz="1350" dirty="0"/>
              <a:t> </a:t>
            </a:r>
            <a:r>
              <a:rPr lang="en-US" sz="1350" dirty="0" smtClean="0"/>
              <a:t>  only under the same or similar conditions to this one. </a:t>
            </a:r>
          </a:p>
          <a:p>
            <a:pPr marL="0" indent="0" algn="just">
              <a:buFont typeface="Arial" pitchFamily="34" charset="0"/>
              <a:buNone/>
            </a:pPr>
            <a:r>
              <a:rPr lang="en-US" sz="1350" dirty="0" smtClean="0">
                <a:solidFill>
                  <a:srgbClr val="FF0000"/>
                </a:solidFill>
              </a:rPr>
              <a:t> </a:t>
            </a:r>
          </a:p>
          <a:p>
            <a:pPr marL="0" indent="0" algn="just">
              <a:buFont typeface="Arial" pitchFamily="34" charset="0"/>
              <a:buNone/>
            </a:pPr>
            <a:endParaRPr lang="en-US" sz="1350" dirty="0" smtClean="0">
              <a:solidFill>
                <a:srgbClr val="FF0000"/>
              </a:solidFill>
            </a:endParaRPr>
          </a:p>
        </p:txBody>
      </p:sp>
      <p:sp>
        <p:nvSpPr>
          <p:cNvPr id="9" name="Rectangle 9"/>
          <p:cNvSpPr>
            <a:spLocks noChangeArrowheads="1"/>
          </p:cNvSpPr>
          <p:nvPr/>
        </p:nvSpPr>
        <p:spPr bwMode="auto">
          <a:xfrm>
            <a:off x="395538" y="1170383"/>
            <a:ext cx="8352926"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a:t>
            </a:r>
            <a:r>
              <a:rPr lang="en-US" altLang="zh-CN" sz="2000" dirty="0" smtClean="0">
                <a:latin typeface="+mn-lt"/>
                <a:ea typeface="宋体" pitchFamily="2" charset="-122"/>
                <a:cs typeface="Arial" pitchFamily="34" charset="0"/>
              </a:rPr>
              <a:t>Centre for Econics and Ecosystem Management, 2014</a:t>
            </a:r>
            <a:endParaRPr lang="en-US" altLang="zh-CN" sz="2000" dirty="0">
              <a:latin typeface="+mn-lt"/>
              <a:ea typeface="宋体" pitchFamily="2" charset="-122"/>
              <a:cs typeface="Arial" pitchFamily="34" charset="0"/>
            </a:endParaRPr>
          </a:p>
          <a:p>
            <a:pPr marL="342900" indent="-342900" algn="just" eaLnBrk="0" hangingPunct="0">
              <a:lnSpc>
                <a:spcPct val="80000"/>
              </a:lnSpc>
              <a:spcBef>
                <a:spcPct val="20000"/>
              </a:spcBef>
              <a:buSzPct val="130000"/>
            </a:pPr>
            <a:r>
              <a:rPr lang="en-US" sz="1400" i="1" dirty="0" smtClean="0">
                <a:latin typeface="+mn-lt"/>
                <a:cs typeface="Arial" pitchFamily="34" charset="0"/>
              </a:rPr>
              <a:t>	</a:t>
            </a:r>
            <a:r>
              <a:rPr lang="en-US" sz="1350" i="1" dirty="0" smtClean="0">
                <a:latin typeface="+mn-lt"/>
                <a:cs typeface="Arial" pitchFamily="34" charset="0"/>
              </a:rPr>
              <a:t>The Centre for Econics and Ecosystem Management strongly </a:t>
            </a:r>
            <a:r>
              <a:rPr lang="en-US" sz="1350" i="1" dirty="0">
                <a:latin typeface="+mn-lt"/>
                <a:cs typeface="Arial" pitchFamily="34" charset="0"/>
              </a:rPr>
              <a:t>recommends that this presentation is given by experts familiar with the adaptive management </a:t>
            </a:r>
            <a:r>
              <a:rPr lang="en-US" sz="1350" i="1" dirty="0" smtClean="0">
                <a:latin typeface="+mn-lt"/>
                <a:cs typeface="Arial" pitchFamily="34" charset="0"/>
              </a:rPr>
              <a:t>process in general (especially  as designed as the Conservation Measures Partnership</a:t>
            </a:r>
            <a:r>
              <a:rPr lang="ja-JP" altLang="en-US" sz="1350" i="1" dirty="0" smtClean="0">
                <a:latin typeface="+mn-lt"/>
                <a:cs typeface="Arial" pitchFamily="34" charset="0"/>
              </a:rPr>
              <a:t>’</a:t>
            </a:r>
            <a:r>
              <a:rPr lang="en-US" altLang="ja-JP" sz="1350" i="1" dirty="0" smtClean="0">
                <a:latin typeface="+mn-lt"/>
                <a:cs typeface="Arial" pitchFamily="34" charset="0"/>
              </a:rPr>
              <a:t>s Open Standards for the Practice of Conservation) as well as the MARISCO Method itself.</a:t>
            </a:r>
            <a:endParaRPr lang="en-US" sz="1350" i="1" dirty="0">
              <a:latin typeface="+mn-lt"/>
              <a:cs typeface="Arial" pitchFamily="34" charset="0"/>
            </a:endParaRPr>
          </a:p>
        </p:txBody>
      </p:sp>
      <p:sp>
        <p:nvSpPr>
          <p:cNvPr id="10" name="Textfeld 9"/>
          <p:cNvSpPr txBox="1"/>
          <p:nvPr/>
        </p:nvSpPr>
        <p:spPr>
          <a:xfrm>
            <a:off x="395536" y="4421430"/>
            <a:ext cx="8496944" cy="1962076"/>
          </a:xfrm>
          <a:prstGeom prst="rect">
            <a:avLst/>
          </a:prstGeom>
          <a:noFill/>
        </p:spPr>
        <p:txBody>
          <a:bodyPr wrap="square" rtlCol="0">
            <a:spAutoFit/>
          </a:bodyPr>
          <a:lstStyle/>
          <a:p>
            <a:pPr lvl="0" algn="just"/>
            <a:r>
              <a:rPr lang="en-GB" sz="1350" dirty="0" smtClean="0"/>
              <a:t>This material was created under the leadership and responsibility of </a:t>
            </a:r>
            <a:r>
              <a:rPr lang="en-GB" sz="1350" dirty="0" err="1" smtClean="0"/>
              <a:t>Prof.</a:t>
            </a:r>
            <a:r>
              <a:rPr lang="en-GB" sz="1350" dirty="0" smtClean="0"/>
              <a:t> </a:t>
            </a:r>
            <a:r>
              <a:rPr lang="en-GB" sz="1350" dirty="0" err="1" smtClean="0"/>
              <a:t>Dr.</a:t>
            </a:r>
            <a:r>
              <a:rPr lang="en-GB" sz="1350" dirty="0" smtClean="0"/>
              <a:t> Pierre </a:t>
            </a:r>
            <a:r>
              <a:rPr lang="en-GB" sz="1350" dirty="0" err="1" smtClean="0"/>
              <a:t>Ibisch</a:t>
            </a:r>
            <a:r>
              <a:rPr lang="en-GB" sz="1350" dirty="0" smtClean="0"/>
              <a:t> and </a:t>
            </a:r>
            <a:r>
              <a:rPr lang="en-GB" sz="1350" dirty="0" err="1" smtClean="0"/>
              <a:t>Dr.</a:t>
            </a:r>
            <a:r>
              <a:rPr lang="en-GB" sz="1350" dirty="0" smtClean="0"/>
              <a:t> Peter Hobson, co-directors of the Centre for Econics and Ecosystem Management, which was jointly established by Eberswalde University for Sustainable Development and </a:t>
            </a:r>
            <a:r>
              <a:rPr lang="en-GB" sz="1350" dirty="0" err="1" smtClean="0"/>
              <a:t>Writtle</a:t>
            </a:r>
            <a:r>
              <a:rPr lang="en-GB" sz="1350" dirty="0" smtClean="0"/>
              <a:t> College. Compare</a:t>
            </a:r>
            <a:r>
              <a:rPr lang="en-GB" sz="1350" i="1" dirty="0" smtClean="0"/>
              <a:t>: </a:t>
            </a:r>
            <a:r>
              <a:rPr lang="en-US" sz="1350" i="1" dirty="0"/>
              <a:t>Ibisch, P.L. &amp; P.R. Hobson (eds.) (2014): The MARISCO method: </a:t>
            </a:r>
            <a:r>
              <a:rPr lang="en-GB" sz="1350" i="1" dirty="0"/>
              <a:t>Adaptive </a:t>
            </a:r>
            <a:r>
              <a:rPr lang="en-GB" sz="1350" i="1" dirty="0" err="1" smtClean="0"/>
              <a:t>MAnagement</a:t>
            </a:r>
            <a:r>
              <a:rPr lang="en-GB" sz="1350" i="1" dirty="0" smtClean="0"/>
              <a:t> </a:t>
            </a:r>
            <a:r>
              <a:rPr lang="en-GB" sz="1350" i="1" dirty="0"/>
              <a:t>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a:t>
            </a:r>
            <a:r>
              <a:rPr lang="en-GB" sz="1350" i="1" dirty="0" smtClean="0"/>
              <a:t>. - </a:t>
            </a:r>
            <a:r>
              <a:rPr lang="en-GB" sz="1350" dirty="0" smtClean="0"/>
              <a:t>The </a:t>
            </a:r>
            <a:r>
              <a:rPr lang="en-GB" sz="1350" dirty="0" err="1" smtClean="0"/>
              <a:t>Powerpoint</a:t>
            </a:r>
            <a:r>
              <a:rPr lang="en-GB" sz="1350" dirty="0" smtClean="0"/>
              <a:t> Presentation was conceived by</a:t>
            </a:r>
            <a:r>
              <a:rPr lang="de-DE" sz="1350" dirty="0" smtClean="0"/>
              <a:t> </a:t>
            </a:r>
            <a:r>
              <a:rPr lang="en-GB" sz="1350" dirty="0" smtClean="0"/>
              <a:t>Jamie Call, Christina Lehmann and Pierre </a:t>
            </a:r>
            <a:r>
              <a:rPr lang="en-GB" sz="1350" dirty="0" err="1" smtClean="0"/>
              <a:t>Ibisch</a:t>
            </a:r>
            <a:r>
              <a:rPr lang="en-GB" sz="1350" dirty="0" smtClean="0"/>
              <a:t>. Authors of graphs and photographs are indicated on the corresponding slides. </a:t>
            </a:r>
            <a:r>
              <a:rPr lang="de-DE" sz="1350" dirty="0" err="1" smtClean="0"/>
              <a:t>Supported</a:t>
            </a:r>
            <a:r>
              <a:rPr lang="de-DE" sz="1350" dirty="0" smtClean="0"/>
              <a:t> </a:t>
            </a:r>
            <a:r>
              <a:rPr lang="de-DE" sz="1350" dirty="0" err="1"/>
              <a:t>by</a:t>
            </a:r>
            <a:r>
              <a:rPr lang="de-DE" sz="1350" dirty="0"/>
              <a:t> </a:t>
            </a:r>
            <a:r>
              <a:rPr lang="de-DE" sz="1350" dirty="0" err="1"/>
              <a:t>the</a:t>
            </a:r>
            <a:r>
              <a:rPr lang="de-DE" sz="1350" dirty="0"/>
              <a:t> Deutsche Gesellschaft für Internationale Zusammenarbeit (GIZ) GmbH on behalf </a:t>
            </a:r>
            <a:r>
              <a:rPr lang="de-DE" sz="1350" dirty="0" err="1"/>
              <a:t>of</a:t>
            </a:r>
            <a:r>
              <a:rPr lang="de-DE" sz="1350" dirty="0"/>
              <a:t> </a:t>
            </a:r>
            <a:r>
              <a:rPr lang="de-DE" sz="1350" dirty="0" err="1"/>
              <a:t>the</a:t>
            </a:r>
            <a:r>
              <a:rPr lang="de-DE" sz="1350" dirty="0"/>
              <a:t> Bundesministerium für wirtschaftliche Zusammenarbeit und Entwicklung (BMZ</a:t>
            </a:r>
            <a:r>
              <a:rPr lang="de-DE" sz="1350" dirty="0" smtClean="0"/>
              <a:t>).</a:t>
            </a:r>
            <a:endParaRPr lang="en-GB" sz="1350" dirty="0">
              <a:solidFill>
                <a:srgbClr val="FF0000"/>
              </a:solidFill>
            </a:endParaRPr>
          </a:p>
        </p:txBody>
      </p:sp>
    </p:spTree>
    <p:extLst>
      <p:ext uri="{BB962C8B-B14F-4D97-AF65-F5344CB8AC3E}">
        <p14:creationId xmlns:p14="http://schemas.microsoft.com/office/powerpoint/2010/main" val="1025758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smtClean="0"/>
              <a:t>15. Understand the relevant actors and stakeholders</a:t>
            </a:r>
            <a:endParaRPr lang="de-DE"/>
          </a:p>
        </p:txBody>
      </p:sp>
      <p:sp>
        <p:nvSpPr>
          <p:cNvPr id="6" name="Rechteck 5"/>
          <p:cNvSpPr/>
          <p:nvPr/>
        </p:nvSpPr>
        <p:spPr>
          <a:xfrm>
            <a:off x="4447607" y="3244334"/>
            <a:ext cx="248786" cy="369332"/>
          </a:xfrm>
          <a:prstGeom prst="rect">
            <a:avLst/>
          </a:prstGeom>
        </p:spPr>
        <p:txBody>
          <a:bodyPr wrap="none">
            <a:spAutoFit/>
          </a:bodyPr>
          <a:lstStyle/>
          <a:p>
            <a:r>
              <a:rPr lang="en-US" dirty="0"/>
              <a:t>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68" y="123395"/>
            <a:ext cx="8640960" cy="6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6433405" y="4745233"/>
            <a:ext cx="874899"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t>3</a:t>
            </a:fld>
            <a:endParaRPr lang="de-DE"/>
          </a:p>
        </p:txBody>
      </p:sp>
    </p:spTree>
    <p:extLst>
      <p:ext uri="{BB962C8B-B14F-4D97-AF65-F5344CB8AC3E}">
        <p14:creationId xmlns:p14="http://schemas.microsoft.com/office/powerpoint/2010/main" val="1080806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Learning objectives</a:t>
            </a:r>
            <a:endParaRPr lang="en-GB"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965594147"/>
              </p:ext>
            </p:extLst>
          </p:nvPr>
        </p:nvGraphicFramePr>
        <p:xfrm>
          <a:off x="683568" y="1600200"/>
          <a:ext cx="778720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p:cNvSpPr>
            <a:spLocks noGrp="1"/>
          </p:cNvSpPr>
          <p:nvPr>
            <p:ph type="ftr" sz="quarter" idx="11"/>
          </p:nvPr>
        </p:nvSpPr>
        <p:spPr/>
        <p:txBody>
          <a:bodyPr/>
          <a:lstStyle/>
          <a:p>
            <a:r>
              <a:rPr lang="en-US" smtClean="0"/>
              <a:t>15. Understand the relevant actors and stakeholders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4</a:t>
            </a:fld>
            <a:endParaRPr lang="de-DE"/>
          </a:p>
        </p:txBody>
      </p:sp>
    </p:spTree>
    <p:extLst>
      <p:ext uri="{BB962C8B-B14F-4D97-AF65-F5344CB8AC3E}">
        <p14:creationId xmlns:p14="http://schemas.microsoft.com/office/powerpoint/2010/main" val="180153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Table of Contents</a:t>
            </a:r>
            <a:endParaRPr lang="en-GB" dirty="0"/>
          </a:p>
        </p:txBody>
      </p:sp>
      <p:sp>
        <p:nvSpPr>
          <p:cNvPr id="3" name="Inhaltsplatzhalter 2"/>
          <p:cNvSpPr>
            <a:spLocks noGrp="1"/>
          </p:cNvSpPr>
          <p:nvPr>
            <p:ph idx="1"/>
          </p:nvPr>
        </p:nvSpPr>
        <p:spPr>
          <a:xfrm>
            <a:off x="1043493" y="1700808"/>
            <a:ext cx="7704971" cy="4536504"/>
          </a:xfrm>
        </p:spPr>
        <p:txBody>
          <a:bodyPr>
            <a:normAutofit/>
          </a:bodyPr>
          <a:lstStyle/>
          <a:p>
            <a:r>
              <a:rPr lang="en-GB" b="1" dirty="0" smtClean="0"/>
              <a:t>What</a:t>
            </a:r>
            <a:r>
              <a:rPr lang="en-GB" dirty="0" smtClean="0"/>
              <a:t> does understanding the relevant actors and stakeholders mean?</a:t>
            </a:r>
            <a:endParaRPr lang="en-GB" dirty="0"/>
          </a:p>
          <a:p>
            <a:endParaRPr lang="en-GB" dirty="0" smtClean="0"/>
          </a:p>
          <a:p>
            <a:r>
              <a:rPr lang="en-GB" b="1" dirty="0" smtClean="0"/>
              <a:t>Why</a:t>
            </a:r>
            <a:r>
              <a:rPr lang="en-GB" dirty="0" smtClean="0"/>
              <a:t> do we need to understand the relevant actors and stakeholders?</a:t>
            </a:r>
          </a:p>
          <a:p>
            <a:pPr marL="0" indent="0">
              <a:buNone/>
            </a:pPr>
            <a:endParaRPr lang="en-GB" dirty="0" smtClean="0"/>
          </a:p>
          <a:p>
            <a:pPr marL="0" indent="0">
              <a:buNone/>
            </a:pPr>
            <a:endParaRPr lang="en-GB" dirty="0" smtClean="0"/>
          </a:p>
          <a:p>
            <a:r>
              <a:rPr lang="en-GB" b="1" dirty="0" smtClean="0"/>
              <a:t>How</a:t>
            </a:r>
            <a:r>
              <a:rPr lang="en-GB" dirty="0" smtClean="0"/>
              <a:t> do we understand the relevant actors and stakeholders?</a:t>
            </a:r>
          </a:p>
          <a:p>
            <a:endParaRPr lang="en-GB" dirty="0" smtClean="0"/>
          </a:p>
          <a:p>
            <a:endParaRPr lang="en-GB" dirty="0" smtClean="0"/>
          </a:p>
          <a:p>
            <a:r>
              <a:rPr lang="en-GB" b="1" dirty="0" smtClean="0"/>
              <a:t>Practical </a:t>
            </a:r>
            <a:r>
              <a:rPr lang="en-GB" b="1" dirty="0"/>
              <a:t>Tips</a:t>
            </a:r>
          </a:p>
        </p:txBody>
      </p:sp>
      <p:sp>
        <p:nvSpPr>
          <p:cNvPr id="4" name="Fußzeilenplatzhalter 3"/>
          <p:cNvSpPr>
            <a:spLocks noGrp="1"/>
          </p:cNvSpPr>
          <p:nvPr>
            <p:ph type="ftr" sz="quarter" idx="11"/>
          </p:nvPr>
        </p:nvSpPr>
        <p:spPr/>
        <p:txBody>
          <a:bodyPr/>
          <a:lstStyle/>
          <a:p>
            <a:r>
              <a:rPr lang="en-US" smtClean="0"/>
              <a:t>15. Understand the relevant actors and stakeholders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5</a:t>
            </a:fld>
            <a:endParaRPr lang="de-DE"/>
          </a:p>
        </p:txBody>
      </p:sp>
    </p:spTree>
    <p:extLst>
      <p:ext uri="{BB962C8B-B14F-4D97-AF65-F5344CB8AC3E}">
        <p14:creationId xmlns:p14="http://schemas.microsoft.com/office/powerpoint/2010/main" val="628460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3000" dirty="0"/>
              <a:t>What does understanding the relevant actors and stakeholders mean</a:t>
            </a:r>
            <a:r>
              <a:rPr lang="en-GB" sz="3000" dirty="0" smtClean="0"/>
              <a:t>?</a:t>
            </a:r>
            <a:endParaRPr lang="en-GB" sz="3000" dirty="0"/>
          </a:p>
        </p:txBody>
      </p:sp>
      <p:sp>
        <p:nvSpPr>
          <p:cNvPr id="2" name="Inhaltsplatzhalter 1"/>
          <p:cNvSpPr>
            <a:spLocks noGrp="1"/>
          </p:cNvSpPr>
          <p:nvPr>
            <p:ph idx="1"/>
          </p:nvPr>
        </p:nvSpPr>
        <p:spPr/>
        <p:txBody>
          <a:bodyPr/>
          <a:lstStyle/>
          <a:p>
            <a:pPr marL="411480" algn="just"/>
            <a:r>
              <a:rPr lang="en-US" b="1" dirty="0" smtClean="0"/>
              <a:t>Actors</a:t>
            </a:r>
            <a:r>
              <a:rPr lang="en-US" dirty="0" smtClean="0"/>
              <a:t> </a:t>
            </a:r>
            <a:r>
              <a:rPr lang="en-US" dirty="0"/>
              <a:t>are individuals or </a:t>
            </a:r>
            <a:r>
              <a:rPr lang="en-US" dirty="0" smtClean="0"/>
              <a:t>organizations which are the point source of factors that contribute to the generation of threats and stresses </a:t>
            </a:r>
          </a:p>
          <a:p>
            <a:pPr marL="411480" algn="just"/>
            <a:r>
              <a:rPr lang="en-US" b="1" dirty="0" smtClean="0"/>
              <a:t>Identification of actors </a:t>
            </a:r>
            <a:r>
              <a:rPr lang="en-US" dirty="0" smtClean="0"/>
              <a:t>who </a:t>
            </a:r>
            <a:r>
              <a:rPr lang="en-US" dirty="0"/>
              <a:t>are involved in causing </a:t>
            </a:r>
            <a:r>
              <a:rPr lang="en-US" dirty="0" smtClean="0"/>
              <a:t>a contributing factor or </a:t>
            </a:r>
            <a:r>
              <a:rPr lang="en-US" dirty="0"/>
              <a:t>threat and their reasons for doing </a:t>
            </a:r>
            <a:r>
              <a:rPr lang="en-US" dirty="0" smtClean="0"/>
              <a:t>so, are significant</a:t>
            </a:r>
          </a:p>
          <a:p>
            <a:pPr marL="411480" algn="just"/>
            <a:r>
              <a:rPr lang="en-US" dirty="0"/>
              <a:t>Adequate mapping of actors shows where the sources of problems in relation to where the sources of funding and influence </a:t>
            </a:r>
            <a:r>
              <a:rPr lang="en-US" dirty="0" smtClean="0"/>
              <a:t>are</a:t>
            </a:r>
            <a:endParaRPr lang="en-US" dirty="0"/>
          </a:p>
          <a:p>
            <a:pPr marL="411480" algn="just"/>
            <a:r>
              <a:rPr lang="en-US" dirty="0"/>
              <a:t>Potential areas of overlap and conflict can be identified through actor </a:t>
            </a:r>
            <a:r>
              <a:rPr lang="en-US" dirty="0" smtClean="0"/>
              <a:t>mapping</a:t>
            </a:r>
            <a:endParaRPr lang="en-US" dirty="0"/>
          </a:p>
          <a:p>
            <a:pPr marL="68580" indent="0" algn="just">
              <a:buNone/>
            </a:pPr>
            <a:endParaRPr lang="en-US" dirty="0"/>
          </a:p>
          <a:p>
            <a:pPr marL="68580" indent="0" algn="just">
              <a:buNone/>
            </a:pPr>
            <a:r>
              <a:rPr lang="en-US" dirty="0" smtClean="0"/>
              <a:t>	</a:t>
            </a:r>
            <a:endParaRPr lang="en-US" dirty="0"/>
          </a:p>
          <a:p>
            <a:pPr marL="68580" indent="0" algn="just">
              <a:buNone/>
            </a:pPr>
            <a:endParaRPr lang="en-US" dirty="0">
              <a:solidFill>
                <a:srgbClr val="FF0000"/>
              </a:solidFill>
            </a:endParaRPr>
          </a:p>
          <a:p>
            <a:pPr marL="68580" indent="0" algn="just">
              <a:buNone/>
            </a:pPr>
            <a:endParaRPr lang="en-US" dirty="0" smtClean="0">
              <a:solidFill>
                <a:srgbClr val="FF0000"/>
              </a:solidFill>
            </a:endParaRPr>
          </a:p>
          <a:p>
            <a:pPr marL="68580" indent="0" algn="just">
              <a:buNone/>
            </a:pPr>
            <a:endParaRPr lang="en-US" dirty="0">
              <a:solidFill>
                <a:srgbClr val="FF0000"/>
              </a:solidFill>
            </a:endParaRPr>
          </a:p>
          <a:p>
            <a:pPr marL="68580" indent="0" algn="just">
              <a:buNone/>
            </a:pPr>
            <a:endParaRPr lang="en-US" dirty="0" smtClean="0">
              <a:solidFill>
                <a:srgbClr val="FF0000"/>
              </a:solidFill>
            </a:endParaRPr>
          </a:p>
          <a:p>
            <a:pPr marL="68580" indent="0" algn="just">
              <a:buNone/>
            </a:pPr>
            <a:endParaRPr lang="en-US" dirty="0">
              <a:solidFill>
                <a:schemeClr val="tx1"/>
              </a:solidFill>
            </a:endParaRPr>
          </a:p>
        </p:txBody>
      </p:sp>
      <p:sp>
        <p:nvSpPr>
          <p:cNvPr id="6" name="Fußzeilenplatzhalter 5"/>
          <p:cNvSpPr>
            <a:spLocks noGrp="1"/>
          </p:cNvSpPr>
          <p:nvPr>
            <p:ph type="ftr" sz="quarter" idx="11"/>
          </p:nvPr>
        </p:nvSpPr>
        <p:spPr/>
        <p:txBody>
          <a:bodyPr/>
          <a:lstStyle/>
          <a:p>
            <a:r>
              <a:rPr lang="en-US" smtClean="0"/>
              <a:t>15. Understand the relevant actors and stakeholders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6</a:t>
            </a:fld>
            <a:endParaRPr lang="de-DE"/>
          </a:p>
        </p:txBody>
      </p:sp>
    </p:spTree>
    <p:extLst>
      <p:ext uri="{BB962C8B-B14F-4D97-AF65-F5344CB8AC3E}">
        <p14:creationId xmlns:p14="http://schemas.microsoft.com/office/powerpoint/2010/main" val="1510171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chtungspfeil 2"/>
          <p:cNvSpPr/>
          <p:nvPr/>
        </p:nvSpPr>
        <p:spPr>
          <a:xfrm rot="5400000">
            <a:off x="1223628" y="1880827"/>
            <a:ext cx="1728192" cy="1368152"/>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Farmers</a:t>
            </a:r>
            <a:endParaRPr lang="en-US" sz="1400" dirty="0"/>
          </a:p>
        </p:txBody>
      </p:sp>
      <p:sp>
        <p:nvSpPr>
          <p:cNvPr id="7" name="Richtungspfeil 6"/>
          <p:cNvSpPr/>
          <p:nvPr/>
        </p:nvSpPr>
        <p:spPr>
          <a:xfrm rot="5400000">
            <a:off x="3359736" y="1880827"/>
            <a:ext cx="1728192" cy="1368152"/>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Small Business Owners</a:t>
            </a:r>
            <a:endParaRPr lang="en-US" sz="1400" dirty="0"/>
          </a:p>
        </p:txBody>
      </p:sp>
      <p:sp>
        <p:nvSpPr>
          <p:cNvPr id="8" name="Richtungspfeil 7"/>
          <p:cNvSpPr/>
          <p:nvPr/>
        </p:nvSpPr>
        <p:spPr>
          <a:xfrm rot="16200000">
            <a:off x="1225564" y="4257091"/>
            <a:ext cx="1728192" cy="1368152"/>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International Companies</a:t>
            </a:r>
            <a:endParaRPr lang="en-US" sz="1400" dirty="0"/>
          </a:p>
        </p:txBody>
      </p:sp>
      <p:sp>
        <p:nvSpPr>
          <p:cNvPr id="9" name="Richtungspfeil 8"/>
          <p:cNvSpPr/>
          <p:nvPr/>
        </p:nvSpPr>
        <p:spPr>
          <a:xfrm rot="16200000">
            <a:off x="3371171" y="4257092"/>
            <a:ext cx="1728192" cy="1368152"/>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Governments</a:t>
            </a:r>
            <a:endParaRPr lang="en-US" sz="1400" dirty="0"/>
          </a:p>
        </p:txBody>
      </p:sp>
      <p:cxnSp>
        <p:nvCxnSpPr>
          <p:cNvPr id="15" name="Gerade Verbindung 14"/>
          <p:cNvCxnSpPr>
            <a:stCxn id="3" idx="3"/>
            <a:endCxn id="20" idx="1"/>
          </p:cNvCxnSpPr>
          <p:nvPr/>
        </p:nvCxnSpPr>
        <p:spPr>
          <a:xfrm>
            <a:off x="2087724" y="3428999"/>
            <a:ext cx="12403" cy="33974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a:stCxn id="20" idx="1"/>
            <a:endCxn id="8" idx="3"/>
          </p:cNvCxnSpPr>
          <p:nvPr/>
        </p:nvCxnSpPr>
        <p:spPr>
          <a:xfrm flipH="1">
            <a:off x="2089660" y="3768746"/>
            <a:ext cx="10467" cy="30832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a:stCxn id="7" idx="3"/>
            <a:endCxn id="9" idx="3"/>
          </p:cNvCxnSpPr>
          <p:nvPr/>
        </p:nvCxnSpPr>
        <p:spPr>
          <a:xfrm>
            <a:off x="4223832" y="3428999"/>
            <a:ext cx="11435" cy="64807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Pfeil nach rechts 19"/>
          <p:cNvSpPr/>
          <p:nvPr/>
        </p:nvSpPr>
        <p:spPr>
          <a:xfrm>
            <a:off x="2100127" y="3660734"/>
            <a:ext cx="4270280" cy="216024"/>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2373289" y="2916000"/>
            <a:ext cx="1967348" cy="830997"/>
          </a:xfrm>
          <a:prstGeom prst="rect">
            <a:avLst/>
          </a:prstGeom>
          <a:noFill/>
        </p:spPr>
        <p:txBody>
          <a:bodyPr wrap="square" rtlCol="0">
            <a:spAutoFit/>
          </a:bodyPr>
          <a:lstStyle/>
          <a:p>
            <a:pPr marL="68580" indent="0">
              <a:buNone/>
            </a:pPr>
            <a:r>
              <a:rPr lang="en-US" sz="1200" dirty="0" smtClean="0">
                <a:solidFill>
                  <a:srgbClr val="000000"/>
                </a:solidFill>
              </a:rPr>
              <a:t>Firewood</a:t>
            </a:r>
          </a:p>
          <a:p>
            <a:pPr marL="68580" indent="0">
              <a:buNone/>
            </a:pPr>
            <a:r>
              <a:rPr lang="en-US" sz="1200" dirty="0" smtClean="0">
                <a:solidFill>
                  <a:srgbClr val="000000"/>
                </a:solidFill>
              </a:rPr>
              <a:t>Income</a:t>
            </a:r>
          </a:p>
          <a:p>
            <a:pPr marL="68580" indent="0">
              <a:buNone/>
            </a:pPr>
            <a:r>
              <a:rPr lang="en-US" sz="1200" dirty="0" smtClean="0">
                <a:solidFill>
                  <a:srgbClr val="000000"/>
                </a:solidFill>
              </a:rPr>
              <a:t>Small-scale farming</a:t>
            </a:r>
          </a:p>
          <a:p>
            <a:pPr marL="68580" indent="0">
              <a:buNone/>
            </a:pPr>
            <a:r>
              <a:rPr lang="en-US" sz="1200" dirty="0" smtClean="0">
                <a:solidFill>
                  <a:srgbClr val="000000"/>
                </a:solidFill>
              </a:rPr>
              <a:t>Game</a:t>
            </a:r>
            <a:endParaRPr lang="en-US" sz="1200" dirty="0">
              <a:solidFill>
                <a:srgbClr val="000000"/>
              </a:solidFill>
            </a:endParaRPr>
          </a:p>
        </p:txBody>
      </p:sp>
      <p:sp>
        <p:nvSpPr>
          <p:cNvPr id="24" name="Textfeld 23"/>
          <p:cNvSpPr txBox="1"/>
          <p:nvPr/>
        </p:nvSpPr>
        <p:spPr>
          <a:xfrm>
            <a:off x="2409289" y="3780000"/>
            <a:ext cx="1709173" cy="461665"/>
          </a:xfrm>
          <a:prstGeom prst="rect">
            <a:avLst/>
          </a:prstGeom>
          <a:noFill/>
        </p:spPr>
        <p:txBody>
          <a:bodyPr wrap="square" rtlCol="0">
            <a:spAutoFit/>
          </a:bodyPr>
          <a:lstStyle/>
          <a:p>
            <a:r>
              <a:rPr lang="en-US" sz="1200" dirty="0" smtClean="0"/>
              <a:t>Plantations</a:t>
            </a:r>
          </a:p>
          <a:p>
            <a:r>
              <a:rPr lang="en-US" sz="1200" dirty="0"/>
              <a:t>L</a:t>
            </a:r>
            <a:r>
              <a:rPr lang="en-US" sz="1200" dirty="0" smtClean="0"/>
              <a:t>arge-scale wood export</a:t>
            </a:r>
            <a:endParaRPr lang="en-US" sz="1200" dirty="0"/>
          </a:p>
        </p:txBody>
      </p:sp>
      <p:sp>
        <p:nvSpPr>
          <p:cNvPr id="25" name="Textfeld 24"/>
          <p:cNvSpPr txBox="1"/>
          <p:nvPr/>
        </p:nvSpPr>
        <p:spPr>
          <a:xfrm>
            <a:off x="4533289" y="3492000"/>
            <a:ext cx="1302088" cy="276999"/>
          </a:xfrm>
          <a:prstGeom prst="rect">
            <a:avLst/>
          </a:prstGeom>
          <a:noFill/>
        </p:spPr>
        <p:txBody>
          <a:bodyPr wrap="none" rtlCol="0">
            <a:spAutoFit/>
          </a:bodyPr>
          <a:lstStyle/>
          <a:p>
            <a:r>
              <a:rPr lang="en-US" sz="1200" dirty="0" smtClean="0"/>
              <a:t>Building materials</a:t>
            </a:r>
          </a:p>
        </p:txBody>
      </p:sp>
      <p:sp>
        <p:nvSpPr>
          <p:cNvPr id="26" name="Textfeld 25"/>
          <p:cNvSpPr txBox="1"/>
          <p:nvPr/>
        </p:nvSpPr>
        <p:spPr>
          <a:xfrm>
            <a:off x="4533289" y="3780000"/>
            <a:ext cx="2339102" cy="646331"/>
          </a:xfrm>
          <a:prstGeom prst="rect">
            <a:avLst/>
          </a:prstGeom>
          <a:noFill/>
        </p:spPr>
        <p:txBody>
          <a:bodyPr wrap="none" rtlCol="0">
            <a:spAutoFit/>
          </a:bodyPr>
          <a:lstStyle/>
          <a:p>
            <a:r>
              <a:rPr lang="en-US" sz="1200" dirty="0" smtClean="0"/>
              <a:t>Management efforts</a:t>
            </a:r>
          </a:p>
          <a:p>
            <a:r>
              <a:rPr lang="en-US" sz="1200" dirty="0" smtClean="0"/>
              <a:t>Conservation efforts</a:t>
            </a:r>
          </a:p>
          <a:p>
            <a:r>
              <a:rPr lang="en-US" sz="1200" dirty="0" smtClean="0"/>
              <a:t>Construction of infrastructure</a:t>
            </a:r>
            <a:endParaRPr lang="en-US" sz="1200" dirty="0"/>
          </a:p>
        </p:txBody>
      </p:sp>
      <p:sp>
        <p:nvSpPr>
          <p:cNvPr id="27" name="Textfeld 26"/>
          <p:cNvSpPr txBox="1"/>
          <p:nvPr/>
        </p:nvSpPr>
        <p:spPr>
          <a:xfrm>
            <a:off x="1295399" y="5877272"/>
            <a:ext cx="799288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Although different actors have varying motivations, they can lead to the same threats</a:t>
            </a:r>
            <a:endParaRPr lang="en-US" dirty="0"/>
          </a:p>
        </p:txBody>
      </p:sp>
      <p:sp>
        <p:nvSpPr>
          <p:cNvPr id="2" name="Titel 1"/>
          <p:cNvSpPr>
            <a:spLocks noGrp="1"/>
          </p:cNvSpPr>
          <p:nvPr>
            <p:ph type="title"/>
          </p:nvPr>
        </p:nvSpPr>
        <p:spPr/>
        <p:txBody>
          <a:bodyPr/>
          <a:lstStyle/>
          <a:p>
            <a:r>
              <a:rPr lang="en-GB" sz="3000" dirty="0"/>
              <a:t>What does understanding the relevant actors and stakeholders mean</a:t>
            </a:r>
            <a:r>
              <a:rPr lang="en-GB" sz="3000" dirty="0" smtClean="0"/>
              <a:t>?</a:t>
            </a:r>
            <a:endParaRPr lang="en-GB" sz="3000" dirty="0"/>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3059" y="2951796"/>
            <a:ext cx="2450849" cy="1633900"/>
          </a:xfrm>
          <a:prstGeom prst="rect">
            <a:avLst/>
          </a:prstGeom>
        </p:spPr>
      </p:pic>
      <p:sp>
        <p:nvSpPr>
          <p:cNvPr id="28" name="Textfeld 27"/>
          <p:cNvSpPr txBox="1"/>
          <p:nvPr/>
        </p:nvSpPr>
        <p:spPr>
          <a:xfrm>
            <a:off x="6486814" y="4621990"/>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
        <p:nvSpPr>
          <p:cNvPr id="14" name="Fußzeilenplatzhalter 13"/>
          <p:cNvSpPr>
            <a:spLocks noGrp="1"/>
          </p:cNvSpPr>
          <p:nvPr>
            <p:ph type="ftr" sz="quarter" idx="11"/>
          </p:nvPr>
        </p:nvSpPr>
        <p:spPr/>
        <p:txBody>
          <a:bodyPr/>
          <a:lstStyle/>
          <a:p>
            <a:r>
              <a:rPr lang="en-US" smtClean="0"/>
              <a:t>15. Understand the relevant actors and stakeholders</a:t>
            </a:r>
            <a:endParaRPr lang="de-DE"/>
          </a:p>
        </p:txBody>
      </p:sp>
      <p:sp>
        <p:nvSpPr>
          <p:cNvPr id="16" name="Foliennummernplatzhalter 15"/>
          <p:cNvSpPr>
            <a:spLocks noGrp="1"/>
          </p:cNvSpPr>
          <p:nvPr>
            <p:ph type="sldNum" sz="quarter" idx="12"/>
          </p:nvPr>
        </p:nvSpPr>
        <p:spPr/>
        <p:txBody>
          <a:bodyPr/>
          <a:lstStyle/>
          <a:p>
            <a:fld id="{6C6AE60A-B69C-4790-82F7-3882EDF23186}" type="slidenum">
              <a:rPr lang="de-DE" smtClean="0"/>
              <a:t>7</a:t>
            </a:fld>
            <a:endParaRPr lang="de-DE"/>
          </a:p>
        </p:txBody>
      </p:sp>
    </p:spTree>
    <p:extLst>
      <p:ext uri="{BB962C8B-B14F-4D97-AF65-F5344CB8AC3E}">
        <p14:creationId xmlns:p14="http://schemas.microsoft.com/office/powerpoint/2010/main" val="2884947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en-GB" sz="3200" dirty="0"/>
              <a:t>Why do we need to understand the relevant actors and stakeholders?</a:t>
            </a:r>
          </a:p>
        </p:txBody>
      </p:sp>
      <p:sp>
        <p:nvSpPr>
          <p:cNvPr id="2" name="Inhaltsplatzhalter 1"/>
          <p:cNvSpPr>
            <a:spLocks noGrp="1"/>
          </p:cNvSpPr>
          <p:nvPr>
            <p:ph idx="1"/>
          </p:nvPr>
        </p:nvSpPr>
        <p:spPr>
          <a:xfrm>
            <a:off x="1259632" y="1600201"/>
            <a:ext cx="7427167" cy="1359258"/>
          </a:xfrm>
        </p:spPr>
        <p:txBody>
          <a:bodyPr>
            <a:normAutofit lnSpcReduction="10000"/>
          </a:bodyPr>
          <a:lstStyle/>
          <a:p>
            <a:pPr marL="411480" algn="just"/>
            <a:r>
              <a:rPr lang="en-US" dirty="0"/>
              <a:t>E</a:t>
            </a:r>
            <a:r>
              <a:rPr lang="en-US" dirty="0" smtClean="0"/>
              <a:t>cosystem perspectives work on a large scope and try to take all relevant underlying factors in the area</a:t>
            </a:r>
            <a:r>
              <a:rPr lang="en-US" dirty="0"/>
              <a:t> into account</a:t>
            </a:r>
            <a:endParaRPr lang="en-US" dirty="0" smtClean="0"/>
          </a:p>
          <a:p>
            <a:pPr marL="411480" algn="just"/>
            <a:r>
              <a:rPr lang="en-US" dirty="0" smtClean="0"/>
              <a:t>This includes various actors and individuals who have an influence on the contributing factors, threats or stresses in the area</a:t>
            </a:r>
          </a:p>
        </p:txBody>
      </p:sp>
      <p:sp>
        <p:nvSpPr>
          <p:cNvPr id="7" name="Pfeil nach rechts 6"/>
          <p:cNvSpPr/>
          <p:nvPr/>
        </p:nvSpPr>
        <p:spPr>
          <a:xfrm rot="2679997">
            <a:off x="3308612" y="3952547"/>
            <a:ext cx="509370" cy="272927"/>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2" descr="data:image/jpeg;base64,/9j/4AAQSkZJRgABAQAAAQABAAD/2wCEAAkGBxQSEhUUEBIVFRUVFBQVFRQUFBUVFBcUFxUWFhUVFRUYHCggGBolHBQUITEhJSkrLi4uGB8zODMsNygtLisBCgoKDg0OGxAQGywkHyQwLCw0LCwvNCwsLCwsLC8sLCwsLCwsLSwsLCwsLCwsLCwsLCwsLCwsLCwsLCwsLCwsLP/AABEIALEBHAMBIgACEQEDEQH/xAAcAAACAwEBAQEAAAAAAAAAAAADBAECBQAGBwj/xABEEAABAwIDBQQHBQcDAwUBAAABAAIRAyESMUEEBVFhcRMigZEGMlKhscHwFELR4fEVI2Jyc5KyM4LCFoPSQ1Ois9MH/8QAGgEAAwEBAQEAAAAAAAAAAAAAAQIDAAQFBv/EADERAAIBAwIEBAYBBAMAAAAAAAABAgMREgQxEyFBUSJhkfAFFHGBodGxFTKS8VLS4f/aAAwDAQACEQMRAD8A+ZwpwrW2XdYN3G0aZparsZaYPmvuozhJ2TPKchPCpwouBWDVdRBkBwqcKNhU4UcRcgIYrYEXCrBiOIMgOBdgRwxTgRxBmL4FYMR8C7AhiDIDgU4EcMU9mjYGYDAuwJjs1PZrWBmLYF2BM9mu7NaxsxbAuwJrs13ZrWNmKYFGBN9mo7JbEOYrgUYE2KPBcaPH8VrGzQpgUYU0WKpYtiNmLYVGFMFiqWLYhyAYVGFHwKpahiNkBwqC1GLVUtQcQ5AS1RhRS1RhSuI1wWFdCJhXYUuIbj1Fjz6ocY4SofUcc09stcsbAFyn907mdXdcRM3IOE9CoyrKDcprkiCWVlHcwGUiTABJOQFyV7TZv/5xWczEarBwsYmJgnRObq9CK7arHyzA10zJmByjNfRmEQG5ALytf8WcXFaeS8+p26fS5JuorHxHe/o5X2UxWZAPqvacTD0d+Kz+wX6H+ytdTLXQ5pkFrgDY6Lytf0RoB5LWYZBFjaDnY2W03x5SVqseflt79RauhlfwPl5nyvYd1VKxIpMLoziLdSehTW07grUiO0YQCM297wtqvqW5900tnbhZnNyRczz1Wm/ZGOFxPh5I1PjbU/DHw/kMdBePN8/wfFHbrfhLwJYBJd4xHXklMC+3V9ipsYRgHfnHwMiCSF869LNxsoODqR7j7BmZbAGuZBXZovika8sWrdjm1GmlSjle/c8uGKwpo4YrBi9S5w5i+BTgTIpqezQyBmL4FOBMdmp7NbIXMWwLsCa7Nd2aGRsxbs13ZprAuwrZAzFey4rsI4JnAowLZBzFiFQsTZYqmmtkFTFSxVLE0aaqWJsh1MVLFQsTRYqliNxlIULFBamSxVLEbjqYsWqpamSxULERlIXLVUtTBaqlqFh1IBhUYUaF2FCw2R9Q9GtxNpgOcGl+p08JXqBs7SB3YI1H4LwFH0vwQAyecx8lr7B6TOqSW0zA5iV8dqNNqZSzkejSr0UsYnrWVsNplI7w22LgrFrb5JGIiBzzWRtW9A62JJR0bvdhqalW5Hqtn39HNaVLeIqCy8Bs28GjOFqU/SBrBDAqz0a6LmThqu7PV1GtiQbpSnvhrD3isPeG8n1aUsOFw15arzD9pcDGInrmqUdA5rxEq+tUHyPpX7bouti11Xl/TXZWy1471M2kH1Sb5agwvMOqHQlX7ZxbhLjHCbLu0/w/gzU4s4a/xDiQcWhMsvZWDEfs1Ipr1sjzcwIYrBiOKauKaVyEcxcU1PZpgU1PZpchcxbAu7NNYFOBbI2YpgXYE3gXdmhmbiCeBRgTnZruzRzNxBIsVSxO9mo7NbMZVBEsVSxPGmqGmmUxlUEyxULE45ioWJsh1MUNNDcxNuaqFiZSHUhQsVCxNlioWJlIopihaqFicFKVAoSCeHvRzSKKYiWqMK0Ps2G7/AalANOdEFUT2HzCNanqe1YQMEg8QlQ1XDFzSgpbkVUcdgr9qe7NxVWMJMAST5qQxN7HX7MyAChZQXhQmeT8TAu2UtPfEcYv8Fpbq3S6s4BphpzJzjWBqlqtcvN1vbq2+nSaA1xBg3I1N1z1p1FDbmUpcNz5vkem2D0X2b7wc88HuMeQgLTdueiQQ6jTIIg/u25aAHMQvDu37Va6RUkdB0Vq3pNWdkR4LyJaTUzd8j0vndNBc0P7w9CO/wDuKgwHMPuW9CMx1Qdo9CajQSyo150EFsjrOaWo+kNYZmRzF/Naez77qPH7oOe7MgNJjxC6XLWQSvJP31ONPQ1G7J397Iwto3DXpiX0yBBNiDEcYSQp8l66hvmpUJYGkv0bhJcLXnl1WBtuyPpvLajCw5wRFuI5Lpo15yeNS1/I8/VUqcEpUm2vMSFNWDEzi7sYR/Nr0VcKvkzhlJdGBwKcKLhU4FshcgOFdhRsC7AtkDIDhXYEbCuwrXNkBwKMCPhXYVrhyF8Cg00xhUQtkHIXNNULE0qlqKkMpiZpqjqadNNVNNOpjqoIOpoZprQdTQnMTKZRVBIsVXMTbmIZYnUiimKFirhTTmqhajkOpCrhxXAxoivaqws+aKqRICI1qloR6FEuMBSc0iTuwTWowaNAmTsLhnA8Qo7CPyScRPYVqS6Am01cMRWtRQxK5k2BYxek3f6MB7Wl9XA8wS3CDhHA39ZZmykMMgknlA95/BNu26odT5381zVp1JcoO3mXoKjHnUV/I9HsHorTpnE49pFxIhv9uvitljgLwBplFhkF4ulvGqMnuaORM+9G2jery2MbieJA/BebU09ao/HK56lLWaalG0I29+p7A70osuXCdTqh7TvfZag75Y6MsTQYPKei8S41KphsunQCST0C2d1eixccW0dwA+pYuPMkGwU5aSlTWU5NMMdfVrSxpwuvPYw9q2Fxc91NncxGIvAJsLIL9lLXBtQFvG0mOML6GdzUoAa57WgRDXQsrePo3rQqmdGvv1735FdFP4hF8nyOOt8IkvFFX8v0uR5CowAwDPOI+KpC23ejdf8AhJn2j55ZIdT0e2gf+kT/ACkH5yutain/AMl6nmT0ldc8Hb6GTC7Cmdo2V9Mw9rmnOHAgwhhiqpp80cbhJOzQLCuwo4pKDTWzNhIBhXYUbs1PZo5mxkLYVBamCxQKc5LZhUXewuWI7tiIZjxNI1ANwi1tjc0gZyJEA/gmd37vpvBNWoWkH1WtkxxlJOsksr/i51UqMnJwcef1tYyMKhzF6CvsuyAHDUfi0k/LChUNzF7sLTDomXjCBwtndL81G13dfUstDUvZWb8ncwS1Dc1ey2H0WaDNZ4IB9VpsepzWntW5NlgEU2iCDmRMcb3UJfE6UXZXf0Oqn8IryV3ZfX/w+bFqG6mvo22bHszgCQxoE2ADcxxHBeJ2umGucGnEATB4jRdGn1qq7JoXUaKVC15JmWWKhYnXt5IDmrsU7nLsKuYqYUw4IcJ1IdM9HV2Wm/7jWnkkauwhpyI6GVRlI8U1TnUz1XmpuPU75NT6C5fNnDFzNj4EK9PZgciR1E+8J2nQGpCYZTAyKPF7EuHfcROwuBzBRBsxGYWh2RdqEb7M45lI63czodjNbTHsq4pDSy0PsbuCu3ZXeyl4qF4L7Gb2RXNYtZuzO9hXbsh9lDjIHyzZG5NvNF1/VIgwBPL3rS2vfRqOApgnhkLrPOxnguGyO09y5pxpylk9zsp1K1OGC2Nh2zG37/CdRp701s+1U6YiST7WZPivPDZYMmDyMozdmB9Z5HCJIHmZKhKknyb/AAdkNQ+kfybw3k05EDmSpdtTSP8AWEm3dI+awjstGIILyfvd4Rwi6mhuzZx990g34dB+KTg0139CnHqX2XqM71ove0AnHcxIMzp6qwto2R47zqZaOOEge9atV2B37p7sI6Z6556LtrGMCXk/7ifdAXRSm4WXQ4tTSjVu+vvqYJaVBbxW5u/AwyWgnSRYc+qjaXNxEsFzqAI5q/H52scPyDxycvsYgYpwclomkOCkUeifjIktIzNNLko7HktQ0hxVeyH1K3GD8qJU3ODpJPO+Y4JrtWCCaYdxbicApNEcCqdjwBSNqReGUFbf68xmht7gYp0WDFwFymK+z1XEOIa13EnLwAzVKG56xFhhB4uI8wMkpW2es2bOcBq0ktXO1By8LXv7nbCc4x8advx/BO016rCWvc09PckztFTR5HgFSpWPs+MyhGoeC6YUklsjmnqW3ybJrve71iSk3jkEx2vEJeo4q0FbkRnNPm3dgXRw96BUA4IzgguCuiVwLmjgh4W8CjOQ/FOmYeY/kEZkcFRpTFMribOssxg4IzKZ4LmFHa9I5MZJFqc/QRgup1OSO1wU3Ioo+Z1Mfxe9HDv4ioYQmGBqlKRWMAbSfaRW4uKu3CijCpuQ6h5giHcVEO4ploCmEuQ/D8xTAVUtPD3J5dC2YOEZ56LvBOuaFzYRzBwn3ESOSrPL3Jbb/SvZaTyxzySDBLW4g0zBBPEKj/S3ZZAxzMScLgGz7Uif0Km9VTW7XqHgvuMnoqlpRtl3pQqxgc0zJAgg2MGxTQc3QDyVY1U1dEnS8xEMKsKZ+gnxHLyVgBx9yPEMqPmZ+FygscdVpimDwXGgOSXijcB9zMZs7iYFymmbHUYPUBJ1zI6cESpQHHyMIZEZOP8AcVnNsMaSjzZznV4mXAfXilXueTd7veiucRqfNVNX6lZcuiGk79WJVdmk396o2g0Ztnlf5J11T6lDLjoqZysS4cL3BtJB7tFgBEeqcupSP2MOJ7zG9THlCfe53PwShcZ+ijFtbBlGL3/QtX2BoAh7SZg6AeOvks+pTi0LWrM9ppHgQlyxp0KtCq+ruRnRi3yVjMLRwQywcFqPoN6dSPmkqmGbSfBVjVuTlRaAMcjsegsbOSltZmLDjbi9mRPktKUVuwqLew4x6ZpvCzqu1MZIc6CBMa6ZccwnNmcHNDhkRI6FS4kJNxT5j4SSu0OMcmGOSzGI7GpWMhlrkVrku1qK0KbHQy1yK1yUaEQJGh0x1rwrioEmCVaSkcSikNY1WUvJUyULGyL1Oq8l6X717MYKVSo2oIdDGi4Jt3iORy4wvUmYXyP0k28dtUfUmC4FrXP7xaR3S25sIsB8782rqThT8PU0IqUgZYCAXTiBcMZecRmCAcZynMgXvB4CIAjAJAs6Whokn1bTcmDxk9EM0iTixOyOFuEFo/hcWngDnZH2uvTfhwEh2HvNeW9490iwHdAuLzIPSfFzcr3f4Om1jc9HW0xULzWLWBknCcL5JtAAOLI2NovyXu27XTa1jjUs+7C4ETNwMhGYzuvkrXOEgQI9TC/O0wYxAZH9BK0GbwL6DWF3da7EMokzN729y6KOt4Ucbf7JzpZO59XZxBnmEYOPFeE9HPScPeG1KhpsECOzgFxyEwbXkwRl5+5Y9rvVc09HA/BepS1EKq5ehPBotKguXOHNIHedHtDT7VuMZtn55KjnFbuxrMbcUJyz6e/dnc8MbVaSfLzy0Qa2/wCi0tglwdNxhGGDEODiD7kj1NGO8l6gwk+hpqe0IEA+4LGqektHu4cTg6SSGnuwY7065+SrtHpJRaJAe4SAS1swCPWImY0yQ+ao3tkjKElsabifoBQ7aX8R/a1YuzelVF5PdqNsT3mHQ5Wm5UN9I2E2pVS0kQ7CIII9YX6J3qqK3kgYzW1zbG3OHsjnhE+aUquH6CEnX31TDS4B5IMBuA4jaZHKxvxtqEHbt7sa2aXedYw4PaANZdhN7ZJ416O6kvUDze4xVcOaVfU4SOhWDvP0oh+FgbHtHEe9hkjIZHzzSTfSKo7HABOExaMJ0jih/UKMXbn9egFp6j2PVOrmIIJHMk/NKvF8l4un6TOdLRUdw69CcjY9VP7cqgnvOOX3p0CT+pRi/wCxlHpZPdoR2HfzrNc4kWjlp3QEYbyGIjGQWxMQbnpEqQ1nst/tH4Kww+y3wAXhTxk72LqpboM09opuOJ2EuNpk4hMQCMtB0WjS3iaLQ2lUgSbQDEn4LDhoMhrZ44RNuav23EI0Z1KM86b5+v8AJpzhOOMkelbvathxGrbk0FEp72rn1aoIOuH4w0rzZ2okATYCAMraK7Ntc0AAx4D46ru/quqvd4/TFfo5Hp6VuV/V/s9J+2qw9as0DjhPwwqp9JagmKwMfwN8Fht3xUH3h/aPwVxvp+pHki/i2ptZRj6L9CqhC/O/+TN7/qOv/wC54YGj5K9L0g2kiW4j/wBv8lhN327l7/kVD991fuuaPA/MqEviWrk+Vl9l/wBR1Tpro/8AJ/s9ON67YeA64R8FcbXtRzrAdL/JeOqb22k5VfJjD8kB29to1rO8A0fJc8qmrqbzX2v+iilbZL+f5PedvXIAO0GxmzQD5yqdi451qhuD62R4jgV4du+Kv3qtQ9CmGb8H3n1fE/moShqnvO5uJL2kek3yRSpufUdUecg57gYMa5d22Wq8HT2ovLi6nUcJlrASGm3eu0QLaQVtu33TIILnEEQQZuDosx4pQA02BJMk3EuIBveC4p6UJ8+JdvuaNS24rs1V4OBjQA2HHAcRAjIkTMjx46ojGikXOZ3S4h7cRbJBIlrxw1/RRuxsOLiQ2TBFoIjQGbSo33iAcZa4XAuJAdBcHAetlA5BUlFuePcspXdhvt2Pa4svUu5pFzMkx3otd1uBPjOz7a90HCSxzTDSA7LKRAi0WPFdu/Z3YsUhpaYdBsbAyGz0/FaIpuucYAOY1PG9496hOMYu24nEQXdYax4L6gDNZIJBH3Da46381su3pswBHaMAMzE69F5zsXSZeIiIAOVszF9fNVOzt1PuSKjCXOTf2/0SnUbfJno6m/qF/wB8L5xjv5BIftTY2kkOubEhtWT4xyWV9lpak/XioOyUfad7k8aFFdZe/sLkx9+9dj5+T0J+9tjJk45Ig+vlwzSLtioe07yCC7Y6Ptu8gqqnR7y9/YKb7s06W9tla4PY57XCIIadDN7XRdl37Qp1HVGvMvmQQ7DcybALDOyUtCVX7Cw5Yj0/RF0KL3v7+wyk+7PWf9U0jrT8WuHxCt+3aR0pe75heTG5ZyDh1gfFX/YcZvj3/AKD0umWzYbvueor72YWkNFJpiAe6Y5wgv3p3A0dn6sOJGdoJAa4QsJm6m+285cB+KKNmYPu+ZJ652ScGitg3l3AP3ZTc6TVdJEd1wHyzR6WwMbkSerjpH4K2LQQOn5IT6o46fCFbOT6hu+5UbDRaS4Nuc7u6qp2GifuT1c5Saoz0+oQalQT6qKcu7Ddmd2h4q3alcByRGsXQ2jFWVCVYVORVwxEDUjaABDzoFdr3I7QiNpJXNAFrn8rKBTJ1+SebQnmrihyS8UAhhIzCIKS0GUEQbMDp5JXWMZjaJ0RAHa36iVpt2QcfP8AFXbsx4eRI+KV1kAysAObfL8FQ7KDkY6hbX2cag+XzVfs7OiCrgPObZsTyO5B5ysytslZubH24By9x9mb7Su2hwd5Eq0dbith4ysfPe1ePaC2PRjZDtdU0nugdm94JFpEDx9ZeubshJkAE9BKO3Z38vGBb8EKmvTi0lZ9/aLQqQTu0fPzvFzSWuYJaSHZ5gwfgm9m3gHGMLh0v8Lr2X7MY7MMM8Ln3IlLd1JuTB5YR70Ja6m1/a7kni9kedZRJyJ8yifZamjnea9KGMGTG+et/wAF0nSB0HS/Jcz1T7CYnnG7BVOp8vyV27pqHUeMLcqvnXjy+s0B7xx8zf4X1Q+YmzYmcN0n71Ro6Cc+sK7d3M1c53kB8E12g0F9R8T8kJ9TkLzcHn9ea3Em+obIgbPTGTB438blcK0Dui06fgB0Q3P4dDxm36oZqA5G99OU6a2K1m9zF+1dNxrmfBUqO0kDx8fH80HEOhEmM5I6axxVC4XIz0jwiw8E6iElztJJ4eSG+ppN44ZiJ1UtcCSBfSOlrfRUVKlvA8ZyHmnSMDdGV51MmxGZt9WVHA2IEzY5/XFFqPbPO50EzpOt/gUHtAIvnqBkD87p1cJAccwNRYgdfkgE8Y/+KLVfEiBPkYFoIzM2H1CmlVt6mutvoJ1y5hFWhXDURlH6CI2meKzkKDDURjEYM6IjW9FNzMCbT5JinS5K7W9f1RW0/qeCnKQLHMpHjCMym7iFzGc/iiNLeZjkBy1Ki2zWIawozKXIqBUA+755eeiIK5gnDbjbLz4/FI2zWLt2YcCUVuyt4eZj5of2gjUdbD9P0UNq597LhAPLLIXSeLuGw0yk39JKvDeHnCRrRPeJuJzN7GPEqoc2AZGUnleQR4AJcfMw+cP8PRc97BqOFh+SULxJdizy0EmCLacPNdjgnKZjSxPzz8lsTDD6jZuT9a/BVNZgMAeMXkmIytqhVHDQTE3tcZ2vyHvQ3VRc4YF78bEzCZRMMu2iJEHrJ1PJCdtB9kcPePrwKHVOH1QfaFyTAm/MflwVBVByFjGTuJ14ZEdUVFGCVNodlIBygcbxfLjwyQKlSbYuXIgR+S6o7CPVyi5IDYJMW8flqgFzgJcAY7xjKDIgeJFuYVIpGLSZuffoPjp+NlQB1g4jvGfEC0fjzUGASQMydbQ0Z25Sc9RxCjG2XQQJJ0/uA6QfcnML9qC27rZDMieJjjl5eMuqCLRIzb52joQfmjMcIAAmYJJEgQMXrDW2ntDik3u6eWsEX1vl5c065mCdpJ1kTpAvEnpAHkh1u4YiSL2va+V+LfirOaYkTALi6/Uzh5W558Vz3Gm4McJ8AQALadI96b6BsAbUGImDAxDTMRAvnnC6k4yRERBacjn5DJFe8iO7Iy/hAiR494+YSteBnnh05ZifEp1zMdVaW5zwJItFnW8BpxXdsMu7J72eloPxNuK4mxmYMmwGhyv0jzzhDdTm+KCJiTIwxe5jWbc0y8wlqzobeBcYbg6E65AW93FDcTrF4PPMQePNE7PvNYQDImZmCWuvOUaHSwQdqZN4vhbaL3blfLJMghHCQWi0AiddQSD5meiCaZcZuOgxDK5lGZHqziMuJdqJNxGtigua3E44y3EQYDS6JaLTbp4IoyGWfXmrvz8Fy5Te4gU5Dqm6OnUrlylLYIenm360UMzHh8VC5RMXZ6x/2/NdW9XwHzXLluoGRXyd1+aI/wBQ/wAzFy5DojFW+o3p8mq7vWf/ACs/yepXLe/yEOc3eHxQdnzb/I3/ABC5cl6GKbXkPH41U6P9Rvj/AIvXLlpbeoGMU8mf03fApOvl/ud/9ZUrkkdx2Ts/4/8AJAq/ILlydbissf8AR8P+SWZlT/p/NcuTLZ/UKIr/AOk7/tf4U0LavWr/AMr/APJcuTx9/gz2QXavufyu/wASsap6/wDd/koXKtIDNgZj+mf8XJTePrf7f+LVy5JD+43QvtHqn+r/AMnJY/6h/qN+S5cnjsEVreq7p/8Aoh1f/L/ELlyujMPV0/pH4hDreqzp/wCK5chHoHoBp+uf5qf+bEnU06fMqFytAe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QSEhUUEBIVFRUVFBQVFRQUFBUVFBcUFxUWFhUVFRUYHCggGBolHBQUITEhJSkrLi4uGB8zODMsNygtLisBCgoKDg0OGxAQGywkHyQwLCw0LCwvNCwsLCwsLC8sLCwsLCwsLSwsLCwsLCwsLCwsLCwsLCwsLCwsLCwsLCwsLP/AABEIALEBHAMBIgACEQEDEQH/xAAcAAACAwEBAQEAAAAAAAAAAAADBAECBQAGBwj/xABEEAABAwIDBQQHBQcDAwUBAAABAAIRAyESMUEEBVFhcRMigZEGMlKhscHwFELR4fEVI2Jyc5KyM4LCFoPSQ1Ois9MH/8QAGgEAAwEBAQEAAAAAAAAAAAAAAQIDAAQFBv/EADERAAIBAwIEBAYBBAMAAAAAAAABAgMREgQxEyFBUSJhkfAFFHGBodGxFTKS8VLS4f/aAAwDAQACEQMRAD8A+ZwpwrW2XdYN3G0aZparsZaYPmvuozhJ2TPKchPCpwouBWDVdRBkBwqcKNhU4UcRcgIYrYEXCrBiOIMgOBdgRwxTgRxBmL4FYMR8C7AhiDIDgU4EcMU9mjYGYDAuwJjs1PZrWBmLYF2BM9mu7NaxsxbAuwJrs13ZrWNmKYFGBN9mo7JbEOYrgUYE2KPBcaPH8VrGzQpgUYU0WKpYtiNmLYVGFMFiqWLYhyAYVGFHwKpahiNkBwqC1GLVUtQcQ5AS1RhRS1RhSuI1wWFdCJhXYUuIbj1Fjz6ocY4SofUcc09stcsbAFyn907mdXdcRM3IOE9CoyrKDcprkiCWVlHcwGUiTABJOQFyV7TZv/5xWczEarBwsYmJgnRObq9CK7arHyzA10zJmByjNfRmEQG5ALytf8WcXFaeS8+p26fS5JuorHxHe/o5X2UxWZAPqvacTD0d+Kz+wX6H+ytdTLXQ5pkFrgDY6Lytf0RoB5LWYZBFjaDnY2W03x5SVqseflt79RauhlfwPl5nyvYd1VKxIpMLoziLdSehTW07grUiO0YQCM297wtqvqW5900tnbhZnNyRczz1Wm/ZGOFxPh5I1PjbU/DHw/kMdBePN8/wfFHbrfhLwJYBJd4xHXklMC+3V9ipsYRgHfnHwMiCSF869LNxsoODqR7j7BmZbAGuZBXZovika8sWrdjm1GmlSjle/c8uGKwpo4YrBi9S5w5i+BTgTIpqezQyBmL4FOBMdmp7NbIXMWwLsCa7Nd2aGRsxbs13ZprAuwrZAzFey4rsI4JnAowLZBzFiFQsTZYqmmtkFTFSxVLE0aaqWJsh1MVLFQsTRYqliNxlIULFBamSxVLEbjqYsWqpamSxULERlIXLVUtTBaqlqFh1IBhUYUaF2FCw2R9Q9GtxNpgOcGl+p08JXqBs7SB3YI1H4LwFH0vwQAyecx8lr7B6TOqSW0zA5iV8dqNNqZSzkejSr0UsYnrWVsNplI7w22LgrFrb5JGIiBzzWRtW9A62JJR0bvdhqalW5Hqtn39HNaVLeIqCy8Bs28GjOFqU/SBrBDAqz0a6LmThqu7PV1GtiQbpSnvhrD3isPeG8n1aUsOFw15arzD9pcDGInrmqUdA5rxEq+tUHyPpX7bouti11Xl/TXZWy1471M2kH1Sb5agwvMOqHQlX7ZxbhLjHCbLu0/w/gzU4s4a/xDiQcWhMsvZWDEfs1Ipr1sjzcwIYrBiOKauKaVyEcxcU1PZpgU1PZpchcxbAu7NNYFOBbI2YpgXYE3gXdmhmbiCeBRgTnZruzRzNxBIsVSxO9mo7NbMZVBEsVSxPGmqGmmUxlUEyxULE45ioWJsh1MUNNDcxNuaqFiZSHUhQsVCxNlioWJlIopihaqFicFKVAoSCeHvRzSKKYiWqMK0Ps2G7/AalANOdEFUT2HzCNanqe1YQMEg8QlQ1XDFzSgpbkVUcdgr9qe7NxVWMJMAST5qQxN7HX7MyAChZQXhQmeT8TAu2UtPfEcYv8Fpbq3S6s4BphpzJzjWBqlqtcvN1vbq2+nSaA1xBg3I1N1z1p1FDbmUpcNz5vkem2D0X2b7wc88HuMeQgLTdueiQQ6jTIIg/u25aAHMQvDu37Va6RUkdB0Vq3pNWdkR4LyJaTUzd8j0vndNBc0P7w9CO/wDuKgwHMPuW9CMx1Qdo9CajQSyo150EFsjrOaWo+kNYZmRzF/Naez77qPH7oOe7MgNJjxC6XLWQSvJP31ONPQ1G7J397Iwto3DXpiX0yBBNiDEcYSQp8l66hvmpUJYGkv0bhJcLXnl1WBtuyPpvLajCw5wRFuI5Lpo15yeNS1/I8/VUqcEpUm2vMSFNWDEzi7sYR/Nr0VcKvkzhlJdGBwKcKLhU4FshcgOFdhRsC7AtkDIDhXYEbCuwrXNkBwKMCPhXYVrhyF8Cg00xhUQtkHIXNNULE0qlqKkMpiZpqjqadNNVNNOpjqoIOpoZprQdTQnMTKZRVBIsVXMTbmIZYnUiimKFirhTTmqhajkOpCrhxXAxoivaqws+aKqRICI1qloR6FEuMBSc0iTuwTWowaNAmTsLhnA8Qo7CPyScRPYVqS6Am01cMRWtRQxK5k2BYxek3f6MB7Wl9XA8wS3CDhHA39ZZmykMMgknlA95/BNu26odT5381zVp1JcoO3mXoKjHnUV/I9HsHorTpnE49pFxIhv9uvitljgLwBplFhkF4ulvGqMnuaORM+9G2jery2MbieJA/BebU09ao/HK56lLWaalG0I29+p7A70osuXCdTqh7TvfZag75Y6MsTQYPKei8S41KphsunQCST0C2d1eixccW0dwA+pYuPMkGwU5aSlTWU5NMMdfVrSxpwuvPYw9q2Fxc91NncxGIvAJsLIL9lLXBtQFvG0mOML6GdzUoAa57WgRDXQsrePo3rQqmdGvv1735FdFP4hF8nyOOt8IkvFFX8v0uR5CowAwDPOI+KpC23ejdf8AhJn2j55ZIdT0e2gf+kT/ACkH5yutain/AMl6nmT0ldc8Hb6GTC7Cmdo2V9Mw9rmnOHAgwhhiqpp80cbhJOzQLCuwo4pKDTWzNhIBhXYUbs1PZo5mxkLYVBamCxQKc5LZhUXewuWI7tiIZjxNI1ANwi1tjc0gZyJEA/gmd37vpvBNWoWkH1WtkxxlJOsksr/i51UqMnJwcef1tYyMKhzF6CvsuyAHDUfi0k/LChUNzF7sLTDomXjCBwtndL81G13dfUstDUvZWb8ncwS1Dc1ey2H0WaDNZ4IB9VpsepzWntW5NlgEU2iCDmRMcb3UJfE6UXZXf0Oqn8IryV3ZfX/w+bFqG6mvo22bHszgCQxoE2ADcxxHBeJ2umGucGnEATB4jRdGn1qq7JoXUaKVC15JmWWKhYnXt5IDmrsU7nLsKuYqYUw4IcJ1IdM9HV2Wm/7jWnkkauwhpyI6GVRlI8U1TnUz1XmpuPU75NT6C5fNnDFzNj4EK9PZgciR1E+8J2nQGpCYZTAyKPF7EuHfcROwuBzBRBsxGYWh2RdqEb7M45lI63czodjNbTHsq4pDSy0PsbuCu3ZXeyl4qF4L7Gb2RXNYtZuzO9hXbsh9lDjIHyzZG5NvNF1/VIgwBPL3rS2vfRqOApgnhkLrPOxnguGyO09y5pxpylk9zsp1K1OGC2Nh2zG37/CdRp701s+1U6YiST7WZPivPDZYMmDyMozdmB9Z5HCJIHmZKhKknyb/AAdkNQ+kfybw3k05EDmSpdtTSP8AWEm3dI+awjstGIILyfvd4Rwi6mhuzZx990g34dB+KTg0139CnHqX2XqM71ove0AnHcxIMzp6qwto2R47zqZaOOEge9atV2B37p7sI6Z6556LtrGMCXk/7ifdAXRSm4WXQ4tTSjVu+vvqYJaVBbxW5u/AwyWgnSRYc+qjaXNxEsFzqAI5q/H52scPyDxycvsYgYpwclomkOCkUeifjIktIzNNLko7HktQ0hxVeyH1K3GD8qJU3ODpJPO+Y4JrtWCCaYdxbicApNEcCqdjwBSNqReGUFbf68xmht7gYp0WDFwFymK+z1XEOIa13EnLwAzVKG56xFhhB4uI8wMkpW2es2bOcBq0ktXO1By8LXv7nbCc4x8advx/BO016rCWvc09PckztFTR5HgFSpWPs+MyhGoeC6YUklsjmnqW3ybJrve71iSk3jkEx2vEJeo4q0FbkRnNPm3dgXRw96BUA4IzgguCuiVwLmjgh4W8CjOQ/FOmYeY/kEZkcFRpTFMribOssxg4IzKZ4LmFHa9I5MZJFqc/QRgup1OSO1wU3Ioo+Z1Mfxe9HDv4ioYQmGBqlKRWMAbSfaRW4uKu3CijCpuQ6h5giHcVEO4ploCmEuQ/D8xTAVUtPD3J5dC2YOEZ56LvBOuaFzYRzBwn3ESOSrPL3Jbb/SvZaTyxzySDBLW4g0zBBPEKj/S3ZZAxzMScLgGz7Uif0Km9VTW7XqHgvuMnoqlpRtl3pQqxgc0zJAgg2MGxTQc3QDyVY1U1dEnS8xEMKsKZ+gnxHLyVgBx9yPEMqPmZ+FygscdVpimDwXGgOSXijcB9zMZs7iYFymmbHUYPUBJ1zI6cESpQHHyMIZEZOP8AcVnNsMaSjzZznV4mXAfXilXueTd7veiucRqfNVNX6lZcuiGk79WJVdmk396o2g0Ztnlf5J11T6lDLjoqZysS4cL3BtJB7tFgBEeqcupSP2MOJ7zG9THlCfe53PwShcZ+ijFtbBlGL3/QtX2BoAh7SZg6AeOvks+pTi0LWrM9ppHgQlyxp0KtCq+ruRnRi3yVjMLRwQywcFqPoN6dSPmkqmGbSfBVjVuTlRaAMcjsegsbOSltZmLDjbi9mRPktKUVuwqLew4x6ZpvCzqu1MZIc6CBMa6ZccwnNmcHNDhkRI6FS4kJNxT5j4SSu0OMcmGOSzGI7GpWMhlrkVrku1qK0KbHQy1yK1yUaEQJGh0x1rwrioEmCVaSkcSikNY1WUvJUyULGyL1Oq8l6X717MYKVSo2oIdDGi4Jt3iORy4wvUmYXyP0k28dtUfUmC4FrXP7xaR3S25sIsB8782rqThT8PU0IqUgZYCAXTiBcMZecRmCAcZynMgXvB4CIAjAJAs6Whokn1bTcmDxk9EM0iTixOyOFuEFo/hcWngDnZH2uvTfhwEh2HvNeW9490iwHdAuLzIPSfFzcr3f4Om1jc9HW0xULzWLWBknCcL5JtAAOLI2NovyXu27XTa1jjUs+7C4ETNwMhGYzuvkrXOEgQI9TC/O0wYxAZH9BK0GbwL6DWF3da7EMokzN729y6KOt4Ucbf7JzpZO59XZxBnmEYOPFeE9HPScPeG1KhpsECOzgFxyEwbXkwRl5+5Y9rvVc09HA/BepS1EKq5ehPBotKguXOHNIHedHtDT7VuMZtn55KjnFbuxrMbcUJyz6e/dnc8MbVaSfLzy0Qa2/wCi0tglwdNxhGGDEODiD7kj1NGO8l6gwk+hpqe0IEA+4LGqektHu4cTg6SSGnuwY7065+SrtHpJRaJAe4SAS1swCPWImY0yQ+ao3tkjKElsabifoBQ7aX8R/a1YuzelVF5PdqNsT3mHQ5Wm5UN9I2E2pVS0kQ7CIII9YX6J3qqK3kgYzW1zbG3OHsjnhE+aUquH6CEnX31TDS4B5IMBuA4jaZHKxvxtqEHbt7sa2aXedYw4PaANZdhN7ZJ416O6kvUDze4xVcOaVfU4SOhWDvP0oh+FgbHtHEe9hkjIZHzzSTfSKo7HABOExaMJ0jih/UKMXbn9egFp6j2PVOrmIIJHMk/NKvF8l4un6TOdLRUdw69CcjY9VP7cqgnvOOX3p0CT+pRi/wCxlHpZPdoR2HfzrNc4kWjlp3QEYbyGIjGQWxMQbnpEqQ1nst/tH4Kww+y3wAXhTxk72LqpboM09opuOJ2EuNpk4hMQCMtB0WjS3iaLQ2lUgSbQDEn4LDhoMhrZ44RNuav23EI0Z1KM86b5+v8AJpzhOOMkelbvathxGrbk0FEp72rn1aoIOuH4w0rzZ2okATYCAMraK7Ntc0AAx4D46ru/quqvd4/TFfo5Hp6VuV/V/s9J+2qw9as0DjhPwwqp9JagmKwMfwN8Fht3xUH3h/aPwVxvp+pHki/i2ptZRj6L9CqhC/O/+TN7/qOv/wC54YGj5K9L0g2kiW4j/wBv8lhN327l7/kVD991fuuaPA/MqEviWrk+Vl9l/wBR1Tpro/8AJ/s9ON67YeA64R8FcbXtRzrAdL/JeOqb22k5VfJjD8kB29to1rO8A0fJc8qmrqbzX2v+iilbZL+f5PedvXIAO0GxmzQD5yqdi451qhuD62R4jgV4du+Kv3qtQ9CmGb8H3n1fE/moShqnvO5uJL2kek3yRSpufUdUecg57gYMa5d22Wq8HT2ovLi6nUcJlrASGm3eu0QLaQVtu33TIILnEEQQZuDosx4pQA02BJMk3EuIBveC4p6UJ8+JdvuaNS24rs1V4OBjQA2HHAcRAjIkTMjx46ojGikXOZ3S4h7cRbJBIlrxw1/RRuxsOLiQ2TBFoIjQGbSo33iAcZa4XAuJAdBcHAetlA5BUlFuePcspXdhvt2Pa4svUu5pFzMkx3otd1uBPjOz7a90HCSxzTDSA7LKRAi0WPFdu/Z3YsUhpaYdBsbAyGz0/FaIpuucYAOY1PG9496hOMYu24nEQXdYax4L6gDNZIJBH3Da46381su3pswBHaMAMzE69F5zsXSZeIiIAOVszF9fNVOzt1PuSKjCXOTf2/0SnUbfJno6m/qF/wB8L5xjv5BIftTY2kkOubEhtWT4xyWV9lpak/XioOyUfad7k8aFFdZe/sLkx9+9dj5+T0J+9tjJk45Ig+vlwzSLtioe07yCC7Y6Ptu8gqqnR7y9/YKb7s06W9tla4PY57XCIIadDN7XRdl37Qp1HVGvMvmQQ7DcybALDOyUtCVX7Cw5Yj0/RF0KL3v7+wyk+7PWf9U0jrT8WuHxCt+3aR0pe75heTG5ZyDh1gfFX/YcZvj3/AKD0umWzYbvueor72YWkNFJpiAe6Y5wgv3p3A0dn6sOJGdoJAa4QsJm6m+285cB+KKNmYPu+ZJ652ScGitg3l3AP3ZTc6TVdJEd1wHyzR6WwMbkSerjpH4K2LQQOn5IT6o46fCFbOT6hu+5UbDRaS4Nuc7u6qp2GifuT1c5Saoz0+oQalQT6qKcu7Ddmd2h4q3alcByRGsXQ2jFWVCVYVORVwxEDUjaABDzoFdr3I7QiNpJXNAFrn8rKBTJ1+SebQnmrihyS8UAhhIzCIKS0GUEQbMDp5JXWMZjaJ0RAHa36iVpt2QcfP8AFXbsx4eRI+KV1kAysAObfL8FQ7KDkY6hbX2cag+XzVfs7OiCrgPObZsTyO5B5ysytslZubH24By9x9mb7Su2hwd5Eq0dbith4ysfPe1ePaC2PRjZDtdU0nugdm94JFpEDx9ZeubshJkAE9BKO3Z38vGBb8EKmvTi0lZ9/aLQqQTu0fPzvFzSWuYJaSHZ5gwfgm9m3gHGMLh0v8Lr2X7MY7MMM8Ln3IlLd1JuTB5YR70Ja6m1/a7kni9kedZRJyJ8yifZamjnea9KGMGTG+et/wAF0nSB0HS/Jcz1T7CYnnG7BVOp8vyV27pqHUeMLcqvnXjy+s0B7xx8zf4X1Q+YmzYmcN0n71Ro6Cc+sK7d3M1c53kB8E12g0F9R8T8kJ9TkLzcHn9ea3Em+obIgbPTGTB438blcK0Dui06fgB0Q3P4dDxm36oZqA5G99OU6a2K1m9zF+1dNxrmfBUqO0kDx8fH80HEOhEmM5I6axxVC4XIz0jwiw8E6iElztJJ4eSG+ppN44ZiJ1UtcCSBfSOlrfRUVKlvA8ZyHmnSMDdGV51MmxGZt9WVHA2IEzY5/XFFqPbPO50EzpOt/gUHtAIvnqBkD87p1cJAccwNRYgdfkgE8Y/+KLVfEiBPkYFoIzM2H1CmlVt6mutvoJ1y5hFWhXDURlH6CI2meKzkKDDURjEYM6IjW9FNzMCbT5JinS5K7W9f1RW0/qeCnKQLHMpHjCMym7iFzGc/iiNLeZjkBy1Ki2zWIawozKXIqBUA+755eeiIK5gnDbjbLz4/FI2zWLt2YcCUVuyt4eZj5of2gjUdbD9P0UNq597LhAPLLIXSeLuGw0yk39JKvDeHnCRrRPeJuJzN7GPEqoc2AZGUnleQR4AJcfMw+cP8PRc97BqOFh+SULxJdizy0EmCLacPNdjgnKZjSxPzz8lsTDD6jZuT9a/BVNZgMAeMXkmIytqhVHDQTE3tcZ2vyHvQ3VRc4YF78bEzCZRMMu2iJEHrJ1PJCdtB9kcPePrwKHVOH1QfaFyTAm/MflwVBVByFjGTuJ14ZEdUVFGCVNodlIBygcbxfLjwyQKlSbYuXIgR+S6o7CPVyi5IDYJMW8flqgFzgJcAY7xjKDIgeJFuYVIpGLSZuffoPjp+NlQB1g4jvGfEC0fjzUGASQMydbQ0Z25Sc9RxCjG2XQQJJ0/uA6QfcnML9qC27rZDMieJjjl5eMuqCLRIzb52joQfmjMcIAAmYJJEgQMXrDW2ntDik3u6eWsEX1vl5c065mCdpJ1kTpAvEnpAHkh1u4YiSL2va+V+LfirOaYkTALi6/Uzh5W558Vz3Gm4McJ8AQALadI96b6BsAbUGImDAxDTMRAvnnC6k4yRERBacjn5DJFe8iO7Iy/hAiR494+YSteBnnh05ZifEp1zMdVaW5zwJItFnW8BpxXdsMu7J72eloPxNuK4mxmYMmwGhyv0jzzhDdTm+KCJiTIwxe5jWbc0y8wlqzobeBcYbg6E65AW93FDcTrF4PPMQePNE7PvNYQDImZmCWuvOUaHSwQdqZN4vhbaL3blfLJMghHCQWi0AiddQSD5meiCaZcZuOgxDK5lGZHqziMuJdqJNxGtigua3E44y3EQYDS6JaLTbp4IoyGWfXmrvz8Fy5Te4gU5Dqm6OnUrlylLYIenm360UMzHh8VC5RMXZ6x/2/NdW9XwHzXLluoGRXyd1+aI/wBQ/wAzFy5DojFW+o3p8mq7vWf/ACs/yepXLe/yEOc3eHxQdnzb/I3/ABC5cl6GKbXkPH41U6P9Rvj/AIvXLlpbeoGMU8mf03fApOvl/ud/9ZUrkkdx2Ts/4/8AJAq/ILlydbissf8AR8P+SWZlT/p/NcuTLZ/UKIr/AOk7/tf4U0LavWr/AMr/APJcuTx9/gz2QXavufyu/wASsap6/wDd/koXKtIDNgZj+mf8XJTePrf7f+LVy5JD+43QvtHqn+r/AMnJY/6h/qN+S5cnjsEVreq7p/8Aoh1f/L/ELlyujMPV0/pH4hDreqzp/wCK5chHoHoBp+uf5qf+bEnU06fMqFytAe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xIVFhUXFhgVGBgYFhgaHBwXFxgXFxgXFRcdHCggGBolHBcXITEhJSkrLi4uGB8zODMsNygtLisBCgoKDg0OGhAQGywkHyQsLCwsNCwsLCwsLCwsLCwsLCwsLCwsLCwsLCwsLCwsLCwsLCwsLCwsLCwsLCwsLCwsLP/AABEIALcBEwMBIgACEQEDEQH/xAAcAAABBQEBAQAAAAAAAAAAAAAEAAECAwUGBwj/xABFEAABAgQDBQYDBQcBBgcAAAABAhEAAyExBBJBBSJRYXEGEzKBkaGxwfAHQlLR4RQjYnKCkvEVFzNDk7LSFlRjg6Kj4v/EABoBAAMBAQEBAAAAAAAAAAAAAAABAgMEBQb/xAAlEQACAgICAgIDAAMAAAAAAAAAAQIRAxIhMUFRBBMiMmEFFJH/2gAMAwEAAhEDEQA/APZsPMEE5RGDJn6gwdKxsVJNAaUKBkYkGLRNESBZEVJhu8EQVNEAFoh4GTMi9KngAlChQoAFChQoAEY5Da2BKFGlCSQRZuEdfFeIkJWMqg4/KNsGb65X4IyQ2RwSkxHLGptXAGWr+E+HpwPOAMsevCakrRxNU6ZVlhNFuWGyxdklbQ7RPLCaCxkGh2ibQmhWBECHaJNDtBYEGhmibQ7QWFlbQssWNCaCxlbQmizLCywWBURESIuKYbLBYFOWK1oeCFCMja/aCRh0utb6bteNz5QOajywSb6Jrw9YaOPmfaXLekkt/MIUR/uYvZp9cvR6zgcIVIOQnODbRoOl4GaEkry05wXsySZQZTV1gnHyO8TlBaPOy5rlXg3hClZjIn84ITiYgNkKAJe0Zy5jFoyaT6LtmuMTEF4mMzvjEe9jNxKs1E4mDMPiIwEzIvlToVAdMhTxKMjDYuNOVOBhAWQoUKACK1gVJaM6ZtYJJBFuEHz0AjejF2jJBJynnxjfDGMnyZ5G10UbVxhmgMlgNXjLywQsQylUA4R6MEoqkcknbtg7QssW5YskSCpQSLkt+sW5UrJSKZchSvCknoHi47OmfgV6R1MqQEpCQKD6c84ZUefL50r4R1L46rlnHlDXhZYN2uppgB1BbqKt6OfKBWjrw5lkhsYZIaSog0Josywssa2QVZYdosyw4TBsBWEw+WLQmHaFsMpywssW5Ysl4dSiAAa2hbUFApEc7tztfhsMA6wsksyCCdXNOHOMf7WcTOk92gFSUqCgS7DNwdrsDrqaR5XPxacqUtmLlSieJHhFXYe5Ecub5Wr1ibwxXyzsNsfaNNmZ0IQAhVEgAlTczxPIRyuJxf7QzrUCLuXFrAafVIyzNUC6d3g1PeHmYtSgAovzF/jHBOcpu2zpikug1PcihTUcifnCjMCj+IDzhRNMdn2d3Qtpwi8SqULRkkqFS7RdLxZTpTnHS8cjNTQWorH5tGLipJJqnzjak45CtWPOCGEZ249odp9HKfs7RJGHflHSKkIOggc4RL2MPcdGQvAqAdnEU90Y6KRKY3i5aAxoIVoDnZaTBuHWREZigCWvwigT1PGiwtkPKkbslbiLIFwasyb+lIIQltSesYtUy07KsYQEuS31aMVEhanUATpG3ipGcM7RKRLypA4RrDJpHjszlDZnMzZRDvRrvCl4fMHBDcgo+4BEbG18DnBIbR+bEXjDw+0DLUUrDJdt4hxo4TSlvlzMvy5RrUIfHTux1ywPvJ8zl/6miWz9pyJSipcxLtQJdV9d0Ef5i6dikqDpIIIoQC3xjMmzRWjeUck/8hka1pG0fjQTs1J3atH/AA5M1f8ASw9TAU3tFPPhw6B/Mv8AKM5eK4n3MUzMZyHoTHG80mb6IbaWMxEwpKkSXSrMmq6Go48CR5wMvbGITeRLV/KtvjEV4t/luwNOnfTfOLh8jJD9WTLFGXaDZPamU4E5C5J4qDp/uH5RuyVpWApJCkmxBcesccpQNCHHqPMRTIxCsIrvJTmXeZK0KdVI4KHCO7D/AJCV1k6OfJ8VV+J3WWJBMNhZyZiErQXSoBQPEGoi3LHq7WcJAJhwmLEoeNFezAlJUpYDByTQAC5J4REsij2VGDl0ZvdaxRtntEMJh1zFLCQlLigJ5BI4k0ivtDtvDYbCqxAnCYgEJBQyhmLhILHUhuWrXj577UdrJ2MmOtW6DuppuijigrZ4xnng17NoY5J+grth2nXjil1TJndvlUoiyiHGUUKnIszBg2sB4js5ikYYYgyUpQkgEhQVMLqopSASUpctp53jFE0AEZa8X87NEsDPXLVnQpSVUYgkNwp8o4275OhI2dibLlTJE+fiJ2QS6JkobvVqI8TKI/dpLOzk2peCNn4HZ6ZS5uIxEyYrwypKEhBLg78xdWynQXKbsYh2L7JL2hObNuAnOQxX4VHcSSMxcAatmEdFtvsEqQsjErKMNKlnIoS5mXNTdJCaWUSo3JF6whnnX7YoUAAHSHjdGxpJr3hS9WC5VtPGsKtxEKDgR9UYparMwgaerMA9xSNqK1yEnSN45EvBlLG35MPJE0qULExqHBJ5xScGWf2jT7YsxeOSAASNYdKlCxMX91DiTFbInkYYhfGLUrURyetIj3USQSLRDrwUpPyVrwyne/OKDKrWkaIxJ4CB1hy8OMn5HLXwTwc9KaQamak2IjNyQ4RESgnyOORrg0wYeM8BQq8TTijqHjNw9Gv2LyGERy23MGyiCSHsoM7VoeMdGjFDWkU7QlImoyuH0PAxjlxuSNIZEeZY6dOlFw6gxoFZgxP3gwYi/m2lcdXbSWaGitcu9a9qvGh23kqCQhRypKiFsWo3vr6iOalzpcohJlkA2CUuw5gaxwNX2juxRT8mivtKGcJWx/8ATmfNPvAZ7US9S3UGnqK9TE8ZiZMtIUtgk2LNbKPjm8o53FkTPAlZYO+QjT4PExjZu8cV5OolbZQtylQIZ6F69f8AGsXJxPPX5PHleKUxdJKTxBIPqI0tjdp1JUETajRX/cPnGksEqtHK5JOj0UTf1/X1i1K6fXrGbInggGv6dfr8iZc4W8veMUxNHU9gVH9nmS9JU5aE/wApCZgH/wAzG5tPHS5EszZqsqAwJqbkAUHMxjdlVow+FEycoIE+aqYkqIDpYISa6FKArzjlPta2uRNlISxRkzZgosx5AsRY1BtH0GKbjhTfo8ycdsjFtb7Uly1L7hCGFEKLk8y1rP0pHHbW7Z4nES5kszpndzFJJQVqVUaBRqHOjtHPz5illiAT5DRg35RZKlKGYlQFK82q3WgjlnJzds6IxUVSKsQCAApQuwDg+d6RmTJZBi7FLLkCvMfLWKBmPE8f8xKQy/CydSH0FdS4BDRYoFCqFmJIetQ9OfCKpYUl6EOPoiILVUtZmaEAThcfNSQUKUkhWcFIsoDxAixaHxm1Zs1+8nzZiiXOZa1B3ermsBCapIIBZwx51f5CHlMLh4YECtucKCcssXBJ4hQbydMKKpAfYOH2xhzROJlKI07xL/GNAGPkaTNIVmzvzcmNfZ/bLF4cvJnljRrj+2JU0B9PT8ShHjWlP8ygPjFOD2lJm/7uahf8qgfPpzj5hxPaCfOmd5Om51kZSSx3eDEM0bPZ3tjNwqiwSU3AIolT/dYhqZgWu7QbDPo3JWwicePYT7airMFYVIUCGZZII1DECvnEv9sqysNhE5KXmF+ekDmhJHrcyWIq7uOMwX2oYZQWqYhcsJAYeJSnNcoFKBrmDZ/2lbOSnN37lnCQhbnkzUPVopTREsZ1KZQMI4cRwX+1jCKWEpQsOPEsMAWNKOTVqxhdoftKmkLlSylJ3B3iQQQQAVtXj6ANV4e/9DRej1g4eI9wY5vYvbzCzJRC8QgzZaHmDw5ikOTLJYKdnpxgnBdu8DMLDEAWqoKSKkhsxDXHuIezFpFmyqUYh3cFInoJICkkihAILE2fhFeNxCJaFLWQEpDk/WsPcl4vRT3cP3cPs/EpmpzJdnarcAdCRrBeQQ9xfWzzX7Q9jjKqZmX3i1pCSVFglqpSHa4LPYqjzif2aSN5ObMOKjU6ampOses/anNyS5Cm3cywepAI9kqjzHBYlc0mYyQCdxJDgJFjehJq/Bo4c8nvwet8XGvr5MHbi5iVS0mYS1Ks1moWci94jitklaQSSD4nS/Brw3aAzVTVKVICgKhlJygk3FeUFbL2goySiad9Ni908DzFvLrEO1FNGyUZTaZzGLlFJZ30r+kZs2UXd41tpYh1GM9XvHTG6OLLFbUdv2UWidLzZd5KspcvwLjg7j3jY2hicqciVZVKpm0Dh/I+f67P2VfZ+peGTPnryS5p7xKU+IoslzZIID6ljpC7RbKyYhSpkhEqQFBpOYlS0SyAVipqy87jm9S8Zw+NtNt9GUstIyMaZqk7879omhMoJlrSjKmpbuwgmoSANHCqiMbtVjMQsypU8JFM0vLLLZFCgCg73s1NdI3No7GllZMqTPQkJK2IOfKUAJ3kpZD1OZRrYsTQDZ22JciYsz8Ok1AQtaSSmYAHzgKKiMpTR91xePQ1SWtnPd8nObRnIzE5R3oCUFqJdI8ScpYlwOApasZffOSo6Vb60tHQ9o9m4UZ5kueJqs5pLIKWO8PEc1lAa+Ei7mOcnKSMzMHaz0DbwA6/CMMipmkeQMTg5LFza3Ai/pCSsGpCjQMxbTX60hyoM+vw5wPMmWo3HnEDLs1gVP8AVhFRKYryw0OgLVqFOkV54c6a6QZh8AFFBKglJUBvKALE1PIDja1YaVgwIL5Qo1cRsVWZWRCinMcuViGBYMSXMPFfXL0K0dRiOxmIAoZRNWyrCbclhMZ03s/iU3w6j/KAvz3CY0kds8Qm6VDgwUPeoggduB96WEnSxI8ykRwpzR0aQfTOWOGWk78op5qQoN5kQRs/DKnrKJZdTEkOkJAGpJtHWYftegiigDS4SOOuav6w2I2rJmhii9ylgT5pU/DiIHN+hrCvZh4XswtRUrOhEsXXmCkk65QKn2gqd2cKU586RXdDGoNiTo/CsaGJ25K7uRhJGHd1oQVl3YrGZyb0cWg7aeHmHHYeVmQQVKLBQoEy1qdVKEECDZmyw4zlNobJnSkhRIJuUpJcezH19Y55Uwu7HjbSO423hCucErnZEp8WUVBJepIsKcbQldl5CwVpxhrUOgFuNMweLjlSXJlkw8/icnInrDEuH61HSL++zVd/W8dOjscWGXGoPWSr5LPCJf8AguY5bEyjyKSPhCeSLM/qn6OWQpSaKHR4ulqFN6r1/SN1fY3EDwzsMpP86n6eFveBp3ZHEg7vdn/3B7cLwKaF9cvRm4jEqFnqQb+j84KRt2cPFMWXVmckneAKc1fvAE15xFXZzFggdyTzzyyPPeiaNj4lmMggcAqX/wB1YHIWr9BWztuTZRS0ybuHMkictLMCCAAWIZg3AR2K/tMxiwMndpDM7EmutTU+UcHhtnTMxCpKlAClD7tB6AtP/CKegIg2lVIpRs0to7ZxOIypxE5a0AuxoLEOwAcsSHPGBZRUmiZgCBQHK9qOToKWECTZy+caWFxqQllhlc+GmkZyvtnZ8frUytsKWRWahrtkb5u8YezkFcwh9Ap9AAan0eN3amIlKd/IU/OObn48AkIDX+iY0hyqLyVFpsGxiQ5IsVECPUexn2WYfEokTF45JJQFTsOhIzgmvd587pDMDumoUxqG8vwZzzJYZwkuRxY5j8Gjq5WLFDkmJ1djeLcnHwcc+XaPetvyMOpMvDbuYAiVJSspGZCHQFBJACAALgiojhD+3JUVYgGalCFHIqW5yqKVKzLLkJSwB6U0jnx2pSZS0zJinKSc5zJVmYAb7FVABXRhHLbR7b4lcpUnvyQqilEJzEaJztUc6HnBDK5PqjJxryd/jvtDkCVPVLATNLJ7ta1KqwYhKd3LRJvVjxjzBM9OImtiZxS7JC2dKQKDdH3QKMOEYg3qu0IvoY3lNyfJmopGvjzJCU914gFZlVCSxIBFXSSBbmIyjElr0+vyiglojsYyzFKokTCaKAZAGvCK4sMRMADzKEdBBa9oApYyw7VIUQ5FiR8teUD4oV8h8IqzQ0wZu4XbCkoSkS0sABWVLPmTlr1hRbL7WLAA7uSlgAyZKGpTVzDRW8hao1UrGoizuxw0e/6wEJrs1fnwq0TVPLvlSWGj+ekea4sVF6cMhQfKD5Aww2WgnwJHk3witU5NggWtmb4XiSMRlAYe7uOhg/PwHI6Oz5Wsd1MEpSd53UahmatCPnFE7YGMVNziaFLSpgsqUC/KltPWDMLj1pWlWW3FRtrS1o6g4hDJUCHNvrpFKc49nd8eCnGn2cftLZGMSc2UG6lZFOxFHqxPFqxmYefMExLLUgkseb0qOMd1tfbqJaaG8cNglCdOUtSkJSje3lZXNWY6kM/pGmNuS6KzpR8nQHD4n/zDcgCn5xHuMSLTh6//AJhVAsCer86F2aLAVkeEXsQHfmxaOduS9f8ADj+2fsgg4ofgPUn/ALYdWLxlt0dCR8qxYJkwDwEDo3oIgcSv+L0H5QJv0ivtn7IDE4qu7mf+Me1IqVLxCqCS55FH5xr7NkTJpoWSLqUgFzwTWprG7LySxlSK2e5J14UjXFjnLmkkCyzZwmNlT5ZZUo9ArMR1yqIF9Yz5pnKLd2sqYltWBY01tHfzZOYl3s9mued7W5RXNwqUqRMYbpIJ/hVc+RboOkdaxRG8kjnOzuzGV3+JyolJAIC1XUSySQaNehvSL/21OIE5KnzCYsPqN85TxFG+EaG3cGFTpM1YK5aJqQpGm+MiVDoqOKwWMbEzyLKM0t0UVD5+sLLD8eC8GSp8+SvH4ealHeFYqopCXOYjQtwMAd0QS+l46VOGE7Ia5b8rcWprGdtBI7wqUMst3bVTU3U3NrmkZwk3wa5caX5WBSM4Yyyc+mV36BuUbk7GT5clDrKlPvOXvUAl6kN7xbgcfL7oKCcqlOFfeJY+EFtWH6sXuTI7wELFCQWBZgLMeN/eNtbXJzOXPBk/6/OAvTpEP9fWfEH6pf4wdM2IpLlFdKt8CzGMzE7OmJqUGmrfGsZJxuguRf8A6ujWTL/5afjlh/8AUpBoZCPcfCMpaDwMRmAxVIWxtIXhVeKW3Rcz8zE/2bBgOe9oCWzBjycAERk4PDAuo2BYdbn4j1ic/BgilINf6Gy9BWIwmFWlRllSVvRJOYW0YZvMvGGoMY0cFgjmg3bGGBlFZ8SGrxBUEsfV4skwc0QJhzDNAIvxvjPl8Ioi/GkZ1NxiiBAKFDQ8AHV90PxJHUHTnDJw4aqgC5D6UOtIqXML5q/2Fm9fziZxS3ICObsOjlmjkuQtmEfs7By2UX3TfWoDDlClZeKmH3qMONT84z/2tRBYMRS99KVD9esEIWomoYsbOTWmn5wOMvI+TR7oEXZvJ/LjA+LSspZClamwIygOSD0DwFIBKgQoqoyjUenGH2hNIlzSBZIS/wDMQk+bEjpAovZKyoylF9gWLQV3U7XdNYq2XgTMmpl1CTVR4IHiPpTzEPs7FZhlVca8vzjqcFhBIllf35nkQnQcteHsx6I3dG06a2K1CWkhlkEApA1KXoDxIL+p4xJMpahmDsdF5jroBGbiJwSpLs5UBTQPW9mt8o0RgJhJUJzyswCXVlqaALDXr0LxObG5O0czK5RNjOS3AHKzcfkDB2Cw/eOVFZQDR6uQWOWpGXn+rTw2yEJCZilSwkl2AdRY/wATgPQvo/EwcrFhTBLB6UowFKcGt/ktOPDbuQUaGHIloCUgB3ZnYJcluXWKpEzMX55RYsKWBrAs2eSeIdhratxVtI0MBKt0J0pUmxrHXRQYiSK9NU/mYZnH6klvRj+kTmNYto1geuphyHv1evzYefSGgMafhfClXgC3Tu/eTZJNLXH6Rxytkd0tSQ7qSUp5vZudDqdOMegzJWYWFWeg8iWHka8I5LaaVz5uRK8ksOMwBzrfV2OVDC7sRe7BTVqioS1lZlTMWJSBLznMwG6xatQD+P4V1tnjZqlOpSSlNCHcqWSWFbtWp4cY6zCbGloJyyszUKlFyTqCbBgzsRVRputB5wpUXKUuKub+TimlxqK0iYwSQTm5u2c7s3ZSqKWyWAZLWGm7pqXVUtxMbuHw2WgBfUnzd+Jv6Ke4goJUNRxcD3Hs39FYrnzimj+lf82trlFS8UQWiQDQ/DQaexH9IgWbs8jwVHB3Plx/UXhpZJIKj0A+VKs3qkWeD0UYercOA6Mf7E1iMmOM1yMxJmHSQaA8mgRey0qDhm5fAxv7QkO6kgOmp0Bs7dD8ox8bO3SpOgJYchbzjglGWOVWaKS8lE7Y+RCAng586/BvSM6bJLA5b2inFbenqQpi4ckkpAZ2ZKQXoHu2orGRN2hMmHeWS1Ro3p8Y7I2S6OlwsoDrAW2ZimKQNwgEn+pwB/bDYKSZM9CZygoLbMxKvFZxQvaNjtRhshQMihqkbuXKAGZtal3pSlDA2FHFKlnhEZQdQ6j4xqrw5MUqw5/xBsLUAm+I9YgYOVhOUVnDM9IdioFhReZPKFDFRpzJRAy5kEMLt7lr8nif7CpgVKAGlRfygYSDUv5v8oSUKAZyR5iM6fgdB8uWlI3im7GhfqOI94kvFIRRIL3oPcB6QLLw6swcn+Wh6c2iBmpfwC/3RRweERVi5DztBbJJBAO6HZq8AQ3GCsPIK5c+VuqBlnKEu+ZJBDi12jJGZR3UkG2rdWDb0E7LWULSoqISAp6PRnNCL0EOEaaBRAOz2Eec6gcqKr0rYJ6vpyjd2jialSkLUpnCVbqQGqpWoGjkC1NBAs3tMUv3ZBfViDQUzHX9PXDx+0FzHegJzEDU6E6lrB3aOgC6TiStZUak+VBUMNBS0dUAvJlH3qVNm1P1pHKbKD5+GRXuw+BP6XGtOx6+6SQo5lJCf6vCfNwR6gWhpgbGyZKFByBmWpZB45VFPwb30jQTLy2H6fQr098Uju5EuW+8gOoA6OSQWqDUh7RPCbQWoKDvkVl5sGIflz5DnDA1ZNSDyuwJvW1f8RuYFVPr5iMDDVsHZrsaAaxv7OT+7uz+VP7uUAwtr8PMD1o0MotXldvm3rvaxFZZviefo441geavj5eT6lqsFJoo6QwKsZOcEVseL1cXDlwAsODcJgfDy8iTQZjvZedGf+opuLKghSHU5NKEm/4Wd3GiDpYiKjNdSQ5YgqZ9AGpzGdqKf93aACeEQEpSAxpf8RNSeNSp6E/7ww6z1v8ArWzE5hWlVqrDLFFPaytKVd3/AK/ENE1h1K0VSlfNyrL/APYKHhABWpX11rQaKLg6F1JqWgGYKj3b3YeVm0S4giaWJfm5Hm/SuehDORZooSanT06v0DU0ZKWIeEBNAqDb3ZuF3ZufgFnhFRUWFKhzdgON3Zhx8Bs8V4pTMBTi+nV7swvohVaxclOVHP56O+oOW7eFVawAUYieQktoSOPV+PDqnV65yk8AGIzeodjDzsQTLNTdvgKcdB1biWqSp5cupcoHt9D5UEc/yY3CwRXiE048Ry84qRhkhyEioYsGcOCxa4cD0grMLfXpAeYgkVjji34K6I4nABZSquYUdy9LVd3HGLMTNmEDMpS2GUFRJLCtz1iGbkaQ4mvrGilItAapfOkDqlK4lo0JgBJq1NIoKSDViI0Ug7Ay44w2b8oPVKezt1ik4YVc25fKKUhUwPuxxH9x/KFFxkp4/GFD2FQgsZsqQSeJ+qQlIWS1hwceVNYHCwKip14RL9tJ5Uu/yAAaHTskn+xvUrZuJa2jQTuMcqCogVNWHNoFwqhmdQzU1D+ggpGMLLSAkJu1rcoTbFdEkd4sAMABc6Nz+tYvEtk7xb2/zAatqKOtXehf14xHKVHMs3+g0Sk3/Bq2SxUmWACAXL2bS7hoCVId2SWPKNKXsvKlS1OC+utofDKUh84YFm3gAX04PFKdL2HBm7HOVakKpmDB6VBeDhNQgso/7palhOpJYpA4VN+XIQto4iWsghIBBO85zf3A71eIipEnvCVlDtc/pratI1jPjkVBWzVGYmYpRdSnJpyt84FwGIIU+pdCjzGvViPp41ZQCZdAwNGoK1NB7xzU+SVTgPxqA9SBFiO+wPgsBr90Pr9eUdFhl5UgcvpxQ+xjncMnKpg7Hr0LgVjZTNegHhLEcr9LcRDGgvPprqBx8mLF9Qa+cDpL1Ol2rQVJLNoEmo+8Ygk8w3k38JuU08rGK8PMuTYUAP8AcQHcWBRQ6QwEouojK5BdYerMsmlFEPnSP0rVhZhVMmE3SQm/4QXejAlXe3HCsXT5+VBUo0G91KagAF01Ukf8yAtly2SmtSOepd2uN5y9RWFQGg/nqBWtmYO7HcFCRU0il6a/nY1YNXcuB4zCmTacHsKU5tYtmulqoiC1Wa9GvS2UH7wYqRxG7DAZKhY6W8quPJAsbrtA61FJvYkDyLeVk+SS4rDZmci1xZjqlzYu0u4F4Bx20csxCCAQoEOXdxQDhVuLb0IAqT4nOmlB5HRrA6UVEtpT8qKXIDeevRiTQkEqaK0rr7vWrippUG4cfjLwJtSYSpKb/e5E8QRQ1eulDdoYgDEzMsovxPsnXiw9AS9YLIySJdaAN+enH3zO1oy9rTf+GA+nmTUN1I97vTYxSCJaUtWtTm/i49LViJq4sadAveu7gDhzgeeCa6xXOxBQ2YX4V+jElzmJ0bS8cCQ7smhy0JuYgRUx9bdYuKKUf64xVDTJs8Nk0igrNIkJ3EUgpoZIAaGGMwi9ed/WLEKeoh1nyPGKTXkqyl08B7worWkPVn6QoqgsY4fDFIAWorcPuqtq9GEBYyShJuAH1c05sPlFMvFrUWBYchYchqYOm7MSpYyqKEGxXVRLOXs0V+r5ZjYAheiM2vn0F4Jw+HBc0WWs6iXOoAo/KJIwy0LPdEkAEZiyQbPUm0SkY2WghwklmNyHrYinpDbfgLCkyEAMAlKjVjUsm7qsl4X7QiX4CVFRcnKD/aDQC8ZcrFKzEpUoOfuivsIhNdJOcKCtQXBhaN9sKNJW0cyixWVdAr0SAwiqXMUWS6ilR1cCnxaK9mIXmEwUCTeofkn8R5erRq4naiBmBBQzlIZi/A8eJHExL/F1FBdA8rAjI5TvgEkEuDW9NGhlYlEshKFKCjcqAyjnS0BztoqUf3ailwAWDPoYZOGmLBIDhN2GnEiGot/sPsnicYTMJSrOKPcA0rBWz5CVTpSmLg5iKEUchra6QKnBKAqCAau2nGNjZeACCpfeBW6wABCgS1Skgt0raNItKkmBt4QZmPMnlWmgbhB0lVL1pwvY69bERnYVTINnblRTZrl+txeCyuobV9a1rTU+97RsILzubXDagtp/EzK52iMlwLVqSz3JJNRzCbjWKGKiwq9LUoXADOLKGgtEpmLSVZRVRq1z91gDRVP3XvAALtua0tgfEQkW8IZ1On+WVcaxfhAAGslrfwty/haqdUl4ytt4kKmAVZIAqbZgCwYZh+7KPMQYqYQgm5NQzVL8r7xZwx37QwL5kzMVDRzwqzuohq1MwuPSIGe4Aer+5vlHHMo+E0ywMlTBqNW1ix5XfKrgd6KZizUPehOhNr67ylHeA8MJgH53qmmtDaxuKsP3YqI5btScpQQbFx0FBalQkHS8aHflNlXs+ljRV28NAeMYu0UEglRJerkV5aeUSM1cNtIJ8VRd+ovfi1utzFK8TmdYFSbf9L82PxfQRg4FeZkE6+3TUxtLSEgCzAFqO7hiT66BoaEV4HenOdCNeLVqeRjb2jOS1CA1aZdSo6eUZGwk75P8abci5sOY1jWxxctySKhTVHOFLpgjF71RLKDjjwhKlkmlIunYYOqpBGhFOUMoLSAzvr+kcV+h0BkFJ0i0Lo5qPq8NiWUKaF4GIy0Kkl9Qp/KNFygCisPT4esIKPB4B70cW94JC35/XCG4lWEoVZqRILrUMOMDeLj6xZLNLiIaHY+aFESmFABX3iJaGSo1uQlve59Yrlz5jE5t0VrrrpWHhReq7MgPGYszG0DVDln5DSIYbCFZYczChRpL8Y8D8GtKV3YypZNQOLqYF6vUDWnnFveJffLkNdOag62hQowq2IrRtwWAYAmrcdWekZc494rMR7k+jm0KFG0YKL4GkHYbZbhKswAJZmrr5af4jZk4FCFEpJrQcQlqknWFCjlyzldCbK9rzRKyDMQSM1nLG1fpoJDJlLW3iUHPEgBnqeJFjeHhRt8eKVMEX7MJMt2LO7vZII5jiR5QYpXpT3cfADSGhR1jLM7VIcgH2BAq4NlPcxYjDgnO9AAB94JCjzYuXl/2woUIZzucrmhWhVmZyWdTpFa/hF7Rqoru/wBXozKL3ug6GkKFDEDqTrcWHQBwH6JFC97wIqaxLm264cfiD8bBZ1vDQoTAGxigkMSxIr01qKHxHTQRk7UWwPpp7NaFChDAMCtlA82jZxs644uPcgfGFCgQjQ2FIoCUu5B0/EOL8YIn3FGLJ/DWnKFCgn+rAHKimhFK/KIpb3EKFHnlIFnpbQNX/MBOl7XtChRtHoTHmy8ocDX6EQUt7BunX3hQo0jyh+BpS9Po9YIBhQoJASzc4UKFEA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QUExIVFhUXFhgVGBgYFhgaHBwXFxgXFxgXFRcdHCggGBolHBcXITEhJSkrLi4uGB8zODMsNygtLisBCgoKDg0OGhAQGywkHyQsLCwsNCwsLCwsLCwsLCwsLCwsLCwsLCwsLCwsLCwsLCwsLCwsLCwsLCwsLCwsLCwsLP/AABEIALcBEwMBIgACEQEDEQH/xAAcAAABBQEBAQAAAAAAAAAAAAAEAAECAwUGBwj/xABFEAABAgQDBQYDBQcBBgcAAAABAhEAAyExBBJBBSJRYXEGEzKBkaGxwfAHQlLR4RQjYnKCkvEVFzNDk7LSFlRjg6Kj4v/EABoBAAMBAQEBAAAAAAAAAAAAAAABAgMEBQb/xAAlEQACAgICAgIDAAMAAAAAAAAAAQIRAxIhMUFRBBMiMmEFFJH/2gAMAwEAAhEDEQA/APZsPMEE5RGDJn6gwdKxsVJNAaUKBkYkGLRNESBZEVJhu8EQVNEAFoh4GTMi9KngAlChQoAFChQoAEY5Da2BKFGlCSQRZuEdfFeIkJWMqg4/KNsGb65X4IyQ2RwSkxHLGptXAGWr+E+HpwPOAMsevCakrRxNU6ZVlhNFuWGyxdklbQ7RPLCaCxkGh2ibQmhWBECHaJNDtBYEGhmibQ7QWFlbQssWNCaCxlbQmizLCywWBURESIuKYbLBYFOWK1oeCFCMja/aCRh0utb6bteNz5QOajywSb6Jrw9YaOPmfaXLekkt/MIUR/uYvZp9cvR6zgcIVIOQnODbRoOl4GaEkry05wXsySZQZTV1gnHyO8TlBaPOy5rlXg3hClZjIn84ITiYgNkKAJe0Zy5jFoyaT6LtmuMTEF4mMzvjEe9jNxKs1E4mDMPiIwEzIvlToVAdMhTxKMjDYuNOVOBhAWQoUKACK1gVJaM6ZtYJJBFuEHz0AjejF2jJBJynnxjfDGMnyZ5G10UbVxhmgMlgNXjLywQsQylUA4R6MEoqkcknbtg7QssW5YskSCpQSLkt+sW5UrJSKZchSvCknoHi47OmfgV6R1MqQEpCQKD6c84ZUefL50r4R1L46rlnHlDXhZYN2uppgB1BbqKt6OfKBWjrw5lkhsYZIaSog0Josywssa2QVZYdosyw4TBsBWEw+WLQmHaFsMpywssW5Ysl4dSiAAa2hbUFApEc7tztfhsMA6wsksyCCdXNOHOMf7WcTOk92gFSUqCgS7DNwdrsDrqaR5XPxacqUtmLlSieJHhFXYe5Ecub5Wr1ibwxXyzsNsfaNNmZ0IQAhVEgAlTczxPIRyuJxf7QzrUCLuXFrAafVIyzNUC6d3g1PeHmYtSgAovzF/jHBOcpu2zpikug1PcihTUcifnCjMCj+IDzhRNMdn2d3Qtpwi8SqULRkkqFS7RdLxZTpTnHS8cjNTQWorH5tGLipJJqnzjak45CtWPOCGEZ249odp9HKfs7RJGHflHSKkIOggc4RL2MPcdGQvAqAdnEU90Y6KRKY3i5aAxoIVoDnZaTBuHWREZigCWvwigT1PGiwtkPKkbslbiLIFwasyb+lIIQltSesYtUy07KsYQEuS31aMVEhanUATpG3ipGcM7RKRLypA4RrDJpHjszlDZnMzZRDvRrvCl4fMHBDcgo+4BEbG18DnBIbR+bEXjDw+0DLUUrDJdt4hxo4TSlvlzMvy5RrUIfHTux1ywPvJ8zl/6miWz9pyJSipcxLtQJdV9d0Ef5i6dikqDpIIIoQC3xjMmzRWjeUck/8hka1pG0fjQTs1J3atH/AA5M1f8ASw9TAU3tFPPhw6B/Mv8AKM5eK4n3MUzMZyHoTHG80mb6IbaWMxEwpKkSXSrMmq6Go48CR5wMvbGITeRLV/KtvjEV4t/luwNOnfTfOLh8jJD9WTLFGXaDZPamU4E5C5J4qDp/uH5RuyVpWApJCkmxBcesccpQNCHHqPMRTIxCsIrvJTmXeZK0KdVI4KHCO7D/AJCV1k6OfJ8VV+J3WWJBMNhZyZiErQXSoBQPEGoi3LHq7WcJAJhwmLEoeNFezAlJUpYDByTQAC5J4REsij2VGDl0ZvdaxRtntEMJh1zFLCQlLigJ5BI4k0ivtDtvDYbCqxAnCYgEJBQyhmLhILHUhuWrXj577UdrJ2MmOtW6DuppuijigrZ4xnng17NoY5J+grth2nXjil1TJndvlUoiyiHGUUKnIszBg2sB4js5ikYYYgyUpQkgEhQVMLqopSASUpctp53jFE0AEZa8X87NEsDPXLVnQpSVUYgkNwp8o4275OhI2dibLlTJE+fiJ2QS6JkobvVqI8TKI/dpLOzk2peCNn4HZ6ZS5uIxEyYrwypKEhBLg78xdWynQXKbsYh2L7JL2hObNuAnOQxX4VHcSSMxcAatmEdFtvsEqQsjErKMNKlnIoS5mXNTdJCaWUSo3JF6whnnX7YoUAAHSHjdGxpJr3hS9WC5VtPGsKtxEKDgR9UYparMwgaerMA9xSNqK1yEnSN45EvBlLG35MPJE0qULExqHBJ5xScGWf2jT7YsxeOSAASNYdKlCxMX91DiTFbInkYYhfGLUrURyetIj3USQSLRDrwUpPyVrwyne/OKDKrWkaIxJ4CB1hy8OMn5HLXwTwc9KaQamak2IjNyQ4RESgnyOORrg0wYeM8BQq8TTijqHjNw9Gv2LyGERy23MGyiCSHsoM7VoeMdGjFDWkU7QlImoyuH0PAxjlxuSNIZEeZY6dOlFw6gxoFZgxP3gwYi/m2lcdXbSWaGitcu9a9qvGh23kqCQhRypKiFsWo3vr6iOalzpcohJlkA2CUuw5gaxwNX2juxRT8mivtKGcJWx/8ATmfNPvAZ7US9S3UGnqK9TE8ZiZMtIUtgk2LNbKPjm8o53FkTPAlZYO+QjT4PExjZu8cV5OolbZQtylQIZ6F69f8AGsXJxPPX5PHleKUxdJKTxBIPqI0tjdp1JUETajRX/cPnGksEqtHK5JOj0UTf1/X1i1K6fXrGbInggGv6dfr8iZc4W8veMUxNHU9gVH9nmS9JU5aE/wApCZgH/wAzG5tPHS5EszZqsqAwJqbkAUHMxjdlVow+FEycoIE+aqYkqIDpYISa6FKArzjlPta2uRNlISxRkzZgosx5AsRY1BtH0GKbjhTfo8ycdsjFtb7Uly1L7hCGFEKLk8y1rP0pHHbW7Z4nES5kszpndzFJJQVqVUaBRqHOjtHPz5illiAT5DRg35RZKlKGYlQFK82q3WgjlnJzds6IxUVSKsQCAApQuwDg+d6RmTJZBi7FLLkCvMfLWKBmPE8f8xKQy/CydSH0FdS4BDRYoFCqFmJIetQ9OfCKpYUl6EOPoiILVUtZmaEAThcfNSQUKUkhWcFIsoDxAixaHxm1Zs1+8nzZiiXOZa1B3ermsBCapIIBZwx51f5CHlMLh4YECtucKCcssXBJ4hQbydMKKpAfYOH2xhzROJlKI07xL/GNAGPkaTNIVmzvzcmNfZ/bLF4cvJnljRrj+2JU0B9PT8ShHjWlP8ygPjFOD2lJm/7uahf8qgfPpzj5hxPaCfOmd5Om51kZSSx3eDEM0bPZ3tjNwqiwSU3AIolT/dYhqZgWu7QbDPo3JWwicePYT7airMFYVIUCGZZII1DECvnEv9sqysNhE5KXmF+ekDmhJHrcyWIq7uOMwX2oYZQWqYhcsJAYeJSnNcoFKBrmDZ/2lbOSnN37lnCQhbnkzUPVopTREsZ1KZQMI4cRwX+1jCKWEpQsOPEsMAWNKOTVqxhdoftKmkLlSylJ3B3iQQQQAVtXj6ANV4e/9DRej1g4eI9wY5vYvbzCzJRC8QgzZaHmDw5ikOTLJYKdnpxgnBdu8DMLDEAWqoKSKkhsxDXHuIezFpFmyqUYh3cFInoJICkkihAILE2fhFeNxCJaFLWQEpDk/WsPcl4vRT3cP3cPs/EpmpzJdnarcAdCRrBeQQ9xfWzzX7Q9jjKqZmX3i1pCSVFglqpSHa4LPYqjzif2aSN5ObMOKjU6ampOses/anNyS5Cm3cywepAI9kqjzHBYlc0mYyQCdxJDgJFjehJq/Bo4c8nvwet8XGvr5MHbi5iVS0mYS1Ks1moWci94jitklaQSSD4nS/Brw3aAzVTVKVICgKhlJygk3FeUFbL2goySiad9Ni908DzFvLrEO1FNGyUZTaZzGLlFJZ30r+kZs2UXd41tpYh1GM9XvHTG6OLLFbUdv2UWidLzZd5KspcvwLjg7j3jY2hicqciVZVKpm0Dh/I+f67P2VfZ+peGTPnryS5p7xKU+IoslzZIID6ljpC7RbKyYhSpkhEqQFBpOYlS0SyAVipqy87jm9S8Zw+NtNt9GUstIyMaZqk7879omhMoJlrSjKmpbuwgmoSANHCqiMbtVjMQsypU8JFM0vLLLZFCgCg73s1NdI3No7GllZMqTPQkJK2IOfKUAJ3kpZD1OZRrYsTQDZ22JciYsz8Ok1AQtaSSmYAHzgKKiMpTR91xePQ1SWtnPd8nObRnIzE5R3oCUFqJdI8ScpYlwOApasZffOSo6Vb60tHQ9o9m4UZ5kueJqs5pLIKWO8PEc1lAa+Ei7mOcnKSMzMHaz0DbwA6/CMMipmkeQMTg5LFza3Ai/pCSsGpCjQMxbTX60hyoM+vw5wPMmWo3HnEDLs1gVP8AVhFRKYryw0OgLVqFOkV54c6a6QZh8AFFBKglJUBvKALE1PIDja1YaVgwIL5Qo1cRsVWZWRCinMcuViGBYMSXMPFfXL0K0dRiOxmIAoZRNWyrCbclhMZ03s/iU3w6j/KAvz3CY0kds8Qm6VDgwUPeoggduB96WEnSxI8ykRwpzR0aQfTOWOGWk78op5qQoN5kQRs/DKnrKJZdTEkOkJAGpJtHWYftegiigDS4SOOuav6w2I2rJmhii9ylgT5pU/DiIHN+hrCvZh4XswtRUrOhEsXXmCkk65QKn2gqd2cKU586RXdDGoNiTo/CsaGJ25K7uRhJGHd1oQVl3YrGZyb0cWg7aeHmHHYeVmQQVKLBQoEy1qdVKEECDZmyw4zlNobJnSkhRIJuUpJcezH19Y55Uwu7HjbSO423hCucErnZEp8WUVBJepIsKcbQldl5CwVpxhrUOgFuNMweLjlSXJlkw8/icnInrDEuH61HSL++zVd/W8dOjscWGXGoPWSr5LPCJf8AguY5bEyjyKSPhCeSLM/qn6OWQpSaKHR4ulqFN6r1/SN1fY3EDwzsMpP86n6eFveBp3ZHEg7vdn/3B7cLwKaF9cvRm4jEqFnqQb+j84KRt2cPFMWXVmckneAKc1fvAE15xFXZzFggdyTzzyyPPeiaNj4lmMggcAqX/wB1YHIWr9BWztuTZRS0ybuHMkictLMCCAAWIZg3AR2K/tMxiwMndpDM7EmutTU+UcHhtnTMxCpKlAClD7tB6AtP/CKegIg2lVIpRs0to7ZxOIypxE5a0AuxoLEOwAcsSHPGBZRUmiZgCBQHK9qOToKWECTZy+caWFxqQllhlc+GmkZyvtnZ8frUytsKWRWahrtkb5u8YezkFcwh9Ap9AAan0eN3amIlKd/IU/OObn48AkIDX+iY0hyqLyVFpsGxiQ5IsVECPUexn2WYfEokTF45JJQFTsOhIzgmvd587pDMDumoUxqG8vwZzzJYZwkuRxY5j8Gjq5WLFDkmJ1djeLcnHwcc+XaPetvyMOpMvDbuYAiVJSspGZCHQFBJACAALgiojhD+3JUVYgGalCFHIqW5yqKVKzLLkJSwB6U0jnx2pSZS0zJinKSc5zJVmYAb7FVABXRhHLbR7b4lcpUnvyQqilEJzEaJztUc6HnBDK5PqjJxryd/jvtDkCVPVLATNLJ7ta1KqwYhKd3LRJvVjxjzBM9OImtiZxS7JC2dKQKDdH3QKMOEYg3qu0IvoY3lNyfJmopGvjzJCU914gFZlVCSxIBFXSSBbmIyjElr0+vyiglojsYyzFKokTCaKAZAGvCK4sMRMADzKEdBBa9oApYyw7VIUQ5FiR8teUD4oV8h8IqzQ0wZu4XbCkoSkS0sABWVLPmTlr1hRbL7WLAA7uSlgAyZKGpTVzDRW8hao1UrGoizuxw0e/6wEJrs1fnwq0TVPLvlSWGj+ekea4sVF6cMhQfKD5Aww2WgnwJHk3witU5NggWtmb4XiSMRlAYe7uOhg/PwHI6Oz5Wsd1MEpSd53UahmatCPnFE7YGMVNziaFLSpgsqUC/KltPWDMLj1pWlWW3FRtrS1o6g4hDJUCHNvrpFKc49nd8eCnGn2cftLZGMSc2UG6lZFOxFHqxPFqxmYefMExLLUgkseb0qOMd1tfbqJaaG8cNglCdOUtSkJSje3lZXNWY6kM/pGmNuS6KzpR8nQHD4n/zDcgCn5xHuMSLTh6//AJhVAsCer86F2aLAVkeEXsQHfmxaOduS9f8ADj+2fsgg4ofgPUn/ALYdWLxlt0dCR8qxYJkwDwEDo3oIgcSv+L0H5QJv0ivtn7IDE4qu7mf+Me1IqVLxCqCS55FH5xr7NkTJpoWSLqUgFzwTWprG7LySxlSK2e5J14UjXFjnLmkkCyzZwmNlT5ZZUo9ArMR1yqIF9Yz5pnKLd2sqYltWBY01tHfzZOYl3s9mued7W5RXNwqUqRMYbpIJ/hVc+RboOkdaxRG8kjnOzuzGV3+JyolJAIC1XUSySQaNehvSL/21OIE5KnzCYsPqN85TxFG+EaG3cGFTpM1YK5aJqQpGm+MiVDoqOKwWMbEzyLKM0t0UVD5+sLLD8eC8GSp8+SvH4ealHeFYqopCXOYjQtwMAd0QS+l46VOGE7Ia5b8rcWprGdtBI7wqUMst3bVTU3U3NrmkZwk3wa5caX5WBSM4Yyyc+mV36BuUbk7GT5clDrKlPvOXvUAl6kN7xbgcfL7oKCcqlOFfeJY+EFtWH6sXuTI7wELFCQWBZgLMeN/eNtbXJzOXPBk/6/OAvTpEP9fWfEH6pf4wdM2IpLlFdKt8CzGMzE7OmJqUGmrfGsZJxuguRf8A6ujWTL/5afjlh/8AUpBoZCPcfCMpaDwMRmAxVIWxtIXhVeKW3Rcz8zE/2bBgOe9oCWzBjycAERk4PDAuo2BYdbn4j1ic/BgilINf6Gy9BWIwmFWlRllSVvRJOYW0YZvMvGGoMY0cFgjmg3bGGBlFZ8SGrxBUEsfV4skwc0QJhzDNAIvxvjPl8Ioi/GkZ1NxiiBAKFDQ8AHV90PxJHUHTnDJw4aqgC5D6UOtIqXML5q/2Fm9fziZxS3ICObsOjlmjkuQtmEfs7By2UX3TfWoDDlClZeKmH3qMONT84z/2tRBYMRS99KVD9esEIWomoYsbOTWmn5wOMvI+TR7oEXZvJ/LjA+LSspZClamwIygOSD0DwFIBKgQoqoyjUenGH2hNIlzSBZIS/wDMQk+bEjpAovZKyoylF9gWLQV3U7XdNYq2XgTMmpl1CTVR4IHiPpTzEPs7FZhlVca8vzjqcFhBIllf35nkQnQcteHsx6I3dG06a2K1CWkhlkEApA1KXoDxIL+p4xJMpahmDsdF5jroBGbiJwSpLs5UBTQPW9mt8o0RgJhJUJzyswCXVlqaALDXr0LxObG5O0czK5RNjOS3AHKzcfkDB2Cw/eOVFZQDR6uQWOWpGXn+rTw2yEJCZilSwkl2AdRY/wATgPQvo/EwcrFhTBLB6UowFKcGt/ktOPDbuQUaGHIloCUgB3ZnYJcluXWKpEzMX55RYsKWBrAs2eSeIdhratxVtI0MBKt0J0pUmxrHXRQYiSK9NU/mYZnH6klvRj+kTmNYto1geuphyHv1evzYefSGgMafhfClXgC3Tu/eTZJNLXH6Rxytkd0tSQ7qSUp5vZudDqdOMegzJWYWFWeg8iWHka8I5LaaVz5uRK8ksOMwBzrfV2OVDC7sRe7BTVqioS1lZlTMWJSBLznMwG6xatQD+P4V1tnjZqlOpSSlNCHcqWSWFbtWp4cY6zCbGloJyyszUKlFyTqCbBgzsRVRputB5wpUXKUuKub+TimlxqK0iYwSQTm5u2c7s3ZSqKWyWAZLWGm7pqXVUtxMbuHw2WgBfUnzd+Jv6Ke4goJUNRxcD3Hs39FYrnzimj+lf82trlFS8UQWiQDQ/DQaexH9IgWbs8jwVHB3Plx/UXhpZJIKj0A+VKs3qkWeD0UYercOA6Mf7E1iMmOM1yMxJmHSQaA8mgRey0qDhm5fAxv7QkO6kgOmp0Bs7dD8ox8bO3SpOgJYchbzjglGWOVWaKS8lE7Y+RCAng586/BvSM6bJLA5b2inFbenqQpi4ckkpAZ2ZKQXoHu2orGRN2hMmHeWS1Ro3p8Y7I2S6OlwsoDrAW2ZimKQNwgEn+pwB/bDYKSZM9CZygoLbMxKvFZxQvaNjtRhshQMihqkbuXKAGZtal3pSlDA2FHFKlnhEZQdQ6j4xqrw5MUqw5/xBsLUAm+I9YgYOVhOUVnDM9IdioFhReZPKFDFRpzJRAy5kEMLt7lr8nif7CpgVKAGlRfygYSDUv5v8oSUKAZyR5iM6fgdB8uWlI3im7GhfqOI94kvFIRRIL3oPcB6QLLw6swcn+Wh6c2iBmpfwC/3RRweERVi5DztBbJJBAO6HZq8AQ3GCsPIK5c+VuqBlnKEu+ZJBDi12jJGZR3UkG2rdWDb0E7LWULSoqISAp6PRnNCL0EOEaaBRAOz2Eec6gcqKr0rYJ6vpyjd2jialSkLUpnCVbqQGqpWoGjkC1NBAs3tMUv3ZBfViDQUzHX9PXDx+0FzHegJzEDU6E6lrB3aOgC6TiStZUak+VBUMNBS0dUAvJlH3qVNm1P1pHKbKD5+GRXuw+BP6XGtOx6+6SQo5lJCf6vCfNwR6gWhpgbGyZKFByBmWpZB45VFPwb30jQTLy2H6fQr098Uju5EuW+8gOoA6OSQWqDUh7RPCbQWoKDvkVl5sGIflz5DnDA1ZNSDyuwJvW1f8RuYFVPr5iMDDVsHZrsaAaxv7OT+7uz+VP7uUAwtr8PMD1o0MotXldvm3rvaxFZZviefo441geavj5eT6lqsFJoo6QwKsZOcEVseL1cXDlwAsODcJgfDy8iTQZjvZedGf+opuLKghSHU5NKEm/4Wd3GiDpYiKjNdSQ5YgqZ9AGpzGdqKf93aACeEQEpSAxpf8RNSeNSp6E/7ww6z1v8ArWzE5hWlVqrDLFFPaytKVd3/AK/ENE1h1K0VSlfNyrL/APYKHhABWpX11rQaKLg6F1JqWgGYKj3b3YeVm0S4giaWJfm5Hm/SuehDORZooSanT06v0DU0ZKWIeEBNAqDb3ZuF3ZufgFnhFRUWFKhzdgON3Zhx8Bs8V4pTMBTi+nV7swvohVaxclOVHP56O+oOW7eFVawAUYieQktoSOPV+PDqnV65yk8AGIzeodjDzsQTLNTdvgKcdB1biWqSp5cupcoHt9D5UEc/yY3CwRXiE048Ry84qRhkhyEioYsGcOCxa4cD0grMLfXpAeYgkVjji34K6I4nABZSquYUdy9LVd3HGLMTNmEDMpS2GUFRJLCtz1iGbkaQ4mvrGilItAapfOkDqlK4lo0JgBJq1NIoKSDViI0Ug7Ay44w2b8oPVKezt1ik4YVc25fKKUhUwPuxxH9x/KFFxkp4/GFD2FQgsZsqQSeJ+qQlIWS1hwceVNYHCwKip14RL9tJ5Uu/yAAaHTskn+xvUrZuJa2jQTuMcqCogVNWHNoFwqhmdQzU1D+ggpGMLLSAkJu1rcoTbFdEkd4sAMABc6Nz+tYvEtk7xb2/zAatqKOtXehf14xHKVHMs3+g0Sk3/Bq2SxUmWACAXL2bS7hoCVId2SWPKNKXsvKlS1OC+utofDKUh84YFm3gAX04PFKdL2HBm7HOVakKpmDB6VBeDhNQgso/7palhOpJYpA4VN+XIQto4iWsghIBBO85zf3A71eIipEnvCVlDtc/pratI1jPjkVBWzVGYmYpRdSnJpyt84FwGIIU+pdCjzGvViPp41ZQCZdAwNGoK1NB7xzU+SVTgPxqA9SBFiO+wPgsBr90Pr9eUdFhl5UgcvpxQ+xjncMnKpg7Hr0LgVjZTNegHhLEcr9LcRDGgvPprqBx8mLF9Qa+cDpL1Ol2rQVJLNoEmo+8Ygk8w3k38JuU08rGK8PMuTYUAP8AcQHcWBRQ6QwEouojK5BdYerMsmlFEPnSP0rVhZhVMmE3SQm/4QXejAlXe3HCsXT5+VBUo0G91KagAF01Ukf8yAtly2SmtSOepd2uN5y9RWFQGg/nqBWtmYO7HcFCRU0il6a/nY1YNXcuB4zCmTacHsKU5tYtmulqoiC1Wa9GvS2UH7wYqRxG7DAZKhY6W8quPJAsbrtA61FJvYkDyLeVk+SS4rDZmci1xZjqlzYu0u4F4Bx20csxCCAQoEOXdxQDhVuLb0IAqT4nOmlB5HRrA6UVEtpT8qKXIDeevRiTQkEqaK0rr7vWrippUG4cfjLwJtSYSpKb/e5E8QRQ1eulDdoYgDEzMsovxPsnXiw9AS9YLIySJdaAN+enH3zO1oy9rTf+GA+nmTUN1I97vTYxSCJaUtWtTm/i49LViJq4sadAveu7gDhzgeeCa6xXOxBQ2YX4V+jElzmJ0bS8cCQ7smhy0JuYgRUx9bdYuKKUf64xVDTJs8Nk0igrNIkJ3EUgpoZIAaGGMwi9ed/WLEKeoh1nyPGKTXkqyl08B7worWkPVn6QoqgsY4fDFIAWorcPuqtq9GEBYyShJuAH1c05sPlFMvFrUWBYchYchqYOm7MSpYyqKEGxXVRLOXs0V+r5ZjYAheiM2vn0F4Jw+HBc0WWs6iXOoAo/KJIwy0LPdEkAEZiyQbPUm0SkY2WghwklmNyHrYinpDbfgLCkyEAMAlKjVjUsm7qsl4X7QiX4CVFRcnKD/aDQC8ZcrFKzEpUoOfuivsIhNdJOcKCtQXBhaN9sKNJW0cyixWVdAr0SAwiqXMUWS6ilR1cCnxaK9mIXmEwUCTeofkn8R5erRq4naiBmBBQzlIZi/A8eJHExL/F1FBdA8rAjI5TvgEkEuDW9NGhlYlEshKFKCjcqAyjnS0BztoqUf3ailwAWDPoYZOGmLBIDhN2GnEiGot/sPsnicYTMJSrOKPcA0rBWz5CVTpSmLg5iKEUchra6QKnBKAqCAau2nGNjZeACCpfeBW6wABCgS1Skgt0raNItKkmBt4QZmPMnlWmgbhB0lVL1pwvY69bERnYVTINnblRTZrl+txeCyuobV9a1rTU+97RsILzubXDagtp/EzK52iMlwLVqSz3JJNRzCbjWKGKiwq9LUoXADOLKGgtEpmLSVZRVRq1z91gDRVP3XvAALtua0tgfEQkW8IZ1On+WVcaxfhAAGslrfwty/haqdUl4ytt4kKmAVZIAqbZgCwYZh+7KPMQYqYQgm5NQzVL8r7xZwx37QwL5kzMVDRzwqzuohq1MwuPSIGe4Aer+5vlHHMo+E0ywMlTBqNW1ix5XfKrgd6KZizUPehOhNr67ylHeA8MJgH53qmmtDaxuKsP3YqI5btScpQQbFx0FBalQkHS8aHflNlXs+ljRV28NAeMYu0UEglRJerkV5aeUSM1cNtIJ8VRd+ovfi1utzFK8TmdYFSbf9L82PxfQRg4FeZkE6+3TUxtLSEgCzAFqO7hiT66BoaEV4HenOdCNeLVqeRjb2jOS1CA1aZdSo6eUZGwk75P8abci5sOY1jWxxctySKhTVHOFLpgjF71RLKDjjwhKlkmlIunYYOqpBGhFOUMoLSAzvr+kcV+h0BkFJ0i0Lo5qPq8NiWUKaF4GIy0Kkl9Qp/KNFygCisPT4esIKPB4B70cW94JC35/XCG4lWEoVZqRILrUMOMDeLj6xZLNLiIaHY+aFESmFABX3iJaGSo1uQlve59Yrlz5jE5t0VrrrpWHhReq7MgPGYszG0DVDln5DSIYbCFZYczChRpL8Y8D8GtKV3YypZNQOLqYF6vUDWnnFveJffLkNdOag62hQowq2IrRtwWAYAmrcdWekZc494rMR7k+jm0KFG0YKL4GkHYbZbhKswAJZmrr5af4jZk4FCFEpJrQcQlqknWFCjlyzldCbK9rzRKyDMQSM1nLG1fpoJDJlLW3iUHPEgBnqeJFjeHhRt8eKVMEX7MJMt2LO7vZII5jiR5QYpXpT3cfADSGhR1jLM7VIcgH2BAq4NlPcxYjDgnO9AAB94JCjzYuXl/2woUIZzucrmhWhVmZyWdTpFa/hF7Rqoru/wBXozKL3ug6GkKFDEDqTrcWHQBwH6JFC97wIqaxLm264cfiD8bBZ1vDQoTAGxigkMSxIr01qKHxHTQRk7UWwPpp7NaFChDAMCtlA82jZxs644uPcgfGFCgQjQ2FIoCUu5B0/EOL8YIn3FGLJ/DWnKFCgn+rAHKimhFK/KIpb3EKFHnlIFnpbQNX/MBOl7XtChRtHoTHmy8ocDX6EQUt7BunX3hQo0jyh+BpS9Po9YIBhQoJASzc4UKFEA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xQTEhQUExIVFhUXFhgVGBgYFhgaHBwXFxgXFxgXFRcdHCggGBolHBcXITEhJSkrLi4uGB8zODMsNygtLisBCgoKDg0OGhAQGywkHyQsLCwsNCwsLCwsLCwsLCwsLCwsLCwsLCwsLCwsLCwsLCwsLCwsLCwsLCwsLCwsLCwsLP/AABEIALcBEwMBIgACEQEDEQH/xAAcAAABBQEBAQAAAAAAAAAAAAAEAAECAwUGBwj/xABFEAABAgQDBQYDBQcBBgcAAAABAhEAAyExBBJBBSJRYXEGEzKBkaGxwfAHQlLR4RQjYnKCkvEVFzNDk7LSFlRjg6Kj4v/EABoBAAMBAQEBAAAAAAAAAAAAAAABAgMEBQb/xAAlEQACAgICAgIDAAMAAAAAAAAAAQIRAxIhMUFRBBMiMmEFFJH/2gAMAwEAAhEDEQA/APZsPMEE5RGDJn6gwdKxsVJNAaUKBkYkGLRNESBZEVJhu8EQVNEAFoh4GTMi9KngAlChQoAFChQoAEY5Da2BKFGlCSQRZuEdfFeIkJWMqg4/KNsGb65X4IyQ2RwSkxHLGptXAGWr+E+HpwPOAMsevCakrRxNU6ZVlhNFuWGyxdklbQ7RPLCaCxkGh2ibQmhWBECHaJNDtBYEGhmibQ7QWFlbQssWNCaCxlbQmizLCywWBURESIuKYbLBYFOWK1oeCFCMja/aCRh0utb6bteNz5QOajywSb6Jrw9YaOPmfaXLekkt/MIUR/uYvZp9cvR6zgcIVIOQnODbRoOl4GaEkry05wXsySZQZTV1gnHyO8TlBaPOy5rlXg3hClZjIn84ITiYgNkKAJe0Zy5jFoyaT6LtmuMTEF4mMzvjEe9jNxKs1E4mDMPiIwEzIvlToVAdMhTxKMjDYuNOVOBhAWQoUKACK1gVJaM6ZtYJJBFuEHz0AjejF2jJBJynnxjfDGMnyZ5G10UbVxhmgMlgNXjLywQsQylUA4R6MEoqkcknbtg7QssW5YskSCpQSLkt+sW5UrJSKZchSvCknoHi47OmfgV6R1MqQEpCQKD6c84ZUefL50r4R1L46rlnHlDXhZYN2uppgB1BbqKt6OfKBWjrw5lkhsYZIaSog0Josywssa2QVZYdosyw4TBsBWEw+WLQmHaFsMpywssW5Ysl4dSiAAa2hbUFApEc7tztfhsMA6wsksyCCdXNOHOMf7WcTOk92gFSUqCgS7DNwdrsDrqaR5XPxacqUtmLlSieJHhFXYe5Ecub5Wr1ibwxXyzsNsfaNNmZ0IQAhVEgAlTczxPIRyuJxf7QzrUCLuXFrAafVIyzNUC6d3g1PeHmYtSgAovzF/jHBOcpu2zpikug1PcihTUcifnCjMCj+IDzhRNMdn2d3Qtpwi8SqULRkkqFS7RdLxZTpTnHS8cjNTQWorH5tGLipJJqnzjak45CtWPOCGEZ249odp9HKfs7RJGHflHSKkIOggc4RL2MPcdGQvAqAdnEU90Y6KRKY3i5aAxoIVoDnZaTBuHWREZigCWvwigT1PGiwtkPKkbslbiLIFwasyb+lIIQltSesYtUy07KsYQEuS31aMVEhanUATpG3ipGcM7RKRLypA4RrDJpHjszlDZnMzZRDvRrvCl4fMHBDcgo+4BEbG18DnBIbR+bEXjDw+0DLUUrDJdt4hxo4TSlvlzMvy5RrUIfHTux1ywPvJ8zl/6miWz9pyJSipcxLtQJdV9d0Ef5i6dikqDpIIIoQC3xjMmzRWjeUck/8hka1pG0fjQTs1J3atH/AA5M1f8ASw9TAU3tFPPhw6B/Mv8AKM5eK4n3MUzMZyHoTHG80mb6IbaWMxEwpKkSXSrMmq6Go48CR5wMvbGITeRLV/KtvjEV4t/luwNOnfTfOLh8jJD9WTLFGXaDZPamU4E5C5J4qDp/uH5RuyVpWApJCkmxBcesccpQNCHHqPMRTIxCsIrvJTmXeZK0KdVI4KHCO7D/AJCV1k6OfJ8VV+J3WWJBMNhZyZiErQXSoBQPEGoi3LHq7WcJAJhwmLEoeNFezAlJUpYDByTQAC5J4REsij2VGDl0ZvdaxRtntEMJh1zFLCQlLigJ5BI4k0ivtDtvDYbCqxAnCYgEJBQyhmLhILHUhuWrXj577UdrJ2MmOtW6DuppuijigrZ4xnng17NoY5J+grth2nXjil1TJndvlUoiyiHGUUKnIszBg2sB4js5ikYYYgyUpQkgEhQVMLqopSASUpctp53jFE0AEZa8X87NEsDPXLVnQpSVUYgkNwp8o4275OhI2dibLlTJE+fiJ2QS6JkobvVqI8TKI/dpLOzk2peCNn4HZ6ZS5uIxEyYrwypKEhBLg78xdWynQXKbsYh2L7JL2hObNuAnOQxX4VHcSSMxcAatmEdFtvsEqQsjErKMNKlnIoS5mXNTdJCaWUSo3JF6whnnX7YoUAAHSHjdGxpJr3hS9WC5VtPGsKtxEKDgR9UYparMwgaerMA9xSNqK1yEnSN45EvBlLG35MPJE0qULExqHBJ5xScGWf2jT7YsxeOSAASNYdKlCxMX91DiTFbInkYYhfGLUrURyetIj3USQSLRDrwUpPyVrwyne/OKDKrWkaIxJ4CB1hy8OMn5HLXwTwc9KaQamak2IjNyQ4RESgnyOORrg0wYeM8BQq8TTijqHjNw9Gv2LyGERy23MGyiCSHsoM7VoeMdGjFDWkU7QlImoyuH0PAxjlxuSNIZEeZY6dOlFw6gxoFZgxP3gwYi/m2lcdXbSWaGitcu9a9qvGh23kqCQhRypKiFsWo3vr6iOalzpcohJlkA2CUuw5gaxwNX2juxRT8mivtKGcJWx/8ATmfNPvAZ7US9S3UGnqK9TE8ZiZMtIUtgk2LNbKPjm8o53FkTPAlZYO+QjT4PExjZu8cV5OolbZQtylQIZ6F69f8AGsXJxPPX5PHleKUxdJKTxBIPqI0tjdp1JUETajRX/cPnGksEqtHK5JOj0UTf1/X1i1K6fXrGbInggGv6dfr8iZc4W8veMUxNHU9gVH9nmS9JU5aE/wApCZgH/wAzG5tPHS5EszZqsqAwJqbkAUHMxjdlVow+FEycoIE+aqYkqIDpYISa6FKArzjlPta2uRNlISxRkzZgosx5AsRY1BtH0GKbjhTfo8ycdsjFtb7Uly1L7hCGFEKLk8y1rP0pHHbW7Z4nES5kszpndzFJJQVqVUaBRqHOjtHPz5illiAT5DRg35RZKlKGYlQFK82q3WgjlnJzds6IxUVSKsQCAApQuwDg+d6RmTJZBi7FLLkCvMfLWKBmPE8f8xKQy/CydSH0FdS4BDRYoFCqFmJIetQ9OfCKpYUl6EOPoiILVUtZmaEAThcfNSQUKUkhWcFIsoDxAixaHxm1Zs1+8nzZiiXOZa1B3ermsBCapIIBZwx51f5CHlMLh4YECtucKCcssXBJ4hQbydMKKpAfYOH2xhzROJlKI07xL/GNAGPkaTNIVmzvzcmNfZ/bLF4cvJnljRrj+2JU0B9PT8ShHjWlP8ygPjFOD2lJm/7uahf8qgfPpzj5hxPaCfOmd5Om51kZSSx3eDEM0bPZ3tjNwqiwSU3AIolT/dYhqZgWu7QbDPo3JWwicePYT7airMFYVIUCGZZII1DECvnEv9sqysNhE5KXmF+ekDmhJHrcyWIq7uOMwX2oYZQWqYhcsJAYeJSnNcoFKBrmDZ/2lbOSnN37lnCQhbnkzUPVopTREsZ1KZQMI4cRwX+1jCKWEpQsOPEsMAWNKOTVqxhdoftKmkLlSylJ3B3iQQQQAVtXj6ANV4e/9DRej1g4eI9wY5vYvbzCzJRC8QgzZaHmDw5ikOTLJYKdnpxgnBdu8DMLDEAWqoKSKkhsxDXHuIezFpFmyqUYh3cFInoJICkkihAILE2fhFeNxCJaFLWQEpDk/WsPcl4vRT3cP3cPs/EpmpzJdnarcAdCRrBeQQ9xfWzzX7Q9jjKqZmX3i1pCSVFglqpSHa4LPYqjzif2aSN5ObMOKjU6ampOses/anNyS5Cm3cywepAI9kqjzHBYlc0mYyQCdxJDgJFjehJq/Bo4c8nvwet8XGvr5MHbi5iVS0mYS1Ks1moWci94jitklaQSSD4nS/Brw3aAzVTVKVICgKhlJygk3FeUFbL2goySiad9Ni908DzFvLrEO1FNGyUZTaZzGLlFJZ30r+kZs2UXd41tpYh1GM9XvHTG6OLLFbUdv2UWidLzZd5KspcvwLjg7j3jY2hicqciVZVKpm0Dh/I+f67P2VfZ+peGTPnryS5p7xKU+IoslzZIID6ljpC7RbKyYhSpkhEqQFBpOYlS0SyAVipqy87jm9S8Zw+NtNt9GUstIyMaZqk7879omhMoJlrSjKmpbuwgmoSANHCqiMbtVjMQsypU8JFM0vLLLZFCgCg73s1NdI3No7GllZMqTPQkJK2IOfKUAJ3kpZD1OZRrYsTQDZ22JciYsz8Ok1AQtaSSmYAHzgKKiMpTR91xePQ1SWtnPd8nObRnIzE5R3oCUFqJdI8ScpYlwOApasZffOSo6Vb60tHQ9o9m4UZ5kueJqs5pLIKWO8PEc1lAa+Ei7mOcnKSMzMHaz0DbwA6/CMMipmkeQMTg5LFza3Ai/pCSsGpCjQMxbTX60hyoM+vw5wPMmWo3HnEDLs1gVP8AVhFRKYryw0OgLVqFOkV54c6a6QZh8AFFBKglJUBvKALE1PIDja1YaVgwIL5Qo1cRsVWZWRCinMcuViGBYMSXMPFfXL0K0dRiOxmIAoZRNWyrCbclhMZ03s/iU3w6j/KAvz3CY0kds8Qm6VDgwUPeoggduB96WEnSxI8ykRwpzR0aQfTOWOGWk78op5qQoN5kQRs/DKnrKJZdTEkOkJAGpJtHWYftegiigDS4SOOuav6w2I2rJmhii9ylgT5pU/DiIHN+hrCvZh4XswtRUrOhEsXXmCkk65QKn2gqd2cKU586RXdDGoNiTo/CsaGJ25K7uRhJGHd1oQVl3YrGZyb0cWg7aeHmHHYeVmQQVKLBQoEy1qdVKEECDZmyw4zlNobJnSkhRIJuUpJcezH19Y55Uwu7HjbSO423hCucErnZEp8WUVBJepIsKcbQldl5CwVpxhrUOgFuNMweLjlSXJlkw8/icnInrDEuH61HSL++zVd/W8dOjscWGXGoPWSr5LPCJf8AguY5bEyjyKSPhCeSLM/qn6OWQpSaKHR4ulqFN6r1/SN1fY3EDwzsMpP86n6eFveBp3ZHEg7vdn/3B7cLwKaF9cvRm4jEqFnqQb+j84KRt2cPFMWXVmckneAKc1fvAE15xFXZzFggdyTzzyyPPeiaNj4lmMggcAqX/wB1YHIWr9BWztuTZRS0ybuHMkictLMCCAAWIZg3AR2K/tMxiwMndpDM7EmutTU+UcHhtnTMxCpKlAClD7tB6AtP/CKegIg2lVIpRs0to7ZxOIypxE5a0AuxoLEOwAcsSHPGBZRUmiZgCBQHK9qOToKWECTZy+caWFxqQllhlc+GmkZyvtnZ8frUytsKWRWahrtkb5u8YezkFcwh9Ap9AAan0eN3amIlKd/IU/OObn48AkIDX+iY0hyqLyVFpsGxiQ5IsVECPUexn2WYfEokTF45JJQFTsOhIzgmvd587pDMDumoUxqG8vwZzzJYZwkuRxY5j8Gjq5WLFDkmJ1djeLcnHwcc+XaPetvyMOpMvDbuYAiVJSspGZCHQFBJACAALgiojhD+3JUVYgGalCFHIqW5yqKVKzLLkJSwB6U0jnx2pSZS0zJinKSc5zJVmYAb7FVABXRhHLbR7b4lcpUnvyQqilEJzEaJztUc6HnBDK5PqjJxryd/jvtDkCVPVLATNLJ7ta1KqwYhKd3LRJvVjxjzBM9OImtiZxS7JC2dKQKDdH3QKMOEYg3qu0IvoY3lNyfJmopGvjzJCU914gFZlVCSxIBFXSSBbmIyjElr0+vyiglojsYyzFKokTCaKAZAGvCK4sMRMADzKEdBBa9oApYyw7VIUQ5FiR8teUD4oV8h8IqzQ0wZu4XbCkoSkS0sABWVLPmTlr1hRbL7WLAA7uSlgAyZKGpTVzDRW8hao1UrGoizuxw0e/6wEJrs1fnwq0TVPLvlSWGj+ekea4sVF6cMhQfKD5Aww2WgnwJHk3witU5NggWtmb4XiSMRlAYe7uOhg/PwHI6Oz5Wsd1MEpSd53UahmatCPnFE7YGMVNziaFLSpgsqUC/KltPWDMLj1pWlWW3FRtrS1o6g4hDJUCHNvrpFKc49nd8eCnGn2cftLZGMSc2UG6lZFOxFHqxPFqxmYefMExLLUgkseb0qOMd1tfbqJaaG8cNglCdOUtSkJSje3lZXNWY6kM/pGmNuS6KzpR8nQHD4n/zDcgCn5xHuMSLTh6//AJhVAsCer86F2aLAVkeEXsQHfmxaOduS9f8ADj+2fsgg4ofgPUn/ALYdWLxlt0dCR8qxYJkwDwEDo3oIgcSv+L0H5QJv0ivtn7IDE4qu7mf+Me1IqVLxCqCS55FH5xr7NkTJpoWSLqUgFzwTWprG7LySxlSK2e5J14UjXFjnLmkkCyzZwmNlT5ZZUo9ArMR1yqIF9Yz5pnKLd2sqYltWBY01tHfzZOYl3s9mued7W5RXNwqUqRMYbpIJ/hVc+RboOkdaxRG8kjnOzuzGV3+JyolJAIC1XUSySQaNehvSL/21OIE5KnzCYsPqN85TxFG+EaG3cGFTpM1YK5aJqQpGm+MiVDoqOKwWMbEzyLKM0t0UVD5+sLLD8eC8GSp8+SvH4ealHeFYqopCXOYjQtwMAd0QS+l46VOGE7Ia5b8rcWprGdtBI7wqUMst3bVTU3U3NrmkZwk3wa5caX5WBSM4Yyyc+mV36BuUbk7GT5clDrKlPvOXvUAl6kN7xbgcfL7oKCcqlOFfeJY+EFtWH6sXuTI7wELFCQWBZgLMeN/eNtbXJzOXPBk/6/OAvTpEP9fWfEH6pf4wdM2IpLlFdKt8CzGMzE7OmJqUGmrfGsZJxuguRf8A6ujWTL/5afjlh/8AUpBoZCPcfCMpaDwMRmAxVIWxtIXhVeKW3Rcz8zE/2bBgOe9oCWzBjycAERk4PDAuo2BYdbn4j1ic/BgilINf6Gy9BWIwmFWlRllSVvRJOYW0YZvMvGGoMY0cFgjmg3bGGBlFZ8SGrxBUEsfV4skwc0QJhzDNAIvxvjPl8Ioi/GkZ1NxiiBAKFDQ8AHV90PxJHUHTnDJw4aqgC5D6UOtIqXML5q/2Fm9fziZxS3ICObsOjlmjkuQtmEfs7By2UX3TfWoDDlClZeKmH3qMONT84z/2tRBYMRS99KVD9esEIWomoYsbOTWmn5wOMvI+TR7oEXZvJ/LjA+LSspZClamwIygOSD0DwFIBKgQoqoyjUenGH2hNIlzSBZIS/wDMQk+bEjpAovZKyoylF9gWLQV3U7XdNYq2XgTMmpl1CTVR4IHiPpTzEPs7FZhlVca8vzjqcFhBIllf35nkQnQcteHsx6I3dG06a2K1CWkhlkEApA1KXoDxIL+p4xJMpahmDsdF5jroBGbiJwSpLs5UBTQPW9mt8o0RgJhJUJzyswCXVlqaALDXr0LxObG5O0czK5RNjOS3AHKzcfkDB2Cw/eOVFZQDR6uQWOWpGXn+rTw2yEJCZilSwkl2AdRY/wATgPQvo/EwcrFhTBLB6UowFKcGt/ktOPDbuQUaGHIloCUgB3ZnYJcluXWKpEzMX55RYsKWBrAs2eSeIdhratxVtI0MBKt0J0pUmxrHXRQYiSK9NU/mYZnH6klvRj+kTmNYto1geuphyHv1evzYefSGgMafhfClXgC3Tu/eTZJNLXH6Rxytkd0tSQ7qSUp5vZudDqdOMegzJWYWFWeg8iWHka8I5LaaVz5uRK8ksOMwBzrfV2OVDC7sRe7BTVqioS1lZlTMWJSBLznMwG6xatQD+P4V1tnjZqlOpSSlNCHcqWSWFbtWp4cY6zCbGloJyyszUKlFyTqCbBgzsRVRputB5wpUXKUuKub+TimlxqK0iYwSQTm5u2c7s3ZSqKWyWAZLWGm7pqXVUtxMbuHw2WgBfUnzd+Jv6Ke4goJUNRxcD3Hs39FYrnzimj+lf82trlFS8UQWiQDQ/DQaexH9IgWbs8jwVHB3Plx/UXhpZJIKj0A+VKs3qkWeD0UYercOA6Mf7E1iMmOM1yMxJmHSQaA8mgRey0qDhm5fAxv7QkO6kgOmp0Bs7dD8ox8bO3SpOgJYchbzjglGWOVWaKS8lE7Y+RCAng586/BvSM6bJLA5b2inFbenqQpi4ckkpAZ2ZKQXoHu2orGRN2hMmHeWS1Ro3p8Y7I2S6OlwsoDrAW2ZimKQNwgEn+pwB/bDYKSZM9CZygoLbMxKvFZxQvaNjtRhshQMihqkbuXKAGZtal3pSlDA2FHFKlnhEZQdQ6j4xqrw5MUqw5/xBsLUAm+I9YgYOVhOUVnDM9IdioFhReZPKFDFRpzJRAy5kEMLt7lr8nif7CpgVKAGlRfygYSDUv5v8oSUKAZyR5iM6fgdB8uWlI3im7GhfqOI94kvFIRRIL3oPcB6QLLw6swcn+Wh6c2iBmpfwC/3RRweERVi5DztBbJJBAO6HZq8AQ3GCsPIK5c+VuqBlnKEu+ZJBDi12jJGZR3UkG2rdWDb0E7LWULSoqISAp6PRnNCL0EOEaaBRAOz2Eec6gcqKr0rYJ6vpyjd2jialSkLUpnCVbqQGqpWoGjkC1NBAs3tMUv3ZBfViDQUzHX9PXDx+0FzHegJzEDU6E6lrB3aOgC6TiStZUak+VBUMNBS0dUAvJlH3qVNm1P1pHKbKD5+GRXuw+BP6XGtOx6+6SQo5lJCf6vCfNwR6gWhpgbGyZKFByBmWpZB45VFPwb30jQTLy2H6fQr098Uju5EuW+8gOoA6OSQWqDUh7RPCbQWoKDvkVl5sGIflz5DnDA1ZNSDyuwJvW1f8RuYFVPr5iMDDVsHZrsaAaxv7OT+7uz+VP7uUAwtr8PMD1o0MotXldvm3rvaxFZZviefo441geavj5eT6lqsFJoo6QwKsZOcEVseL1cXDlwAsODcJgfDy8iTQZjvZedGf+opuLKghSHU5NKEm/4Wd3GiDpYiKjNdSQ5YgqZ9AGpzGdqKf93aACeEQEpSAxpf8RNSeNSp6E/7ww6z1v8ArWzE5hWlVqrDLFFPaytKVd3/AK/ENE1h1K0VSlfNyrL/APYKHhABWpX11rQaKLg6F1JqWgGYKj3b3YeVm0S4giaWJfm5Hm/SuehDORZooSanT06v0DU0ZKWIeEBNAqDb3ZuF3ZufgFnhFRUWFKhzdgON3Zhx8Bs8V4pTMBTi+nV7swvohVaxclOVHP56O+oOW7eFVawAUYieQktoSOPV+PDqnV65yk8AGIzeodjDzsQTLNTdvgKcdB1biWqSp5cupcoHt9D5UEc/yY3CwRXiE048Ry84qRhkhyEioYsGcOCxa4cD0grMLfXpAeYgkVjji34K6I4nABZSquYUdy9LVd3HGLMTNmEDMpS2GUFRJLCtz1iGbkaQ4mvrGilItAapfOkDqlK4lo0JgBJq1NIoKSDViI0Ug7Ay44w2b8oPVKezt1ik4YVc25fKKUhUwPuxxH9x/KFFxkp4/GFD2FQgsZsqQSeJ+qQlIWS1hwceVNYHCwKip14RL9tJ5Uu/yAAaHTskn+xvUrZuJa2jQTuMcqCogVNWHNoFwqhmdQzU1D+ggpGMLLSAkJu1rcoTbFdEkd4sAMABc6Nz+tYvEtk7xb2/zAatqKOtXehf14xHKVHMs3+g0Sk3/Bq2SxUmWACAXL2bS7hoCVId2SWPKNKXsvKlS1OC+utofDKUh84YFm3gAX04PFKdL2HBm7HOVakKpmDB6VBeDhNQgso/7palhOpJYpA4VN+XIQto4iWsghIBBO85zf3A71eIipEnvCVlDtc/pratI1jPjkVBWzVGYmYpRdSnJpyt84FwGIIU+pdCjzGvViPp41ZQCZdAwNGoK1NB7xzU+SVTgPxqA9SBFiO+wPgsBr90Pr9eUdFhl5UgcvpxQ+xjncMnKpg7Hr0LgVjZTNegHhLEcr9LcRDGgvPprqBx8mLF9Qa+cDpL1Ol2rQVJLNoEmo+8Ygk8w3k38JuU08rGK8PMuTYUAP8AcQHcWBRQ6QwEouojK5BdYerMsmlFEPnSP0rVhZhVMmE3SQm/4QXejAlXe3HCsXT5+VBUo0G91KagAF01Ukf8yAtly2SmtSOepd2uN5y9RWFQGg/nqBWtmYO7HcFCRU0il6a/nY1YNXcuB4zCmTacHsKU5tYtmulqoiC1Wa9GvS2UH7wYqRxG7DAZKhY6W8quPJAsbrtA61FJvYkDyLeVk+SS4rDZmci1xZjqlzYu0u4F4Bx20csxCCAQoEOXdxQDhVuLb0IAqT4nOmlB5HRrA6UVEtpT8qKXIDeevRiTQkEqaK0rr7vWrippUG4cfjLwJtSYSpKb/e5E8QRQ1eulDdoYgDEzMsovxPsnXiw9AS9YLIySJdaAN+enH3zO1oy9rTf+GA+nmTUN1I97vTYxSCJaUtWtTm/i49LViJq4sadAveu7gDhzgeeCa6xXOxBQ2YX4V+jElzmJ0bS8cCQ7smhy0JuYgRUx9bdYuKKUf64xVDTJs8Nk0igrNIkJ3EUgpoZIAaGGMwi9ed/WLEKeoh1nyPGKTXkqyl08B7worWkPVn6QoqgsY4fDFIAWorcPuqtq9GEBYyShJuAH1c05sPlFMvFrUWBYchYchqYOm7MSpYyqKEGxXVRLOXs0V+r5ZjYAheiM2vn0F4Jw+HBc0WWs6iXOoAo/KJIwy0LPdEkAEZiyQbPUm0SkY2WghwklmNyHrYinpDbfgLCkyEAMAlKjVjUsm7qsl4X7QiX4CVFRcnKD/aDQC8ZcrFKzEpUoOfuivsIhNdJOcKCtQXBhaN9sKNJW0cyixWVdAr0SAwiqXMUWS6ilR1cCnxaK9mIXmEwUCTeofkn8R5erRq4naiBmBBQzlIZi/A8eJHExL/F1FBdA8rAjI5TvgEkEuDW9NGhlYlEshKFKCjcqAyjnS0BztoqUf3ailwAWDPoYZOGmLBIDhN2GnEiGot/sPsnicYTMJSrOKPcA0rBWz5CVTpSmLg5iKEUchra6QKnBKAqCAau2nGNjZeACCpfeBW6wABCgS1Skgt0raNItKkmBt4QZmPMnlWmgbhB0lVL1pwvY69bERnYVTINnblRTZrl+txeCyuobV9a1rTU+97RsILzubXDagtp/EzK52iMlwLVqSz3JJNRzCbjWKGKiwq9LUoXADOLKGgtEpmLSVZRVRq1z91gDRVP3XvAALtua0tgfEQkW8IZ1On+WVcaxfhAAGslrfwty/haqdUl4ytt4kKmAVZIAqbZgCwYZh+7KPMQYqYQgm5NQzVL8r7xZwx37QwL5kzMVDRzwqzuohq1MwuPSIGe4Aer+5vlHHMo+E0ywMlTBqNW1ix5XfKrgd6KZizUPehOhNr67ylHeA8MJgH53qmmtDaxuKsP3YqI5btScpQQbFx0FBalQkHS8aHflNlXs+ljRV28NAeMYu0UEglRJerkV5aeUSM1cNtIJ8VRd+ovfi1utzFK8TmdYFSbf9L82PxfQRg4FeZkE6+3TUxtLSEgCzAFqO7hiT66BoaEV4HenOdCNeLVqeRjb2jOS1CA1aZdSo6eUZGwk75P8abci5sOY1jWxxctySKhTVHOFLpgjF71RLKDjjwhKlkmlIunYYOqpBGhFOUMoLSAzvr+kcV+h0BkFJ0i0Lo5qPq8NiWUKaF4GIy0Kkl9Qp/KNFygCisPT4esIKPB4B70cW94JC35/XCG4lWEoVZqRILrUMOMDeLj6xZLNLiIaHY+aFESmFABX3iJaGSo1uQlve59Yrlz5jE5t0VrrrpWHhReq7MgPGYszG0DVDln5DSIYbCFZYczChRpL8Y8D8GtKV3YypZNQOLqYF6vUDWnnFveJffLkNdOag62hQowq2IrRtwWAYAmrcdWekZc494rMR7k+jm0KFG0YKL4GkHYbZbhKswAJZmrr5af4jZk4FCFEpJrQcQlqknWFCjlyzldCbK9rzRKyDMQSM1nLG1fpoJDJlLW3iUHPEgBnqeJFjeHhRt8eKVMEX7MJMt2LO7vZII5jiR5QYpXpT3cfADSGhR1jLM7VIcgH2BAq4NlPcxYjDgnO9AAB94JCjzYuXl/2woUIZzucrmhWhVmZyWdTpFa/hF7Rqoru/wBXozKL3ug6GkKFDEDqTrcWHQBwH6JFC97wIqaxLm264cfiD8bBZ1vDQoTAGxigkMSxIr01qKHxHTQRk7UWwPpp7NaFChDAMCtlA82jZxs644uPcgfGFCgQjQ2FIoCUu5B0/EOL8YIn3FGLJ/DWnKFCgn+rAHKimhFK/KIpb3EKFHnlIFnpbQNX/MBOl7XtChRtHoTHmy8ocDX6EQUt7BunX3hQo0jyh+BpS9Po9YIBhQoJASzc4UKFEAf/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data:image/jpeg;base64,/9j/4AAQSkZJRgABAQAAAQABAAD/2wCEAAkGBxQTEhQUExIVFhUXFhgVGBgYFhgaHBwXFxgXFxgXFRcdHCggGBolHBcXITEhJSkrLi4uGB8zODMsNygtLisBCgoKDg0OGhAQGywkHyQsLCwsNCwsLCwsLCwsLCwsLCwsLCwsLCwsLCwsLCwsLCwsLCwsLCwsLCwsLCwsLCwsLP/AABEIALcBEwMBIgACEQEDEQH/xAAcAAABBQEBAQAAAAAAAAAAAAAEAAECAwUGBwj/xABFEAABAgQDBQYDBQcBBgcAAAABAhEAAyExBBJBBSJRYXEGEzKBkaGxwfAHQlLR4RQjYnKCkvEVFzNDk7LSFlRjg6Kj4v/EABoBAAMBAQEBAAAAAAAAAAAAAAABAgMEBQb/xAAlEQACAgICAgIDAAMAAAAAAAAAAQIRAxIhMUFRBBMiMmEFFJH/2gAMAwEAAhEDEQA/APZsPMEE5RGDJn6gwdKxsVJNAaUKBkYkGLRNESBZEVJhu8EQVNEAFoh4GTMi9KngAlChQoAFChQoAEY5Da2BKFGlCSQRZuEdfFeIkJWMqg4/KNsGb65X4IyQ2RwSkxHLGptXAGWr+E+HpwPOAMsevCakrRxNU6ZVlhNFuWGyxdklbQ7RPLCaCxkGh2ibQmhWBECHaJNDtBYEGhmibQ7QWFlbQssWNCaCxlbQmizLCywWBURESIuKYbLBYFOWK1oeCFCMja/aCRh0utb6bteNz5QOajywSb6Jrw9YaOPmfaXLekkt/MIUR/uYvZp9cvR6zgcIVIOQnODbRoOl4GaEkry05wXsySZQZTV1gnHyO8TlBaPOy5rlXg3hClZjIn84ITiYgNkKAJe0Zy5jFoyaT6LtmuMTEF4mMzvjEe9jNxKs1E4mDMPiIwEzIvlToVAdMhTxKMjDYuNOVOBhAWQoUKACK1gVJaM6ZtYJJBFuEHz0AjejF2jJBJynnxjfDGMnyZ5G10UbVxhmgMlgNXjLywQsQylUA4R6MEoqkcknbtg7QssW5YskSCpQSLkt+sW5UrJSKZchSvCknoHi47OmfgV6R1MqQEpCQKD6c84ZUefL50r4R1L46rlnHlDXhZYN2uppgB1BbqKt6OfKBWjrw5lkhsYZIaSog0Josywssa2QVZYdosyw4TBsBWEw+WLQmHaFsMpywssW5Ysl4dSiAAa2hbUFApEc7tztfhsMA6wsksyCCdXNOHOMf7WcTOk92gFSUqCgS7DNwdrsDrqaR5XPxacqUtmLlSieJHhFXYe5Ecub5Wr1ibwxXyzsNsfaNNmZ0IQAhVEgAlTczxPIRyuJxf7QzrUCLuXFrAafVIyzNUC6d3g1PeHmYtSgAovzF/jHBOcpu2zpikug1PcihTUcifnCjMCj+IDzhRNMdn2d3Qtpwi8SqULRkkqFS7RdLxZTpTnHS8cjNTQWorH5tGLipJJqnzjak45CtWPOCGEZ249odp9HKfs7RJGHflHSKkIOggc4RL2MPcdGQvAqAdnEU90Y6KRKY3i5aAxoIVoDnZaTBuHWREZigCWvwigT1PGiwtkPKkbslbiLIFwasyb+lIIQltSesYtUy07KsYQEuS31aMVEhanUATpG3ipGcM7RKRLypA4RrDJpHjszlDZnMzZRDvRrvCl4fMHBDcgo+4BEbG18DnBIbR+bEXjDw+0DLUUrDJdt4hxo4TSlvlzMvy5RrUIfHTux1ywPvJ8zl/6miWz9pyJSipcxLtQJdV9d0Ef5i6dikqDpIIIoQC3xjMmzRWjeUck/8hka1pG0fjQTs1J3atH/AA5M1f8ASw9TAU3tFPPhw6B/Mv8AKM5eK4n3MUzMZyHoTHG80mb6IbaWMxEwpKkSXSrMmq6Go48CR5wMvbGITeRLV/KtvjEV4t/luwNOnfTfOLh8jJD9WTLFGXaDZPamU4E5C5J4qDp/uH5RuyVpWApJCkmxBcesccpQNCHHqPMRTIxCsIrvJTmXeZK0KdVI4KHCO7D/AJCV1k6OfJ8VV+J3WWJBMNhZyZiErQXSoBQPEGoi3LHq7WcJAJhwmLEoeNFezAlJUpYDByTQAC5J4REsij2VGDl0ZvdaxRtntEMJh1zFLCQlLigJ5BI4k0ivtDtvDYbCqxAnCYgEJBQyhmLhILHUhuWrXj577UdrJ2MmOtW6DuppuijigrZ4xnng17NoY5J+grth2nXjil1TJndvlUoiyiHGUUKnIszBg2sB4js5ikYYYgyUpQkgEhQVMLqopSASUpctp53jFE0AEZa8X87NEsDPXLVnQpSVUYgkNwp8o4275OhI2dibLlTJE+fiJ2QS6JkobvVqI8TKI/dpLOzk2peCNn4HZ6ZS5uIxEyYrwypKEhBLg78xdWynQXKbsYh2L7JL2hObNuAnOQxX4VHcSSMxcAatmEdFtvsEqQsjErKMNKlnIoS5mXNTdJCaWUSo3JF6whnnX7YoUAAHSHjdGxpJr3hS9WC5VtPGsKtxEKDgR9UYparMwgaerMA9xSNqK1yEnSN45EvBlLG35MPJE0qULExqHBJ5xScGWf2jT7YsxeOSAASNYdKlCxMX91DiTFbInkYYhfGLUrURyetIj3USQSLRDrwUpPyVrwyne/OKDKrWkaIxJ4CB1hy8OMn5HLXwTwc9KaQamak2IjNyQ4RESgnyOORrg0wYeM8BQq8TTijqHjNw9Gv2LyGERy23MGyiCSHsoM7VoeMdGjFDWkU7QlImoyuH0PAxjlxuSNIZEeZY6dOlFw6gxoFZgxP3gwYi/m2lcdXbSWaGitcu9a9qvGh23kqCQhRypKiFsWo3vr6iOalzpcohJlkA2CUuw5gaxwNX2juxRT8mivtKGcJWx/8ATmfNPvAZ7US9S3UGnqK9TE8ZiZMtIUtgk2LNbKPjm8o53FkTPAlZYO+QjT4PExjZu8cV5OolbZQtylQIZ6F69f8AGsXJxPPX5PHleKUxdJKTxBIPqI0tjdp1JUETajRX/cPnGksEqtHK5JOj0UTf1/X1i1K6fXrGbInggGv6dfr8iZc4W8veMUxNHU9gVH9nmS9JU5aE/wApCZgH/wAzG5tPHS5EszZqsqAwJqbkAUHMxjdlVow+FEycoIE+aqYkqIDpYISa6FKArzjlPta2uRNlISxRkzZgosx5AsRY1BtH0GKbjhTfo8ycdsjFtb7Uly1L7hCGFEKLk8y1rP0pHHbW7Z4nES5kszpndzFJJQVqVUaBRqHOjtHPz5illiAT5DRg35RZKlKGYlQFK82q3WgjlnJzds6IxUVSKsQCAApQuwDg+d6RmTJZBi7FLLkCvMfLWKBmPE8f8xKQy/CydSH0FdS4BDRYoFCqFmJIetQ9OfCKpYUl6EOPoiILVUtZmaEAThcfNSQUKUkhWcFIsoDxAixaHxm1Zs1+8nzZiiXOZa1B3ermsBCapIIBZwx51f5CHlMLh4YECtucKCcssXBJ4hQbydMKKpAfYOH2xhzROJlKI07xL/GNAGPkaTNIVmzvzcmNfZ/bLF4cvJnljRrj+2JU0B9PT8ShHjWlP8ygPjFOD2lJm/7uahf8qgfPpzj5hxPaCfOmd5Om51kZSSx3eDEM0bPZ3tjNwqiwSU3AIolT/dYhqZgWu7QbDPo3JWwicePYT7airMFYVIUCGZZII1DECvnEv9sqysNhE5KXmF+ekDmhJHrcyWIq7uOMwX2oYZQWqYhcsJAYeJSnNcoFKBrmDZ/2lbOSnN37lnCQhbnkzUPVopTREsZ1KZQMI4cRwX+1jCKWEpQsOPEsMAWNKOTVqxhdoftKmkLlSylJ3B3iQQQQAVtXj6ANV4e/9DRej1g4eI9wY5vYvbzCzJRC8QgzZaHmDw5ikOTLJYKdnpxgnBdu8DMLDEAWqoKSKkhsxDXHuIezFpFmyqUYh3cFInoJICkkihAILE2fhFeNxCJaFLWQEpDk/WsPcl4vRT3cP3cPs/EpmpzJdnarcAdCRrBeQQ9xfWzzX7Q9jjKqZmX3i1pCSVFglqpSHa4LPYqjzif2aSN5ObMOKjU6ampOses/anNyS5Cm3cywepAI9kqjzHBYlc0mYyQCdxJDgJFjehJq/Bo4c8nvwet8XGvr5MHbi5iVS0mYS1Ks1moWci94jitklaQSSD4nS/Brw3aAzVTVKVICgKhlJygk3FeUFbL2goySiad9Ni908DzFvLrEO1FNGyUZTaZzGLlFJZ30r+kZs2UXd41tpYh1GM9XvHTG6OLLFbUdv2UWidLzZd5KspcvwLjg7j3jY2hicqciVZVKpm0Dh/I+f67P2VfZ+peGTPnryS5p7xKU+IoslzZIID6ljpC7RbKyYhSpkhEqQFBpOYlS0SyAVipqy87jm9S8Zw+NtNt9GUstIyMaZqk7879omhMoJlrSjKmpbuwgmoSANHCqiMbtVjMQsypU8JFM0vLLLZFCgCg73s1NdI3No7GllZMqTPQkJK2IOfKUAJ3kpZD1OZRrYsTQDZ22JciYsz8Ok1AQtaSSmYAHzgKKiMpTR91xePQ1SWtnPd8nObRnIzE5R3oCUFqJdI8ScpYlwOApasZffOSo6Vb60tHQ9o9m4UZ5kueJqs5pLIKWO8PEc1lAa+Ei7mOcnKSMzMHaz0DbwA6/CMMipmkeQMTg5LFza3Ai/pCSsGpCjQMxbTX60hyoM+vw5wPMmWo3HnEDLs1gVP8AVhFRKYryw0OgLVqFOkV54c6a6QZh8AFFBKglJUBvKALE1PIDja1YaVgwIL5Qo1cRsVWZWRCinMcuViGBYMSXMPFfXL0K0dRiOxmIAoZRNWyrCbclhMZ03s/iU3w6j/KAvz3CY0kds8Qm6VDgwUPeoggduB96WEnSxI8ykRwpzR0aQfTOWOGWk78op5qQoN5kQRs/DKnrKJZdTEkOkJAGpJtHWYftegiigDS4SOOuav6w2I2rJmhii9ylgT5pU/DiIHN+hrCvZh4XswtRUrOhEsXXmCkk65QKn2gqd2cKU586RXdDGoNiTo/CsaGJ25K7uRhJGHd1oQVl3YrGZyb0cWg7aeHmHHYeVmQQVKLBQoEy1qdVKEECDZmyw4zlNobJnSkhRIJuUpJcezH19Y55Uwu7HjbSO423hCucErnZEp8WUVBJepIsKcbQldl5CwVpxhrUOgFuNMweLjlSXJlkw8/icnInrDEuH61HSL++zVd/W8dOjscWGXGoPWSr5LPCJf8AguY5bEyjyKSPhCeSLM/qn6OWQpSaKHR4ulqFN6r1/SN1fY3EDwzsMpP86n6eFveBp3ZHEg7vdn/3B7cLwKaF9cvRm4jEqFnqQb+j84KRt2cPFMWXVmckneAKc1fvAE15xFXZzFggdyTzzyyPPeiaNj4lmMggcAqX/wB1YHIWr9BWztuTZRS0ybuHMkictLMCCAAWIZg3AR2K/tMxiwMndpDM7EmutTU+UcHhtnTMxCpKlAClD7tB6AtP/CKegIg2lVIpRs0to7ZxOIypxE5a0AuxoLEOwAcsSHPGBZRUmiZgCBQHK9qOToKWECTZy+caWFxqQllhlc+GmkZyvtnZ8frUytsKWRWahrtkb5u8YezkFcwh9Ap9AAan0eN3amIlKd/IU/OObn48AkIDX+iY0hyqLyVFpsGxiQ5IsVECPUexn2WYfEokTF45JJQFTsOhIzgmvd587pDMDumoUxqG8vwZzzJYZwkuRxY5j8Gjq5WLFDkmJ1djeLcnHwcc+XaPetvyMOpMvDbuYAiVJSspGZCHQFBJACAALgiojhD+3JUVYgGalCFHIqW5yqKVKzLLkJSwB6U0jnx2pSZS0zJinKSc5zJVmYAb7FVABXRhHLbR7b4lcpUnvyQqilEJzEaJztUc6HnBDK5PqjJxryd/jvtDkCVPVLATNLJ7ta1KqwYhKd3LRJvVjxjzBM9OImtiZxS7JC2dKQKDdH3QKMOEYg3qu0IvoY3lNyfJmopGvjzJCU914gFZlVCSxIBFXSSBbmIyjElr0+vyiglojsYyzFKokTCaKAZAGvCK4sMRMADzKEdBBa9oApYyw7VIUQ5FiR8teUD4oV8h8IqzQ0wZu4XbCkoSkS0sABWVLPmTlr1hRbL7WLAA7uSlgAyZKGpTVzDRW8hao1UrGoizuxw0e/6wEJrs1fnwq0TVPLvlSWGj+ekea4sVF6cMhQfKD5Aww2WgnwJHk3witU5NggWtmb4XiSMRlAYe7uOhg/PwHI6Oz5Wsd1MEpSd53UahmatCPnFE7YGMVNziaFLSpgsqUC/KltPWDMLj1pWlWW3FRtrS1o6g4hDJUCHNvrpFKc49nd8eCnGn2cftLZGMSc2UG6lZFOxFHqxPFqxmYefMExLLUgkseb0qOMd1tfbqJaaG8cNglCdOUtSkJSje3lZXNWY6kM/pGmNuS6KzpR8nQHD4n/zDcgCn5xHuMSLTh6//AJhVAsCer86F2aLAVkeEXsQHfmxaOduS9f8ADj+2fsgg4ofgPUn/ALYdWLxlt0dCR8qxYJkwDwEDo3oIgcSv+L0H5QJv0ivtn7IDE4qu7mf+Me1IqVLxCqCS55FH5xr7NkTJpoWSLqUgFzwTWprG7LySxlSK2e5J14UjXFjnLmkkCyzZwmNlT5ZZUo9ArMR1yqIF9Yz5pnKLd2sqYltWBY01tHfzZOYl3s9mued7W5RXNwqUqRMYbpIJ/hVc+RboOkdaxRG8kjnOzuzGV3+JyolJAIC1XUSySQaNehvSL/21OIE5KnzCYsPqN85TxFG+EaG3cGFTpM1YK5aJqQpGm+MiVDoqOKwWMbEzyLKM0t0UVD5+sLLD8eC8GSp8+SvH4ealHeFYqopCXOYjQtwMAd0QS+l46VOGE7Ia5b8rcWprGdtBI7wqUMst3bVTU3U3NrmkZwk3wa5caX5WBSM4Yyyc+mV36BuUbk7GT5clDrKlPvOXvUAl6kN7xbgcfL7oKCcqlOFfeJY+EFtWH6sXuTI7wELFCQWBZgLMeN/eNtbXJzOXPBk/6/OAvTpEP9fWfEH6pf4wdM2IpLlFdKt8CzGMzE7OmJqUGmrfGsZJxuguRf8A6ujWTL/5afjlh/8AUpBoZCPcfCMpaDwMRmAxVIWxtIXhVeKW3Rcz8zE/2bBgOe9oCWzBjycAERk4PDAuo2BYdbn4j1ic/BgilINf6Gy9BWIwmFWlRllSVvRJOYW0YZvMvGGoMY0cFgjmg3bGGBlFZ8SGrxBUEsfV4skwc0QJhzDNAIvxvjPl8Ioi/GkZ1NxiiBAKFDQ8AHV90PxJHUHTnDJw4aqgC5D6UOtIqXML5q/2Fm9fziZxS3ICObsOjlmjkuQtmEfs7By2UX3TfWoDDlClZeKmH3qMONT84z/2tRBYMRS99KVD9esEIWomoYsbOTWmn5wOMvI+TR7oEXZvJ/LjA+LSspZClamwIygOSD0DwFIBKgQoqoyjUenGH2hNIlzSBZIS/wDMQk+bEjpAovZKyoylF9gWLQV3U7XdNYq2XgTMmpl1CTVR4IHiPpTzEPs7FZhlVca8vzjqcFhBIllf35nkQnQcteHsx6I3dG06a2K1CWkhlkEApA1KXoDxIL+p4xJMpahmDsdF5jroBGbiJwSpLs5UBTQPW9mt8o0RgJhJUJzyswCXVlqaALDXr0LxObG5O0czK5RNjOS3AHKzcfkDB2Cw/eOVFZQDR6uQWOWpGXn+rTw2yEJCZilSwkl2AdRY/wATgPQvo/EwcrFhTBLB6UowFKcGt/ktOPDbuQUaGHIloCUgB3ZnYJcluXWKpEzMX55RYsKWBrAs2eSeIdhratxVtI0MBKt0J0pUmxrHXRQYiSK9NU/mYZnH6klvRj+kTmNYto1geuphyHv1evzYefSGgMafhfClXgC3Tu/eTZJNLXH6Rxytkd0tSQ7qSUp5vZudDqdOMegzJWYWFWeg8iWHka8I5LaaVz5uRK8ksOMwBzrfV2OVDC7sRe7BTVqioS1lZlTMWJSBLznMwG6xatQD+P4V1tnjZqlOpSSlNCHcqWSWFbtWp4cY6zCbGloJyyszUKlFyTqCbBgzsRVRputB5wpUXKUuKub+TimlxqK0iYwSQTm5u2c7s3ZSqKWyWAZLWGm7pqXVUtxMbuHw2WgBfUnzd+Jv6Ke4goJUNRxcD3Hs39FYrnzimj+lf82trlFS8UQWiQDQ/DQaexH9IgWbs8jwVHB3Plx/UXhpZJIKj0A+VKs3qkWeD0UYercOA6Mf7E1iMmOM1yMxJmHSQaA8mgRey0qDhm5fAxv7QkO6kgOmp0Bs7dD8ox8bO3SpOgJYchbzjglGWOVWaKS8lE7Y+RCAng586/BvSM6bJLA5b2inFbenqQpi4ckkpAZ2ZKQXoHu2orGRN2hMmHeWS1Ro3p8Y7I2S6OlwsoDrAW2ZimKQNwgEn+pwB/bDYKSZM9CZygoLbMxKvFZxQvaNjtRhshQMihqkbuXKAGZtal3pSlDA2FHFKlnhEZQdQ6j4xqrw5MUqw5/xBsLUAm+I9YgYOVhOUVnDM9IdioFhReZPKFDFRpzJRAy5kEMLt7lr8nif7CpgVKAGlRfygYSDUv5v8oSUKAZyR5iM6fgdB8uWlI3im7GhfqOI94kvFIRRIL3oPcB6QLLw6swcn+Wh6c2iBmpfwC/3RRweERVi5DztBbJJBAO6HZq8AQ3GCsPIK5c+VuqBlnKEu+ZJBDi12jJGZR3UkG2rdWDb0E7LWULSoqISAp6PRnNCL0EOEaaBRAOz2Eec6gcqKr0rYJ6vpyjd2jialSkLUpnCVbqQGqpWoGjkC1NBAs3tMUv3ZBfViDQUzHX9PXDx+0FzHegJzEDU6E6lrB3aOgC6TiStZUak+VBUMNBS0dUAvJlH3qVNm1P1pHKbKD5+GRXuw+BP6XGtOx6+6SQo5lJCf6vCfNwR6gWhpgbGyZKFByBmWpZB45VFPwb30jQTLy2H6fQr098Uju5EuW+8gOoA6OSQWqDUh7RPCbQWoKDvkVl5sGIflz5DnDA1ZNSDyuwJvW1f8RuYFVPr5iMDDVsHZrsaAaxv7OT+7uz+VP7uUAwtr8PMD1o0MotXldvm3rvaxFZZviefo441geavj5eT6lqsFJoo6QwKsZOcEVseL1cXDlwAsODcJgfDy8iTQZjvZedGf+opuLKghSHU5NKEm/4Wd3GiDpYiKjNdSQ5YgqZ9AGpzGdqKf93aACeEQEpSAxpf8RNSeNSp6E/7ww6z1v8ArWzE5hWlVqrDLFFPaytKVd3/AK/ENE1h1K0VSlfNyrL/APYKHhABWpX11rQaKLg6F1JqWgGYKj3b3YeVm0S4giaWJfm5Hm/SuehDORZooSanT06v0DU0ZKWIeEBNAqDb3ZuF3ZufgFnhFRUWFKhzdgON3Zhx8Bs8V4pTMBTi+nV7swvohVaxclOVHP56O+oOW7eFVawAUYieQktoSOPV+PDqnV65yk8AGIzeodjDzsQTLNTdvgKcdB1biWqSp5cupcoHt9D5UEc/yY3CwRXiE048Ry84qRhkhyEioYsGcOCxa4cD0grMLfXpAeYgkVjji34K6I4nABZSquYUdy9LVd3HGLMTNmEDMpS2GUFRJLCtz1iGbkaQ4mvrGilItAapfOkDqlK4lo0JgBJq1NIoKSDViI0Ug7Ay44w2b8oPVKezt1ik4YVc25fKKUhUwPuxxH9x/KFFxkp4/GFD2FQgsZsqQSeJ+qQlIWS1hwceVNYHCwKip14RL9tJ5Uu/yAAaHTskn+xvUrZuJa2jQTuMcqCogVNWHNoFwqhmdQzU1D+ggpGMLLSAkJu1rcoTbFdEkd4sAMABc6Nz+tYvEtk7xb2/zAatqKOtXehf14xHKVHMs3+g0Sk3/Bq2SxUmWACAXL2bS7hoCVId2SWPKNKXsvKlS1OC+utofDKUh84YFm3gAX04PFKdL2HBm7HOVakKpmDB6VBeDhNQgso/7palhOpJYpA4VN+XIQto4iWsghIBBO85zf3A71eIipEnvCVlDtc/pratI1jPjkVBWzVGYmYpRdSnJpyt84FwGIIU+pdCjzGvViPp41ZQCZdAwNGoK1NB7xzU+SVTgPxqA9SBFiO+wPgsBr90Pr9eUdFhl5UgcvpxQ+xjncMnKpg7Hr0LgVjZTNegHhLEcr9LcRDGgvPprqBx8mLF9Qa+cDpL1Ol2rQVJLNoEmo+8Ygk8w3k38JuU08rGK8PMuTYUAP8AcQHcWBRQ6QwEouojK5BdYerMsmlFEPnSP0rVhZhVMmE3SQm/4QXejAlXe3HCsXT5+VBUo0G91KagAF01Ukf8yAtly2SmtSOepd2uN5y9RWFQGg/nqBWtmYO7HcFCRU0il6a/nY1YNXcuB4zCmTacHsKU5tYtmulqoiC1Wa9GvS2UH7wYqRxG7DAZKhY6W8quPJAsbrtA61FJvYkDyLeVk+SS4rDZmci1xZjqlzYu0u4F4Bx20csxCCAQoEOXdxQDhVuLb0IAqT4nOmlB5HRrA6UVEtpT8qKXIDeevRiTQkEqaK0rr7vWrippUG4cfjLwJtSYSpKb/e5E8QRQ1eulDdoYgDEzMsovxPsnXiw9AS9YLIySJdaAN+enH3zO1oy9rTf+GA+nmTUN1I97vTYxSCJaUtWtTm/i49LViJq4sadAveu7gDhzgeeCa6xXOxBQ2YX4V+jElzmJ0bS8cCQ7smhy0JuYgRUx9bdYuKKUf64xVDTJs8Nk0igrNIkJ3EUgpoZIAaGGMwi9ed/WLEKeoh1nyPGKTXkqyl08B7worWkPVn6QoqgsY4fDFIAWorcPuqtq9GEBYyShJuAH1c05sPlFMvFrUWBYchYchqYOm7MSpYyqKEGxXVRLOXs0V+r5ZjYAheiM2vn0F4Jw+HBc0WWs6iXOoAo/KJIwy0LPdEkAEZiyQbPUm0SkY2WghwklmNyHrYinpDbfgLCkyEAMAlKjVjUsm7qsl4X7QiX4CVFRcnKD/aDQC8ZcrFKzEpUoOfuivsIhNdJOcKCtQXBhaN9sKNJW0cyixWVdAr0SAwiqXMUWS6ilR1cCnxaK9mIXmEwUCTeofkn8R5erRq4naiBmBBQzlIZi/A8eJHExL/F1FBdA8rAjI5TvgEkEuDW9NGhlYlEshKFKCjcqAyjnS0BztoqUf3ailwAWDPoYZOGmLBIDhN2GnEiGot/sPsnicYTMJSrOKPcA0rBWz5CVTpSmLg5iKEUchra6QKnBKAqCAau2nGNjZeACCpfeBW6wABCgS1Skgt0raNItKkmBt4QZmPMnlWmgbhB0lVL1pwvY69bERnYVTINnblRTZrl+txeCyuobV9a1rTU+97RsILzubXDagtp/EzK52iMlwLVqSz3JJNRzCbjWKGKiwq9LUoXADOLKGgtEpmLSVZRVRq1z91gDRVP3XvAALtua0tgfEQkW8IZ1On+WVcaxfhAAGslrfwty/haqdUl4ytt4kKmAVZIAqbZgCwYZh+7KPMQYqYQgm5NQzVL8r7xZwx37QwL5kzMVDRzwqzuohq1MwuPSIGe4Aer+5vlHHMo+E0ywMlTBqNW1ix5XfKrgd6KZizUPehOhNr67ylHeA8MJgH53qmmtDaxuKsP3YqI5btScpQQbFx0FBalQkHS8aHflNlXs+ljRV28NAeMYu0UEglRJerkV5aeUSM1cNtIJ8VRd+ovfi1utzFK8TmdYFSbf9L82PxfQRg4FeZkE6+3TUxtLSEgCzAFqO7hiT66BoaEV4HenOdCNeLVqeRjb2jOS1CA1aZdSo6eUZGwk75P8abci5sOY1jWxxctySKhTVHOFLpgjF71RLKDjjwhKlkmlIunYYOqpBGhFOUMoLSAzvr+kcV+h0BkFJ0i0Lo5qPq8NiWUKaF4GIy0Kkl9Qp/KNFygCisPT4esIKPB4B70cW94JC35/XCG4lWEoVZqRILrUMOMDeLj6xZLNLiIaHY+aFESmFABX3iJaGSo1uQlve59Yrlz5jE5t0VrrrpWHhReq7MgPGYszG0DVDln5DSIYbCFZYczChRpL8Y8D8GtKV3YypZNQOLqYF6vUDWnnFveJffLkNdOag62hQowq2IrRtwWAYAmrcdWekZc494rMR7k+jm0KFG0YKL4GkHYbZbhKswAJZmrr5af4jZk4FCFEpJrQcQlqknWFCjlyzldCbK9rzRKyDMQSM1nLG1fpoJDJlLW3iUHPEgBnqeJFjeHhRt8eKVMEX7MJMt2LO7vZII5jiR5QYpXpT3cfADSGhR1jLM7VIcgH2BAq4NlPcxYjDgnO9AAB94JCjzYuXl/2woUIZzucrmhWhVmZyWdTpFa/hF7Rqoru/wBXozKL3ug6GkKFDEDqTrcWHQBwH6JFC97wIqaxLm264cfiD8bBZ1vDQoTAGxigkMSxIr01qKHxHTQRk7UWwPpp7NaFChDAMCtlA82jZxs644uPcgfGFCgQjQ2FIoCUu5B0/EOL8YIn3FGLJ/DWnKFCgn+rAHKimhFK/KIpb3EKFHnlIFnpbQNX/MBOl7XtChRtHoTHmy8ocDX6EQUt7BunX3hQo0jyh+BpS9Po9YIBhQoJASzc4UKFEAf/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data:image/jpeg;base64,/9j/4AAQSkZJRgABAQAAAQABAAD/2wCEAAkGBxQTEhUUExQWFhUXGRgbGBgYFxgdGRgYGhgYGBYYGBgdHSggGBwlHBcUIjEhJSkrLi4uFyAzODMsNygtLisBCgoKDg0OGxAQGzQkICQsNCwsNCwsLCwsNCw0LDQsLCwsLCwsLCwsLCwsLCwsLCwsLCwsLCwsLCwsLCwsLCwsLP/AABEIALgBEgMBIgACEQEDEQH/xAAcAAACAwEBAQEAAAAAAAAAAAAABQMEBgcCAQj/xABAEAACAQIEAwYDBgUDAgcBAAABAhEAAwQSITEFQVEGImFxgZETMqEHQrHB4fAUUmLR8SNyghWiJDNDY5Kjshb/xAAZAQADAQEBAAAAAAAAAAAAAAAAAQIDBAX/xAAvEQACAgICAQEGBgIDAQAAAAAAAQIRAyESMUEEEyJRcZHwBRQyYYGxocFCcvEz/9oADAMBAAIRAxEAPwDt+Yda+mivmWgDJ8a+z3CXyWRTYuH71vQT4psfSKxN+zjeGP8A6kmyCAt1To0jbLMqfOPWuxR41UuGWYusqogCJmRLac9Mo96Gr7GnRhuFdrEvl1vW2cERmDbaGBlmOpnfWvj8Z+IpsWFgBipNsZVBHzZbcyekkx+Ad4rshZY5rSizcYfcGnmw2nyjfnXKb197L3yrPcs27hHxkVsoZjqCxjWT9R4E5PmtPaN4KLVrsbcfco6BM9wKSo+JOTnHdywNZ5GdNZ3SX8Tl7zqvhBmTGu0+OlS43tI162lssrKuo0gnSADJgnYCPek/FVbKQSsKImSASxmImem+41rKfFs1jHyy5h+Kq4vd490aALpM6R1Jg/XbSV6446hSSfmUabDxnyPkDUPBiEtuWykZgIEkyTBMbDRoip+G4II5LTps5P3s0ZQggA/egk6UNJFKTZe4Xwws/eQgyoJk6kQ1wyDGVTA8YI1gw5S+nxYYRIEHUsfMk5RzA1G5iapWsSxJdlJVVOrlxMRBmdNZ2iNd9qp38YHkZhmOUyZMNEqCDygHURHSsm3JmiVIfYBGYmTA/mIIK+JndthAnWeUV8uYdQ5YMQwkMMsBwSIg5o00Oh5cqRDibKozNqpOWCCh0AVBGmhk5YGgFWlxfxI+YZswQiJAXKTHUAnX1pcaKs1HD7+SGOwCwDqFZ9VJmRB036ifHR8F4rcYi2qaAaFQCZnvaEiPMmBpvWFvX2SxbtkywEHQhW1BCzI1ggD/AGRpWv7G2kKlnZs7hSVGYqIElhA159Todq1w3yoxzVxujW4LcGYbmGhiN+fOeo8KaI+sHf6GqGHsjLEFjpJLTrAP81WLbmNSBHU+Y1JjpXWcL2WqKgGKXmy+9Sq4OxB8qBHqiiigAooooAKKKKACiiigAooooAKKKKACiiigAooooAKKKKACl/EsV8K3dfKzkDMFUEsdhoBryphUd23PsR70AZ3F9pgELJYv54+9aKweSktA3IE7Vh73Cr1vCm3fyW7ea4bhGsNeBPw/64UgSNjI1ia6FjuJKVkjMqnkRBbaJnUE6RBmTWT4nhL1+8R8IEyCQHByrtlk7ajUKevhA9GkDndzByrM1y2rLGhGUkyY0VSASvsDVDiKQEZf5YkayBIGvpB8h1rXdosA9oGTdUHLKymQsBlzFBHLN3hvPKNczjLZFhUJGhk7yCRsPMRXLNpM64JtWKuH4o5+9947HcjnA56etN+N2lEWgdGZi0DLMqmh1kmQDpSfD37ayxUljoGJGUHfRSJkRrr94aVocJw97nfgBiDqxgqWATlMCFB9uk1LdOxpaolTDsLbuT3mCiCNdmKqfNoMeW1Z18CssHuZe4Afl5CCx1gCQdjWh4pea0FVMxVBGY8y0kuQN5MekVnuKYpg4ZDCE5pHykSNIEEakCPyqYN2OSRHhLsOVtmFJAYQNdNZEnTT0O1NeFkNcVtQ47qjcAxLgHkI6wO9udqQ/F7yiACQCf6p0AeOXj4+zLh2NlkUTmkiJEgsqgE6E6NNVJMSaGt4vee2kgOzhRO5LEFTP9RQkn2iur8Iw/w7YA1RTDzGrGCYO33gw6HTnXJuEm4zMyqSiQ5y6qi6BSY0U6eEHSun9k+Pi5mSQGYjeYJ0Vp6SZM9TtWuKo9mWXa0eeM9thh+5AzKO/cbYAzlgczAB9awmO7fXzeUTmz2y4E6E5XYRBjUrGlU/tZtEXgpU6iRG8ggT0aC0EDbNNIsDwzKLDPJdNh/TnLx/3n3rX2nFWzJQ5OomnH2n98xadl5EPv6FdPc0x4f9q6gy1u8o5mFYDzMyKyVvhWXQzoYkbV8xXCyBMiBz/YrP82k9m/5OTWmdv7Ndu8LioC3VzdNm/wDida1KOCJBBHUV+T7xZDmGuUg5ho666MrjWQY3mut/ZH2hxeIuG24L21EteiBEaK3LPMeMTXQqmrick4uLpnV6KKKkkKKKKACiiigAooooAKKKKACiiigAooooAKKKKAClXaC6wQKpIDMA7DdU+95EgECmtU2tFsp01YEzvlGqgeuWfWgEUOF8KCgMFAYxod00iAeR61BgsFle4Wd1BcgHMQDInUnXn1p9mj+1YH7SeM/Ct5GDoWIZShMws94sDEfLprymhulZcU5Oi3xLCi8+hV1TQCAVByk96dhBI+b7xjesR2v4XZGVLN34pSZW33oZyAdiSsSScx8Nxr0Ds92fsnDpdZM11hOZ+8ZBMaN4+R15U2PDREXIJnSFgSO8IE76flScU+ylPi9H57bhD3GUFQAI00ktPeYxO8Ak+G9NuMY34KtkjuyBAjWJjaBChREaaVvuNdkkdmuW2AuMxm3rBUMA2x7oYIdf6iOtco7U3Ltu+UuKykgMFI3Zplh1M5hPPXnXLLHJOn0dMckWrIMRje+GEETDCfmjukTz0Bjz51DirxDEAGApInwzb7S35kVSxDmMuhiQfGIBPLnPpULYgqDOpYd7rEjY8iYBJ8qcYClkPt0loI3K+s6wfpXtbhDEqN9fQhgfaZ9ahupCqRMFdDETLaGPbaRVrDWi2oGhI56QQJHl18jV9GVtnafsWwX+jeuMp75CyYykKAzQOhNz6ezDtB2Oh/i4QBSNWtjZi33k17pGUkjYzy2Oa7PdtVwTrhxDWktoS3MgqO/1GaA+2zCumcF4zYxSlrLhpOo5jYbdIFaKmqZlck7OK9qOJXG+CLgIFtnORlhhcYKOeohTt515waZ3B5R9YhvrI8gK2P2tYFPhpiGKq2YoZIBOggxu0RB30YVz/h94g6aDYVzZk4r+j0PTuMqa/kdYrgKyHzQTpOYz5ATpUPGOGvkWDoZ1jxr4/ELa6XmIJGhBiOeh2B2r4mLOXvXnKEwMyjUnQKzdZ6QdKxTtWzqpbSG32edmEu4iMQguIEYlXGjQViRtuRp9K7JhMJbtKEtIltRsqKFUegEVhfs0sMzPcMwgya8yf0A9xXQK7sLbgeV6r/6UFFFFaHOFFFFABRRRQAUUUUAFFFFABRRRQAUUUUAFFFeL7QrEbgE/SgD60EEelfSKyvYjFM7Xyx3aY6GtNdcgqBAmdxOsSOY5Bvam1Qou0eiI251ke3PZu3irRdy2dGUIcxAAJUMMo01/IeunxN8qrEgggGCASPpr03FR3rHxYQrFsEEgwSxBDDTkJA318OdBSdE2Hw621toJhAFWTJ0WBJ5mJr3iLcjl6ipDXy4dKQiqliBlWQDuTBP738Kz3avgS37AlFY21lSYBzEEAlm2UTJB6eArVlZn2rLfaHhc2EY/FuW1UGQilg2ojMo3AjyHOlOTUWws4B2o4P8Aw1z4Yu27sD5rZJXrlJI3HUf4V5MyMwAzLk8e78rac/u/WtVae2MJfJVWvK1sEOJHw+8Dlg75soJ2iI3NZ0Yp17yWwnWAASDrBgARoOXKueLbjaLjNNW2QEZwrnTu5dZ5SFj0pxgTbtoCzCNJJj8OXlSbFPcbdjodQNBJgjQb71Qu2yMp+aeXXWI+lP2fNVYnP4D25N1iSAFOuaZb3EljOvPenvD0xWDZL9p0ZMshlOVmy6QUcSpOu+mkzyqkuCtfFa4CRbIWE1EwBJjeJ5H8hTNsUioAqgFZyQPknU6eJOvnXXi9NKtmPNryUe3fG2xN3/UY517pGwEqGYDyJilOB4kVhXBHQ19x2GFyY0bXczB/ttSpWjQjSYI6dY8a636ZZ8Sg+4l487xT5LpnSeGYwXEBVhPRuvMVatYIuwGS2WOghRPmCRoaxXC7ZBImJ1meXI1JiOK37OKym5CPla2xMLkYdxix5bgzsZ6V4uPDOUnFPo9bLnhCCk1tn6Q7OcM/h8OlvTNu0fzHfzjQelM6512N7aHOcNisyXQQCH0IPQeHMcjOldBW8CMwMjwrqi10jzJ3dskrw10AwSJpFi+Oli6opGUSWP8AakeN4jcuXUeYUASBzpuSRk5G8orL4jtYA6oF15zWgweKFxZgjrpRdlKSZYooopjCiiigAooooAKKKKACiiigAqtxEsLbZRJ6VOpr6RT6YGa7O4Y27hbKf9T5ugitNFKExbs5UBYB3HIztTcmqmTE8uoIPlFZvs72nS4fhXYS6pI3BViDBg8j4c+taS4BBzbQZnaOc1l37E2CZVrigz3QRG+kGJisJ87XEbNVUeIjLrtpPrpSngvcTK1xy41g5jlT7umumm/mJ0qa7xuxlM3rQkhQc6wSZ030OjaHpV38Qss47EugGS2bhO+oAA8ef0pDje02QnPZhVHeLOFVRoTMjXWNN6tv2vwYb4a3g7jYKrsDA5MFK/WuT9uO1hunKF2Y5iTuT9wKdNBpM8zzNZSyL/ixOS+JF23xFi/ike0qi2bedsiBQpJ3fQF2gLAGmZxzk1h8USxaAVBJA5kDYaTqY/SnV+3de2XIUodASwBYaGCCdwdPEjSkmO4g1pVthMumrMCzuW1+Y7DkAsbcyZrOM3LRn5KV26UQyJ1Az6xpqAeWbapeHkA5m1IjKOQ5yfHWtbhcT8LAIckMV1kfeYnUz4zvWQwqT9TXV6dW7GhqMSx1gexP519XFwROx0nx6eFeBVe86x3tjoSNv0NegnSJZ7xrshlIO0g7RyI6fvpSx3+KSVGW5syz80cx1qX4hKspPeWY8Ry/D6VBjMDJLDxNQ3K+USkl0zRcIsvfsMiFA6rlObMGWTBBIB0KgwT/AHqTtHZJNuw+T/RQDMsk9+Dkbw2I00zHXWs3w7Huk5LjoxA7yuwmOTRvp+FW7d13uM9x2LnUtPe0QiZ8lHtWvpsKt5u1v60GTI3FQ+6Oz8C4BhsZgbVs3yMQirkubtbECLe/eXqpO5MRpXy1xHE8NuraxJkMTlua5HAjbod9Dr6a1hOzGCxgtXL1gfEFl8txUn4gUqGV8n3lIJGkmVOnOtZY7WLjsObF7KemYE6jYyDKkdRqK8mbfL39M6VSXu7RqLHDjcZrgfRtQ08v5SKXXLTMrhGGdSfalnCreKw1s5Fa5aT5iO+wBnePmXxA0jUCrvCbNq9e+KjQHEOpMRPNTzHgf0oTvTMpY/KPXD7bW7oa5Bkc/wAq3fCOJrcUaEHbbSfOk/GeFqtpc7iVMDxBp1wHCi3aAG0k1pVExVDGiivN24FBY7AEnyGpoLKXEeKpa0Orfyj8zyqpguKXrx7ltQvUkx5Tz9KzL32u3NpZ2/Hl6VusJYCIqDkP8mraoS2SW5jvRPONq9UUVAwry4kbxXqvLNpQBVzN1oqT+HT9mitOSIpkluo8TiFXQsATtNfUek/G8bbt99xM+GvpSrY70Q8JxSC7dOZQsxvu1aNGkTXOuD8QXOc6k22aVkazW7wmLDCVHd5USViiye/azKy6wQRpuJEaUu4Xjny5LqOGXTNEhxsGEaiY51ee/SsYwLiAp+8RHh3Hyj/su+9Q4sqxuhjYH6f3rK9tMLh1U3Htot0/IYTM7aaxqWA3OnrWqF4TXN/tCw9xsWXUSqYcN4ABmDR6x71GRa6BijtPjksYW1cw9oWrzmWFu7muMkysypMNo0TGux0rmfHO0BvnMygtpJIAmP5goAn0rUcd46LarbCr8S20H5SGQgnvMNcwlQIOgG1Y8paLZ1tsO8BDNmiQZI0125zXPScutGXfY17Oql5CWJ+IIRVnRVJJZlHIkdPGqnGGCYtgogOyAdAWCAkDbTN9K+YIfBhwe8NieZ8aX8Su52e6D3gyHrBAiB6hfarSXL9hJbGvaLird22fX/cNP7+9UsEsID1qhxG9nbNtm+hjX8KY4D/yxNdvp+hpUi0p/f6VUcrqDudxG/61bBqtiBOhHkR+YrqboEK1eDruMyn0Gn78KZ2z3R/aeVLro7+vOCfMaT7fjTPDbe/00/Koh5Q2K79nK2mxkc9Cdqu4FJNsjclhtpos6jpDn2qxj8GWXMu8THivP2/CjBqBlI0i4s+GoLe4Wuv00HKE68f+Gc3TRsfsv7QnC44K2lq8Ftvrs2dktt6MQPJjXT+1v2fWcUxu2j8DEHUuo7rn/wBxREn+oa9Z2rg+IGW48Ed5CVIIPMEHTnmmv0t2Y4suKwtm+p+dFJ8GjvA+RmvNypM3g6ORrxPGcMvfCxAKz8rAyjjqrc/IwfCrWGsC6xfDXAmfVkmFJ8f5Z6/5ro/a7ggxNqCobaQdiJmuYcU7M3sLiLn8IGdEAYpMuAd8v84Gum/nXLKDW10bKSffY+wnH0uOLOIzI6RIM6ekwdeY06GukcPC/DXKQR1FcawfFbOJTJdXUHQiBdttOuQkdd0bQxsN6ccE7RXsKUtMRctSAt3WDJMLcU622HTwkFhRGYSgdVpT2nxOTDt1YhR66n6A1Be7VWFQNM6kHoCOprN8c7V4W/lBvLbCzvqCTzkdI+taqcU9sn2cmtIY9kMJmuG4fuiB5n9K2FJ+yyAYdWGufvSOYO30qzjuIhEZgCSBpppPnVy2yFpFu9fVdzFU7PFlZnA2UTP5VheM8fa6UJGUrynfWmXCVyo7z82q+AP41HmhWzWnFyoI5iagt4kFG150qbEhLZJaNBlrJ4ztCACBI5HzpZMsYDSbNr/1AfzfUUVzE8XbofpRWP5l/AvijrufSsFx/FObmUuQJ2FbVn0MViOLYG5ccvy612swZRw3EmQxJK8gYn8K2nAMfnSIjw6VgVtNG0mfpWh4DiiIVefzTuIqbEjYPdHMxVDE4QXBMlW5MNwVYspHkZ8wSDvUqXDXpmhabVliniHG7tl1U2jcXLLssiDMaTIA0mJ51X7Q4svYvH4bSbVxe9EBSJmAZzSoI08KsdobrDC3Su+XT3FZ/jnGPjoEV4tlQWCnVmYA5THSYjrM+HNlk43ciW6Mdxe3hr+GsBFt271sMl3TKz6KEeVU59AZJ2k686xd0Ad0mAdM2sToVb3A9Jp5jLNwJAOYye7sQVUlpbcCNTttSPHWGWBlzE/ygnXkAP0rCMm9iRev4FBl+LeBkCEUSDOxnn56Uqxytb7ht5VzBjAEnTKCT0ALQPE1ascPeA13TnlaQZ5COte8ZxTOR8VdFBBO5ZDvI5nf3ppu/iKxHi/mgaiAR66z7U4wJlF8vwrzYsJmORV76kAs3eClfurmgHUdTUmBtkIAa7fTyt0VZdYcqivCVnmp+lTPbBgSfQH05V4t2xqCfCTI9DMc66mCFOJX/U8lH4k1awqn4awYO+071UxgIZuu30FMcM4FtZIGg3IHtJ1NSuwZLaulYJgiennP41XYauo2zSD/AMXjTnoT7VZvKTbHnr9ee3SoIiTzzCfQN+tet+GRuUl41f1OfO9fX+iLHsE+GVAAa2D7w35j3rp32P8AahbU2brhbZTMJnRxA0jqJ9hXL+IkPZtGCMhKeYgAH/6zXnAXCusxOg8gDpXkOPvOLOm9WfqA9qcJE/GB9G/tSbE9qsNauu6qXLgAHYSoMAzqJPga4tZ4o0TPP8z+tV8TxVuv7ExU8IILbNL204/hr5FxLAs3ZINxWJJPS4BAYRsYmCNtRSheJl1KOYJEZlO48f5hsYPhWXxl8kt51qPs64ZaxWL+Ffz5fhFgFMSwNsAE7xDE6dKwzQi9x7Nscq1Lol4VxS5Ym1cX4lkyIjRpHvO1NOD9lMM7oSmhOZsxmFmTPkKaf/zafH+Cki3m0DEaaTozcjA35+dF3MovW7WjLKZjEHbMBE8iRPjWONuFuZpPjKqfzN/2V4sGCjk8lRtlE6COnIGrPa3ElLUDn+HOucdk+KXkxZW42rBdGGxBnumflI56+FbDj+NN3cRHjp70lm9y32LJjXL3ejL3+8RAmef72rwOJNASSANN6lxnEAmyjakd3G6yRvNczm2HBjvFcRLKFZpA21pFfvgnWOsT+JrxfcqOURSe9juQHPelTYnFoZl6KpriV8faiq4mdS+B2xcQIrLdpeIse6h01mKu2cXI0pdxDhmbM3OJJ/IV6PKyGKsM0gZT3onf30p7gbZz2mURPzVncLYa0Q2nUdNa2nDbua2pjWKCUMhd8a+FupqMNAr58byp2UfXtBgQdQdwdqRYvgCiTYVRB1mcs9B0GuvsIg1f45jWt2WKLmc6LE6Tzga6VjODW77BizkKDLFx3pPIHSBpvXJnyx5KNWxOhJ2rwN9brOfhyVKn4SlVC5YYQVkypIJ12jpWSwuCJS40KCCAoOgMyW18h9RWn4xxcmQhDlHyqFljcUyzH5eoUaT8xpbjcLczpaykXHk5OY6Zh1OunLSecYt6tGTflC58fHdjvRMgiI84mq1+8IGRYb+bdvACm17slfgs0JPjLacgo0J9fWlrPbt2Rck5mkKDG87HyG5q4JPoaSoVMwJAeVYTJ6+PnTTBropP+KS4q6XaSB6U44W821neTJ8jpXdgVOy2tFxrsCq926GkTqQd/LTfeprYHifIH+1TXFETkLAc+nnG3rXalaIM+7yCaZ4eCo8qUOdIpnauEAQAdOpEeNYxNGXXSEkCJOsD9ihVOVyBOWGPkXVJ/wC8VZwIDDKdzoBIMnUryHMfvn54ddy28WW0y2Au3Nr9gD617X4dKMMOWf8A1/s5Mybkl8xa6zhHgfK511iM4O//ACNK7d2K0HAWyuzb5X+UyVIidVG41OnOum8N4LwnFfLhbJeJZbTaDkTlDDLr4CvE9Y+GaUf3f9nVBrijjVvEGP3++vvXxbpYwvePQanXTYc6/QdvslgU+TCYcEbE2lJ+oNfbigEoAqHSIAA+lcrbNTimA7KYm7JZfhDkbkjMeQC7+tav7OeC38NiGu3FUErlVcwMglWLabfKB7+uwxOC5k6jlX2ygSWMaD19K53ld0UlaPWNu5RduayASNJ158waX4SwiINADE++pqPiHECEVG1LGT9SJ+lKsZxgqdBJrPM29GvGo6GfHHw7hVf5h8rAwy+R/KqfCuJKsWiWdW3zaz1OhBB31mkWKxDMRm51Lw63llydtBWW67NE9UMMVdAzbkDQUvXUTtFTXATz051Rxt7IIGtNDo+YjEwsnXoKXq+ZtoH51JdxH+n41Vw0nXlVIlx3Y1GHHX6UV9U6b0UubJ4s19rGMhG0davNxHMpg71SucMuxOUzznaqZwN4bqAPOuhS/cwao0dmwsKSQdvwq/axA2EaVkTidIM6edesNjHQzOla82To2qGRX0r0rPWOLEDXWaaWMcpjXWmp2At4/wARuytvDDM8OzNEqoRflnbMSQI5SOootYEpaW7iLZuOqS3eL6wTlytIBG0r1O3NxdCusa8jI3lSGH1G21SYa9mBBiQYYeMT7EEH1qOFttsOJz7jnadsErW7GCTDtAIzR9/RTlQd7U/zGqHaN2R7WKtEZiu5EySDMjrH1FWO2eCW7ccMRmIS3aDGAEGZluCCCxkyOWw1rGcRxF2zbOEuyRIuWnmWAzGZEzBObfWeoNc9W9GbiPsV24tlralGAzKLjMR3R4RvBg+U0q7cdngv/iLbd1jrJ7ozGQVPISfqOtILsuD3IJiSG0J/28vem+Jt4rC4drdw27lhh8hJOWSNVMAoZPiPCrSUWq7CjNYZN9accMbu8t+fnNL8BakHz/AD9Kt4ZQG1nXp4V6MNDYxmDrlPm2n0q1hSk7AHqLhGvlz9apWmg6MR+/Wr1hyf5W81FbxZDMzjVhmAGXXY8tdqaWR3R5VD2lsZbk8mAPPyP4VKAciwY35A/jWS7ZResjuAzqD+9fWvfGL0o4B+cIW8YdWP1SajwCkKQe8NCNNtQD6VbHDxfvIi6Z1KDf5oaDr4la9L0EvelF9OL/wr/wBGGZXT/dCzBvke5AJJyEQRHMGdNDB+ldb4LwP4N1b1twwZZYnRjmEnYQRMH0rlGAud4jWSqmIJ2LA/jXZez14PhrQB1CAGd9NOe+1ef+MY4/mJfO1/OzTBTgrGmKugrvrSZsWFJnXpNTYrFhGhgRHMgil+KxSATG/PnXjzm2ztjAq8U4lAEDWosNcNxu8e6B9NzSTGDvEgnXamq92w06FhAP8ASNyPMn60sat8n4LjHVeSn8Y3Xe5y2XwA/wAfSlV+33tySTTq1bHwwq6AiKrXlFuTCkxH61nKd7NGke8HgO9JIgD3qHit5VGhEV5s4/uzPOqOMvTAIjwqU7KSPt/GIBvMeeppbBcFjpO3lXu/cXNBE+leLt/wgCrQJEV9NI32q7bUKmtUGeantg5dTTY9Ik/jqKpm4tfafFCO7zyjQ1VxOALbGY5RB9K92cZb61ZXEKdmiqsxMljLZGZSDSNLsHK4OnLwrpLYcPuZ9K8/9DtnkCetNToiWPl0YG3f84H7irODxgB6RWxfs+nKqWJ4DbVSzKW6kHYdYHSn7RESxNKyne4ylq3mJ15LzbXWP7+FIMf2zk9yz5sWgkdNBt71cfg2HciGYkkhQ1zcgTA7s7a0m7XYRbVuzbVVWczNBmSIABO5iWrnnly030jBuXZHie1aYnDvbZIdnJOYggCe7kbSCP3NZ69Yc2LozqYyK1tlPxAoYOuViICgjaRttVe9g2RtVIkBhI3BEgjqCKmx2JBRVWSBq2kKDqAAOXPzmmslu0Fmcvr8MT1Ovkdv340wfipvW8twgL8PJOu4IIdv+SqT4TUd4SxB7ykRsQPSdT50vvKEBUGZ20I05+ddMalQ1s9YIFQQdCDt0OlSM0OPAge+/wCNebNyLcnXLP8AYCorg08TXoeA8jdPXTwq/gwJEsPUAn8ZpazzBMwYOm3tV/D3Cuq3D5EGPo1VehUe+2OFU2UdTOUwYEaMOevUCltthkWSB58/Dzp5cAvo1tmjMN40BGoOuu8c6UXLeVQDuNDpzETSQ2TYe93e7BHLQHUHaeVOuA3D/E4fMMsXVg+on8KTYQbkmNDpyaBppB19vOrHE8VktrcUwykHy7rfnXT6afHIn819U0RNWvv4nvtHw828beTMCmrDQQUuMzAHTlt6VueyF8DBoBHdZx5DMSB9a5OnEHu3GuXJZmUDwBmVHkBFbXstiT8EjbvE+UgVxesbkve71f0o0ileuhpxq+WaZJ5DUwPLpXk3S4VToajE6ztRgmCsSfSvKmz0MMbRe4dwwPcCnZd/Xb8z6VX4reD3CF0RTlUeA3+se1T8I4zaX4i5h8XXQyPad4AG1KLNvM06xJ8j+zNJtxhXxLa3ZZF8kaeVU8UpnwG56zVlRkBY7b1VxWKzLrA10rOwaKV28oAqpiXJcmaZfwciToP3tS278xNVAkidgPM14Opii8TIqbDoSdojlWnQyO9Z1FfIiZ0jnVp7bTAIrw2E01PjU8htFTu9RRR8EdKKu0GjoBunIAu86b1KCy8yD4UtQHNmDHw/OmGHE6k5jpGhH+Ko5Y35GeCvHQs7BfXWrdrE5iQHaOs0rtEk7QBy1q2j5ROQAnbnSspFxOIMx0YrrtPTnU13idxR3SG8BSG8zzIiahDXRMGjQm2M7l267Asi5swcHKCZXYz1FJe01pmXLcygd50YACCQA6zPk9N+G4u6oPxIP416xD/EQn5SNBPXkT1/Sk4pmeRVEyPFsxxIztNvLoJIXYyJB12GvkBoKS9or6G+QqBQgVGg6SoOdo/3HL/xHM074lYu3FzG2qlSQhUkb6kjqDA1ms9jcIMxCzAEMSNS25POJ6a7VNbujnSrQou40MgJQKwIGjEkjWdIA6ewpfipLc/Dy8OlNL1sKNRqTtzPgKqXLRJ8oGnly612eninIqytdHdRerSfTX8TUjrpRcTvgdF+pJ/tXttq7X0IsYZ+4vr+NWrTE/KQapYCSCJEab/vyqz8NVIJIHWTH+fanEGNcJiNddffSq3H0YFbixDb6TB0nQjf8xU1viCgCAW9wPrqfQU0HA7+KsOVULHeQGZYjkNdNJ3Aqprgrlr59/TsIxcv0qzN4S8RppBB2mQdOhjWOlHGLmay08iPzqLhWLKvDKDrBDaRy1kaVb4owOHMKO8QZ5iJ0npr9Km3x5L7+6GluhbgRIB12X8P0Nbr7OcGb3xlESuRhJ65gfwFYXhBJQCJ9tIMVtPs6tTispkSjTrvBUifal+IJVJryk/qkx+n/Uk/kb1Oy1wxmZR41NZ7GqAZeSecU0W6VHzaCoRxnWJrwOz0tREmL7AKzBg4kcyuum2tSv2RcABXXTwNMTxhjOsek1X/AOoEjcknrp7A0ntAproWYjsneOxU+tU7nYq9v3CR407w+OdtO8sH3pguKYDVvpvS6GYnF8AxIBHwpPhBHpSm32WxB/8ASYeJrqYvNEk18PEANyKrlQUc7t9jr2+UA+Jqe12Mu7koD586244mCuYMI9Nqr3+NZRohbpEfgKXJ/ET4mQPYi9MqyT618s9iLg+Z113iTW0t8RJOqkeZFSPihzNFlIxp7Ff1/QUVrP4yikFIyiYZtNRVi3hjvEetFFbc2ctFpLb16ayx+7PrRRSsD1/DHp9a+tYj/NFFDYEZZQfOoMXcyjUT4ctNvOiis5TaxuXwRnL9J84kubKVOwkHppHroT7HnWM4snw5IaPzgRtzr7RXQ5XFM5PJlMXinLfKs8iJ0+u9SFfLmfaiiu/0vTLKaElmPp7CKmdDA86+UV0jIsM8Tr7f3qK5cEkiAeu59zRRUe1nDUX9/PsfFPs3/Z3gkqjsNSAfpXQOG2goAr7RXnrcm2eq/wBKRzX7SeEjD4lb1vRb0k9BcEZvRt/OaTXjmssByLfjNFFengd+nmn4p/5r/Z5uRVlX34IsLwbFW7a3Pgv8J0zrcGqw0MJInLt96NYFaP7P75/jFnmj/wD5J/IV8orkeeebFJy8Kv4SpGns1DIq87OhY7EiSM3nPL9apG6nUkjnpt4AV9orzK0byVvZMmELjdteh196tDAqAGIGYCBzNfaKmRcF5KuOxLoJ0EdIJ+tT4TF3SASPHYE+VFFSyqL1sFpPIDTXWsvxXGE3Mk90bnxoopNDb0JHxjfEJmeUSPqOdOMFcyrnFwG5yAkZf6co3oopz0PFtFmxaLd580nkx1B8PaplaB8sf8pooqI9mkmeZbofrRRRTomz/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Pfeil nach rechts 15"/>
          <p:cNvSpPr/>
          <p:nvPr/>
        </p:nvSpPr>
        <p:spPr>
          <a:xfrm rot="19013248">
            <a:off x="3334595" y="5044474"/>
            <a:ext cx="516659" cy="299135"/>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feil nach rechts 17"/>
          <p:cNvSpPr/>
          <p:nvPr/>
        </p:nvSpPr>
        <p:spPr>
          <a:xfrm rot="8294904">
            <a:off x="6078328" y="3952024"/>
            <a:ext cx="528801" cy="283848"/>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feil nach rechts 18"/>
          <p:cNvSpPr/>
          <p:nvPr/>
        </p:nvSpPr>
        <p:spPr>
          <a:xfrm rot="13475135">
            <a:off x="6093523" y="5072780"/>
            <a:ext cx="518948" cy="270045"/>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ußzeilenplatzhalter 13"/>
          <p:cNvSpPr>
            <a:spLocks noGrp="1"/>
          </p:cNvSpPr>
          <p:nvPr>
            <p:ph type="ftr" sz="quarter" idx="11"/>
          </p:nvPr>
        </p:nvSpPr>
        <p:spPr/>
        <p:txBody>
          <a:bodyPr/>
          <a:lstStyle/>
          <a:p>
            <a:r>
              <a:rPr lang="en-US" smtClean="0"/>
              <a:t>15. Understand the relevant actors and stakeholders</a:t>
            </a:r>
            <a:endParaRPr lang="de-DE"/>
          </a:p>
        </p:txBody>
      </p:sp>
      <p:sp>
        <p:nvSpPr>
          <p:cNvPr id="15" name="Foliennummernplatzhalter 14"/>
          <p:cNvSpPr>
            <a:spLocks noGrp="1"/>
          </p:cNvSpPr>
          <p:nvPr>
            <p:ph type="sldNum" sz="quarter" idx="12"/>
          </p:nvPr>
        </p:nvSpPr>
        <p:spPr/>
        <p:txBody>
          <a:bodyPr/>
          <a:lstStyle/>
          <a:p>
            <a:fld id="{6C6AE60A-B69C-4790-82F7-3882EDF23186}" type="slidenum">
              <a:rPr lang="de-DE" smtClean="0"/>
              <a:t>8</a:t>
            </a:fld>
            <a:endParaRPr lang="de-DE"/>
          </a:p>
        </p:txBody>
      </p:sp>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0437" y="3898013"/>
            <a:ext cx="2195736" cy="1459056"/>
          </a:xfrm>
          <a:prstGeom prst="rect">
            <a:avLst/>
          </a:prstGeom>
        </p:spPr>
      </p:pic>
      <p:sp>
        <p:nvSpPr>
          <p:cNvPr id="25" name="Textfeld 24"/>
          <p:cNvSpPr txBox="1"/>
          <p:nvPr/>
        </p:nvSpPr>
        <p:spPr>
          <a:xfrm>
            <a:off x="3832775" y="5373796"/>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2011</a:t>
            </a:r>
            <a:endParaRPr lang="en-GB" sz="800" dirty="0"/>
          </a:p>
        </p:txBody>
      </p:sp>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898" y="2916318"/>
            <a:ext cx="1909333" cy="1268743"/>
          </a:xfrm>
          <a:prstGeom prst="rect">
            <a:avLst/>
          </a:prstGeom>
        </p:spPr>
      </p:pic>
      <p:sp>
        <p:nvSpPr>
          <p:cNvPr id="27" name="Textfeld 26"/>
          <p:cNvSpPr txBox="1"/>
          <p:nvPr/>
        </p:nvSpPr>
        <p:spPr>
          <a:xfrm>
            <a:off x="1295399" y="4195502"/>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2011</a:t>
            </a:r>
            <a:endParaRPr lang="en-GB" sz="800" dirty="0"/>
          </a:p>
        </p:txBody>
      </p:sp>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563" y="4964333"/>
            <a:ext cx="1913668" cy="1275778"/>
          </a:xfrm>
          <a:prstGeom prst="rect">
            <a:avLst/>
          </a:prstGeom>
        </p:spPr>
      </p:pic>
      <p:sp>
        <p:nvSpPr>
          <p:cNvPr id="29" name="Textfeld 28"/>
          <p:cNvSpPr txBox="1"/>
          <p:nvPr/>
        </p:nvSpPr>
        <p:spPr>
          <a:xfrm>
            <a:off x="1333992" y="6253194"/>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0379" y="2925201"/>
            <a:ext cx="1901120" cy="1263285"/>
          </a:xfrm>
          <a:prstGeom prst="rect">
            <a:avLst/>
          </a:prstGeom>
        </p:spPr>
      </p:pic>
      <p:sp>
        <p:nvSpPr>
          <p:cNvPr id="31" name="Textfeld 30"/>
          <p:cNvSpPr txBox="1"/>
          <p:nvPr/>
        </p:nvSpPr>
        <p:spPr>
          <a:xfrm>
            <a:off x="6588224" y="4196391"/>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2013</a:t>
            </a:r>
            <a:endParaRPr lang="en-GB" sz="800" dirty="0"/>
          </a:p>
        </p:txBody>
      </p:sp>
      <p:pic>
        <p:nvPicPr>
          <p:cNvPr id="23" name="Grafik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538" y="4962977"/>
            <a:ext cx="1921961" cy="1277134"/>
          </a:xfrm>
          <a:prstGeom prst="rect">
            <a:avLst/>
          </a:prstGeom>
        </p:spPr>
      </p:pic>
      <p:sp>
        <p:nvSpPr>
          <p:cNvPr id="33" name="Textfeld 32"/>
          <p:cNvSpPr txBox="1"/>
          <p:nvPr/>
        </p:nvSpPr>
        <p:spPr>
          <a:xfrm>
            <a:off x="6585967" y="6237892"/>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2013</a:t>
            </a:r>
            <a:endParaRPr lang="en-GB" sz="800" dirty="0"/>
          </a:p>
        </p:txBody>
      </p:sp>
    </p:spTree>
    <p:extLst>
      <p:ext uri="{BB962C8B-B14F-4D97-AF65-F5344CB8AC3E}">
        <p14:creationId xmlns:p14="http://schemas.microsoft.com/office/powerpoint/2010/main" val="3357914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3600" dirty="0"/>
              <a:t>How do we understand the relevant actors and stakeholders?</a:t>
            </a:r>
          </a:p>
        </p:txBody>
      </p:sp>
      <p:sp>
        <p:nvSpPr>
          <p:cNvPr id="2" name="Inhaltsplatzhalter 1"/>
          <p:cNvSpPr>
            <a:spLocks noGrp="1"/>
          </p:cNvSpPr>
          <p:nvPr>
            <p:ph idx="1"/>
          </p:nvPr>
        </p:nvSpPr>
        <p:spPr>
          <a:xfrm>
            <a:off x="1259632" y="1600201"/>
            <a:ext cx="7427167" cy="2058672"/>
          </a:xfrm>
        </p:spPr>
        <p:txBody>
          <a:bodyPr>
            <a:normAutofit/>
          </a:bodyPr>
          <a:lstStyle/>
          <a:p>
            <a:pPr marL="525780" indent="-457200"/>
            <a:r>
              <a:rPr lang="en-US" dirty="0" smtClean="0"/>
              <a:t>Using white cards, write down the actors who influence each contributing factor or direct threat</a:t>
            </a:r>
          </a:p>
          <a:p>
            <a:pPr marL="708660" lvl="1" indent="-342900">
              <a:buFont typeface="Courier New" panose="02070309020205020404" pitchFamily="49" charset="0"/>
              <a:buChar char="o"/>
            </a:pPr>
            <a:r>
              <a:rPr lang="en-US" dirty="0" smtClean="0"/>
              <a:t>Sometimes, an actor will influence a whole group of contributing factors</a:t>
            </a:r>
          </a:p>
          <a:p>
            <a:pPr marL="525780" indent="-457200"/>
            <a:r>
              <a:rPr lang="en-US" dirty="0" smtClean="0"/>
              <a:t>Mapping of actors: Place the cards next to the corresponding threat, contributing factor, or group box of contributing factors</a:t>
            </a:r>
          </a:p>
        </p:txBody>
      </p:sp>
      <p:sp>
        <p:nvSpPr>
          <p:cNvPr id="4" name="Fußzeilenplatzhalter 3"/>
          <p:cNvSpPr>
            <a:spLocks noGrp="1"/>
          </p:cNvSpPr>
          <p:nvPr>
            <p:ph type="ftr" sz="quarter" idx="11"/>
          </p:nvPr>
        </p:nvSpPr>
        <p:spPr/>
        <p:txBody>
          <a:bodyPr/>
          <a:lstStyle/>
          <a:p>
            <a:r>
              <a:rPr lang="en-US" smtClean="0"/>
              <a:t>15. Understand the relevant actors and stakeholders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9</a:t>
            </a:fld>
            <a:endParaRPr lang="de-DE"/>
          </a:p>
        </p:txBody>
      </p:sp>
      <p:sp>
        <p:nvSpPr>
          <p:cNvPr id="10" name="Textfeld 9"/>
          <p:cNvSpPr txBox="1"/>
          <p:nvPr/>
        </p:nvSpPr>
        <p:spPr>
          <a:xfrm>
            <a:off x="2603375" y="6293269"/>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3375" y="3644591"/>
            <a:ext cx="3973017" cy="2648678"/>
          </a:xfrm>
          <a:prstGeom prst="rect">
            <a:avLst/>
          </a:prstGeom>
        </p:spPr>
      </p:pic>
    </p:spTree>
    <p:extLst>
      <p:ext uri="{BB962C8B-B14F-4D97-AF65-F5344CB8AC3E}">
        <p14:creationId xmlns:p14="http://schemas.microsoft.com/office/powerpoint/2010/main" val="1828806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 EDA</Template>
  <TotalTime>0</TotalTime>
  <Words>1137</Words>
  <Application>Microsoft Office PowerPoint</Application>
  <PresentationFormat>Bildschirmpräsentation (4:3)</PresentationFormat>
  <Paragraphs>129</Paragraphs>
  <Slides>13</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ＭＳ Ｐゴシック</vt:lpstr>
      <vt:lpstr>宋体</vt:lpstr>
      <vt:lpstr>Arial</vt:lpstr>
      <vt:lpstr>Calibri</vt:lpstr>
      <vt:lpstr>Courier New</vt:lpstr>
      <vt:lpstr>Wingdings</vt:lpstr>
      <vt:lpstr>Larissa-Design</vt:lpstr>
      <vt:lpstr>Understand the relevant actors and stakeholders</vt:lpstr>
      <vt:lpstr>Credits and conditions of use</vt:lpstr>
      <vt:lpstr>PowerPoint-Präsentation</vt:lpstr>
      <vt:lpstr>Learning objectives</vt:lpstr>
      <vt:lpstr>Table of Contents</vt:lpstr>
      <vt:lpstr>What does understanding the relevant actors and stakeholders mean?</vt:lpstr>
      <vt:lpstr>What does understanding the relevant actors and stakeholders mean?</vt:lpstr>
      <vt:lpstr>Why do we need to understand the relevant actors and stakeholders?</vt:lpstr>
      <vt:lpstr>How do we understand the relevant actors and stakeholders?</vt:lpstr>
      <vt:lpstr>How do we understand the relevant actors and stakeholders?</vt:lpstr>
      <vt:lpstr>How do we understand the relevant actors and stakeholders?</vt:lpstr>
      <vt:lpstr>Practical Tips</vt:lpstr>
      <vt:lpstr>Practical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Lehmann, Christina</dc:creator>
  <cp:lastModifiedBy>Tina</cp:lastModifiedBy>
  <cp:revision>64</cp:revision>
  <dcterms:created xsi:type="dcterms:W3CDTF">2014-10-28T12:39:03Z</dcterms:created>
  <dcterms:modified xsi:type="dcterms:W3CDTF">2015-03-17T20:10:47Z</dcterms:modified>
</cp:coreProperties>
</file>