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0"/>
  </p:notesMasterIdLst>
  <p:sldIdLst>
    <p:sldId id="257" r:id="rId5"/>
    <p:sldId id="297" r:id="rId6"/>
    <p:sldId id="262" r:id="rId7"/>
    <p:sldId id="307" r:id="rId8"/>
    <p:sldId id="315" r:id="rId9"/>
    <p:sldId id="310" r:id="rId10"/>
    <p:sldId id="325" r:id="rId11"/>
    <p:sldId id="314" r:id="rId12"/>
    <p:sldId id="316" r:id="rId13"/>
    <p:sldId id="302" r:id="rId14"/>
    <p:sldId id="317" r:id="rId15"/>
    <p:sldId id="318" r:id="rId16"/>
    <p:sldId id="322" r:id="rId17"/>
    <p:sldId id="324" r:id="rId18"/>
    <p:sldId id="261" r:id="rId19"/>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bschnitt" id="{F062BB26-D916-4669-BC3F-AB6178F6288A}">
          <p14:sldIdLst>
            <p14:sldId id="257"/>
            <p14:sldId id="297"/>
            <p14:sldId id="262"/>
            <p14:sldId id="307"/>
            <p14:sldId id="315"/>
            <p14:sldId id="310"/>
            <p14:sldId id="325"/>
            <p14:sldId id="314"/>
            <p14:sldId id="316"/>
            <p14:sldId id="302"/>
            <p14:sldId id="317"/>
            <p14:sldId id="318"/>
            <p14:sldId id="322"/>
          </p14:sldIdLst>
        </p14:section>
        <p14:section name="Abschnitt ohne Titel" id="{6FEE6D18-1F43-48AF-9391-9433B6957F77}">
          <p14:sldIdLst>
            <p14:sldId id="324"/>
            <p14:sldId id="261"/>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04" autoAdjust="0"/>
    <p:restoredTop sz="94660"/>
  </p:normalViewPr>
  <p:slideViewPr>
    <p:cSldViewPr>
      <p:cViewPr varScale="1">
        <p:scale>
          <a:sx n="71" d="100"/>
          <a:sy n="71" d="100"/>
        </p:scale>
        <p:origin x="984" y="6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4B89310-5FE0-4C0C-A982-9C2584A4981C}" type="doc">
      <dgm:prSet loTypeId="urn:microsoft.com/office/officeart/2005/8/layout/vList2" loCatId="list" qsTypeId="urn:microsoft.com/office/officeart/2005/8/quickstyle/simple1" qsCatId="simple" csTypeId="urn:microsoft.com/office/officeart/2005/8/colors/accent3_2" csCatId="accent3" phldr="1"/>
      <dgm:spPr/>
      <dgm:t>
        <a:bodyPr/>
        <a:lstStyle/>
        <a:p>
          <a:endParaRPr lang="en-GB"/>
        </a:p>
      </dgm:t>
    </dgm:pt>
    <dgm:pt modelId="{A9096422-8EAB-4AAB-B0DC-578192E13473}">
      <dgm:prSet custT="1"/>
      <dgm:spPr/>
      <dgm:t>
        <a:bodyPr/>
        <a:lstStyle/>
        <a:p>
          <a:pPr algn="just" rtl="0"/>
          <a:r>
            <a:rPr lang="en-GB" sz="2000" dirty="0" smtClean="0"/>
            <a:t>Participants are able to explain the rationale for this step as</a:t>
          </a:r>
        </a:p>
        <a:p>
          <a:pPr marL="541338" indent="-541338" algn="just" rtl="0"/>
          <a:r>
            <a:rPr lang="en-GB" sz="2000" dirty="0" smtClean="0"/>
            <a:t>	- the systemic activity as the level of activity of threats and factors is assessed in order to get an insight how  strong is their influence on the system, and</a:t>
          </a:r>
          <a:endParaRPr lang="en-US" sz="2000" dirty="0" smtClean="0"/>
        </a:p>
        <a:p>
          <a:pPr marL="541338" indent="-541338" algn="just" rtl="0"/>
          <a:r>
            <a:rPr lang="en-GB" sz="2000" dirty="0" smtClean="0"/>
            <a:t>	- the strategic relevance summing up the different ratings of the previous steps is assessed to identify the most relevant elements in the conceptual model in order to serve as input for prioritising these elements, which is important when developing strategies.</a:t>
          </a:r>
          <a:endParaRPr lang="en-US" sz="2000" dirty="0"/>
        </a:p>
      </dgm:t>
    </dgm:pt>
    <dgm:pt modelId="{C30580DE-91BF-4B83-8CA3-65FD4000E89B}" type="parTrans" cxnId="{5C79AB36-EDDF-4B26-87B0-CAACF5ABDC26}">
      <dgm:prSet/>
      <dgm:spPr/>
      <dgm:t>
        <a:bodyPr/>
        <a:lstStyle/>
        <a:p>
          <a:pPr algn="just"/>
          <a:endParaRPr lang="en-GB"/>
        </a:p>
      </dgm:t>
    </dgm:pt>
    <dgm:pt modelId="{8BF14F63-9321-4C65-862A-F661DD7D847D}" type="sibTrans" cxnId="{5C79AB36-EDDF-4B26-87B0-CAACF5ABDC26}">
      <dgm:prSet/>
      <dgm:spPr/>
      <dgm:t>
        <a:bodyPr/>
        <a:lstStyle/>
        <a:p>
          <a:pPr algn="just"/>
          <a:endParaRPr lang="en-GB"/>
        </a:p>
      </dgm:t>
    </dgm:pt>
    <dgm:pt modelId="{946B25E7-8DAB-4FC2-86E3-941FFA285B4D}">
      <dgm:prSet custT="1"/>
      <dgm:spPr/>
      <dgm:t>
        <a:bodyPr/>
        <a:lstStyle/>
        <a:p>
          <a:pPr algn="just" rtl="0"/>
          <a:r>
            <a:rPr lang="en-GB" sz="2000" dirty="0" smtClean="0"/>
            <a:t>Furthermore they are able to guide through a process of interpreting these results as a preparation of its implications for management strategy development.</a:t>
          </a:r>
          <a:endParaRPr lang="en-US" sz="2000" dirty="0"/>
        </a:p>
      </dgm:t>
    </dgm:pt>
    <dgm:pt modelId="{3DF963DB-A88B-4C39-AF4B-329A58F895EE}" type="parTrans" cxnId="{7BE215E8-6799-4210-8364-8D171F1C51B6}">
      <dgm:prSet/>
      <dgm:spPr/>
      <dgm:t>
        <a:bodyPr/>
        <a:lstStyle/>
        <a:p>
          <a:pPr algn="just"/>
          <a:endParaRPr lang="en-GB"/>
        </a:p>
      </dgm:t>
    </dgm:pt>
    <dgm:pt modelId="{84462367-CDB8-4C79-980A-A3C27CE5D8F2}" type="sibTrans" cxnId="{7BE215E8-6799-4210-8364-8D171F1C51B6}">
      <dgm:prSet/>
      <dgm:spPr/>
      <dgm:t>
        <a:bodyPr/>
        <a:lstStyle/>
        <a:p>
          <a:pPr algn="just"/>
          <a:endParaRPr lang="en-GB"/>
        </a:p>
      </dgm:t>
    </dgm:pt>
    <dgm:pt modelId="{6381C557-8845-4845-A746-1E1A14D5ABB4}">
      <dgm:prSet custT="1"/>
      <dgm:spPr/>
      <dgm:t>
        <a:bodyPr/>
        <a:lstStyle/>
        <a:p>
          <a:pPr algn="just" rtl="0"/>
          <a:r>
            <a:rPr lang="en-GB" sz="2000" smtClean="0"/>
            <a:t>Participants have the skills to facilitate the assessment of the systemic activity as well as to calculate the strategic relevance. </a:t>
          </a:r>
          <a:endParaRPr lang="en-US" sz="2000"/>
        </a:p>
      </dgm:t>
    </dgm:pt>
    <dgm:pt modelId="{38E38F2B-851D-41FD-A20C-B1D95CC4C083}" type="sibTrans" cxnId="{E5986AF2-5CAB-4211-A0A7-C38E5981C827}">
      <dgm:prSet/>
      <dgm:spPr/>
      <dgm:t>
        <a:bodyPr/>
        <a:lstStyle/>
        <a:p>
          <a:pPr algn="just"/>
          <a:endParaRPr lang="en-GB"/>
        </a:p>
      </dgm:t>
    </dgm:pt>
    <dgm:pt modelId="{5FE72C19-4629-496D-93F4-4873A6056B73}" type="parTrans" cxnId="{E5986AF2-5CAB-4211-A0A7-C38E5981C827}">
      <dgm:prSet/>
      <dgm:spPr/>
      <dgm:t>
        <a:bodyPr/>
        <a:lstStyle/>
        <a:p>
          <a:pPr algn="just"/>
          <a:endParaRPr lang="en-GB"/>
        </a:p>
      </dgm:t>
    </dgm:pt>
    <dgm:pt modelId="{6EB788B0-1F20-4ED6-B05B-EA85182FDDD1}" type="pres">
      <dgm:prSet presAssocID="{D4B89310-5FE0-4C0C-A982-9C2584A4981C}" presName="linear" presStyleCnt="0">
        <dgm:presLayoutVars>
          <dgm:animLvl val="lvl"/>
          <dgm:resizeHandles val="exact"/>
        </dgm:presLayoutVars>
      </dgm:prSet>
      <dgm:spPr/>
      <dgm:t>
        <a:bodyPr/>
        <a:lstStyle/>
        <a:p>
          <a:endParaRPr lang="en-GB"/>
        </a:p>
      </dgm:t>
    </dgm:pt>
    <dgm:pt modelId="{995BD595-43F2-421A-B66C-6E7D51E6C55F}" type="pres">
      <dgm:prSet presAssocID="{A9096422-8EAB-4AAB-B0DC-578192E13473}" presName="parentText" presStyleLbl="node1" presStyleIdx="0" presStyleCnt="3" custScaleY="175275" custLinFactY="-3351" custLinFactNeighborY="-100000">
        <dgm:presLayoutVars>
          <dgm:chMax val="0"/>
          <dgm:bulletEnabled val="1"/>
        </dgm:presLayoutVars>
      </dgm:prSet>
      <dgm:spPr/>
      <dgm:t>
        <a:bodyPr/>
        <a:lstStyle/>
        <a:p>
          <a:endParaRPr lang="en-GB"/>
        </a:p>
      </dgm:t>
    </dgm:pt>
    <dgm:pt modelId="{808501FB-9A88-4F0E-8BD3-AAE658AEE261}" type="pres">
      <dgm:prSet presAssocID="{8BF14F63-9321-4C65-862A-F661DD7D847D}" presName="spacer" presStyleCnt="0"/>
      <dgm:spPr/>
    </dgm:pt>
    <dgm:pt modelId="{2405F219-FCAC-4EAB-B399-3653DA9E073D}" type="pres">
      <dgm:prSet presAssocID="{6381C557-8845-4845-A746-1E1A14D5ABB4}" presName="parentText" presStyleLbl="node1" presStyleIdx="1" presStyleCnt="3" custScaleY="65986" custLinFactY="-3688" custLinFactNeighborY="-100000">
        <dgm:presLayoutVars>
          <dgm:chMax val="0"/>
          <dgm:bulletEnabled val="1"/>
        </dgm:presLayoutVars>
      </dgm:prSet>
      <dgm:spPr/>
      <dgm:t>
        <a:bodyPr/>
        <a:lstStyle/>
        <a:p>
          <a:endParaRPr lang="en-GB"/>
        </a:p>
      </dgm:t>
    </dgm:pt>
    <dgm:pt modelId="{C593A79E-5AE0-48C5-8A67-8786BE8B5EA7}" type="pres">
      <dgm:prSet presAssocID="{38E38F2B-851D-41FD-A20C-B1D95CC4C083}" presName="spacer" presStyleCnt="0"/>
      <dgm:spPr/>
    </dgm:pt>
    <dgm:pt modelId="{9CFD4E2C-8F18-45E9-A6BF-EB07C546174A}" type="pres">
      <dgm:prSet presAssocID="{946B25E7-8DAB-4FC2-86E3-941FFA285B4D}" presName="parentText" presStyleLbl="node1" presStyleIdx="2" presStyleCnt="3" custScaleY="64800" custLinFactY="-1974" custLinFactNeighborY="-100000">
        <dgm:presLayoutVars>
          <dgm:chMax val="0"/>
          <dgm:bulletEnabled val="1"/>
        </dgm:presLayoutVars>
      </dgm:prSet>
      <dgm:spPr/>
      <dgm:t>
        <a:bodyPr/>
        <a:lstStyle/>
        <a:p>
          <a:endParaRPr lang="en-GB"/>
        </a:p>
      </dgm:t>
    </dgm:pt>
  </dgm:ptLst>
  <dgm:cxnLst>
    <dgm:cxn modelId="{09BAEC22-EFED-427D-B57B-9525F8C4DA77}" type="presOf" srcId="{D4B89310-5FE0-4C0C-A982-9C2584A4981C}" destId="{6EB788B0-1F20-4ED6-B05B-EA85182FDDD1}" srcOrd="0" destOrd="0" presId="urn:microsoft.com/office/officeart/2005/8/layout/vList2"/>
    <dgm:cxn modelId="{E5986AF2-5CAB-4211-A0A7-C38E5981C827}" srcId="{D4B89310-5FE0-4C0C-A982-9C2584A4981C}" destId="{6381C557-8845-4845-A746-1E1A14D5ABB4}" srcOrd="1" destOrd="0" parTransId="{5FE72C19-4629-496D-93F4-4873A6056B73}" sibTransId="{38E38F2B-851D-41FD-A20C-B1D95CC4C083}"/>
    <dgm:cxn modelId="{7BE215E8-6799-4210-8364-8D171F1C51B6}" srcId="{D4B89310-5FE0-4C0C-A982-9C2584A4981C}" destId="{946B25E7-8DAB-4FC2-86E3-941FFA285B4D}" srcOrd="2" destOrd="0" parTransId="{3DF963DB-A88B-4C39-AF4B-329A58F895EE}" sibTransId="{84462367-CDB8-4C79-980A-A3C27CE5D8F2}"/>
    <dgm:cxn modelId="{5C79AB36-EDDF-4B26-87B0-CAACF5ABDC26}" srcId="{D4B89310-5FE0-4C0C-A982-9C2584A4981C}" destId="{A9096422-8EAB-4AAB-B0DC-578192E13473}" srcOrd="0" destOrd="0" parTransId="{C30580DE-91BF-4B83-8CA3-65FD4000E89B}" sibTransId="{8BF14F63-9321-4C65-862A-F661DD7D847D}"/>
    <dgm:cxn modelId="{947F0F29-5E33-418A-B88D-BB5C3E5B8196}" type="presOf" srcId="{6381C557-8845-4845-A746-1E1A14D5ABB4}" destId="{2405F219-FCAC-4EAB-B399-3653DA9E073D}" srcOrd="0" destOrd="0" presId="urn:microsoft.com/office/officeart/2005/8/layout/vList2"/>
    <dgm:cxn modelId="{707F3419-0903-4CE5-8867-BB4C840D0224}" type="presOf" srcId="{946B25E7-8DAB-4FC2-86E3-941FFA285B4D}" destId="{9CFD4E2C-8F18-45E9-A6BF-EB07C546174A}" srcOrd="0" destOrd="0" presId="urn:microsoft.com/office/officeart/2005/8/layout/vList2"/>
    <dgm:cxn modelId="{46E80E91-9682-4C8E-820D-7A4433EFBEA0}" type="presOf" srcId="{A9096422-8EAB-4AAB-B0DC-578192E13473}" destId="{995BD595-43F2-421A-B66C-6E7D51E6C55F}" srcOrd="0" destOrd="0" presId="urn:microsoft.com/office/officeart/2005/8/layout/vList2"/>
    <dgm:cxn modelId="{F1A7D060-C84F-4541-BF2A-D78925CDCED5}" type="presParOf" srcId="{6EB788B0-1F20-4ED6-B05B-EA85182FDDD1}" destId="{995BD595-43F2-421A-B66C-6E7D51E6C55F}" srcOrd="0" destOrd="0" presId="urn:microsoft.com/office/officeart/2005/8/layout/vList2"/>
    <dgm:cxn modelId="{294C3B59-8656-4A7C-AF45-F2E8C8AA6C33}" type="presParOf" srcId="{6EB788B0-1F20-4ED6-B05B-EA85182FDDD1}" destId="{808501FB-9A88-4F0E-8BD3-AAE658AEE261}" srcOrd="1" destOrd="0" presId="urn:microsoft.com/office/officeart/2005/8/layout/vList2"/>
    <dgm:cxn modelId="{5DFD7D8B-C9DB-49DC-BCCE-E4388DD560B5}" type="presParOf" srcId="{6EB788B0-1F20-4ED6-B05B-EA85182FDDD1}" destId="{2405F219-FCAC-4EAB-B399-3653DA9E073D}" srcOrd="2" destOrd="0" presId="urn:microsoft.com/office/officeart/2005/8/layout/vList2"/>
    <dgm:cxn modelId="{F809498F-A015-48D2-A59F-69A104EAE0EF}" type="presParOf" srcId="{6EB788B0-1F20-4ED6-B05B-EA85182FDDD1}" destId="{C593A79E-5AE0-48C5-8A67-8786BE8B5EA7}" srcOrd="3" destOrd="0" presId="urn:microsoft.com/office/officeart/2005/8/layout/vList2"/>
    <dgm:cxn modelId="{928D366E-BB5D-445E-90F8-6E7176AA4E92}" type="presParOf" srcId="{6EB788B0-1F20-4ED6-B05B-EA85182FDDD1}" destId="{9CFD4E2C-8F18-45E9-A6BF-EB07C546174A}"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5BD595-43F2-421A-B66C-6E7D51E6C55F}">
      <dsp:nvSpPr>
        <dsp:cNvPr id="0" name=""/>
        <dsp:cNvSpPr/>
      </dsp:nvSpPr>
      <dsp:spPr>
        <a:xfrm>
          <a:off x="0" y="0"/>
          <a:ext cx="8064895" cy="2706947"/>
        </a:xfrm>
        <a:prstGeom prst="roundRect">
          <a:avLst/>
        </a:prstGeom>
        <a:solidFill>
          <a:schemeClr val="accent3">
            <a:hueOff val="0"/>
            <a:satOff val="0"/>
            <a:lumOff val="0"/>
            <a:alphaOff val="0"/>
          </a:schemeClr>
        </a:solidFill>
        <a:ln w="254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just" defTabSz="889000" rtl="0">
            <a:lnSpc>
              <a:spcPct val="90000"/>
            </a:lnSpc>
            <a:spcBef>
              <a:spcPct val="0"/>
            </a:spcBef>
            <a:spcAft>
              <a:spcPct val="35000"/>
            </a:spcAft>
          </a:pPr>
          <a:r>
            <a:rPr lang="en-GB" sz="2000" kern="1200" dirty="0" smtClean="0"/>
            <a:t>Participants are able to explain the rationale for this step as</a:t>
          </a:r>
        </a:p>
        <a:p>
          <a:pPr marL="541338" lvl="0" indent="-541338" algn="just" defTabSz="889000" rtl="0">
            <a:lnSpc>
              <a:spcPct val="90000"/>
            </a:lnSpc>
            <a:spcBef>
              <a:spcPct val="0"/>
            </a:spcBef>
            <a:spcAft>
              <a:spcPct val="35000"/>
            </a:spcAft>
          </a:pPr>
          <a:r>
            <a:rPr lang="en-GB" sz="2000" kern="1200" dirty="0" smtClean="0"/>
            <a:t>	- the systemic activity as the level of activity of threats and factors is assessed in order to get an insight how  strong is their influence on the system, and</a:t>
          </a:r>
          <a:endParaRPr lang="en-US" sz="2000" kern="1200" dirty="0" smtClean="0"/>
        </a:p>
        <a:p>
          <a:pPr marL="541338" lvl="0" indent="-541338" algn="just" defTabSz="889000" rtl="0">
            <a:lnSpc>
              <a:spcPct val="90000"/>
            </a:lnSpc>
            <a:spcBef>
              <a:spcPct val="0"/>
            </a:spcBef>
            <a:spcAft>
              <a:spcPct val="35000"/>
            </a:spcAft>
          </a:pPr>
          <a:r>
            <a:rPr lang="en-GB" sz="2000" kern="1200" dirty="0" smtClean="0"/>
            <a:t>	- the strategic relevance summing up the different ratings of the previous steps is assessed to identify the most relevant elements in the conceptual model in order to serve as input for prioritising these elements, which is important when developing strategies.</a:t>
          </a:r>
          <a:endParaRPr lang="en-US" sz="2000" kern="1200" dirty="0"/>
        </a:p>
      </dsp:txBody>
      <dsp:txXfrm>
        <a:off x="132142" y="132142"/>
        <a:ext cx="7800611" cy="2442663"/>
      </dsp:txXfrm>
    </dsp:sp>
    <dsp:sp modelId="{2405F219-FCAC-4EAB-B399-3653DA9E073D}">
      <dsp:nvSpPr>
        <dsp:cNvPr id="0" name=""/>
        <dsp:cNvSpPr/>
      </dsp:nvSpPr>
      <dsp:spPr>
        <a:xfrm>
          <a:off x="0" y="2736302"/>
          <a:ext cx="8064895" cy="1019087"/>
        </a:xfrm>
        <a:prstGeom prst="roundRect">
          <a:avLst/>
        </a:prstGeom>
        <a:solidFill>
          <a:schemeClr val="accent3">
            <a:hueOff val="0"/>
            <a:satOff val="0"/>
            <a:lumOff val="0"/>
            <a:alphaOff val="0"/>
          </a:schemeClr>
        </a:solidFill>
        <a:ln w="254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just" defTabSz="889000" rtl="0">
            <a:lnSpc>
              <a:spcPct val="90000"/>
            </a:lnSpc>
            <a:spcBef>
              <a:spcPct val="0"/>
            </a:spcBef>
            <a:spcAft>
              <a:spcPct val="35000"/>
            </a:spcAft>
          </a:pPr>
          <a:r>
            <a:rPr lang="en-GB" sz="2000" kern="1200" smtClean="0"/>
            <a:t>Participants have the skills to facilitate the assessment of the systemic activity as well as to calculate the strategic relevance. </a:t>
          </a:r>
          <a:endParaRPr lang="en-US" sz="2000" kern="1200"/>
        </a:p>
      </dsp:txBody>
      <dsp:txXfrm>
        <a:off x="49748" y="2786050"/>
        <a:ext cx="7965399" cy="919591"/>
      </dsp:txXfrm>
    </dsp:sp>
    <dsp:sp modelId="{9CFD4E2C-8F18-45E9-A6BF-EB07C546174A}">
      <dsp:nvSpPr>
        <dsp:cNvPr id="0" name=""/>
        <dsp:cNvSpPr/>
      </dsp:nvSpPr>
      <dsp:spPr>
        <a:xfrm>
          <a:off x="0" y="3816421"/>
          <a:ext cx="8064895" cy="1000771"/>
        </a:xfrm>
        <a:prstGeom prst="roundRect">
          <a:avLst/>
        </a:prstGeom>
        <a:solidFill>
          <a:schemeClr val="accent3">
            <a:hueOff val="0"/>
            <a:satOff val="0"/>
            <a:lumOff val="0"/>
            <a:alphaOff val="0"/>
          </a:schemeClr>
        </a:solidFill>
        <a:ln w="254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just" defTabSz="889000" rtl="0">
            <a:lnSpc>
              <a:spcPct val="90000"/>
            </a:lnSpc>
            <a:spcBef>
              <a:spcPct val="0"/>
            </a:spcBef>
            <a:spcAft>
              <a:spcPct val="35000"/>
            </a:spcAft>
          </a:pPr>
          <a:r>
            <a:rPr lang="en-GB" sz="2000" kern="1200" dirty="0" smtClean="0"/>
            <a:t>Furthermore they are able to guide through a process of interpreting these results as a preparation of its implications for management strategy development.</a:t>
          </a:r>
          <a:endParaRPr lang="en-US" sz="2000" kern="1200" dirty="0"/>
        </a:p>
      </dsp:txBody>
      <dsp:txXfrm>
        <a:off x="48854" y="3865275"/>
        <a:ext cx="7967187" cy="90306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E4853F-6AC4-4CBD-A471-414BE87BCDDC}" type="datetimeFigureOut">
              <a:rPr lang="en-GB" smtClean="0"/>
              <a:t>17/03/2015</a:t>
            </a:fld>
            <a:endParaRPr lang="en-GB"/>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3E6C3B8-4F73-4408-8F2E-82893D1C657B}" type="slidenum">
              <a:rPr lang="en-GB" smtClean="0"/>
              <a:t>‹Nr.›</a:t>
            </a:fld>
            <a:endParaRPr lang="en-GB"/>
          </a:p>
        </p:txBody>
      </p:sp>
    </p:spTree>
    <p:extLst>
      <p:ext uri="{BB962C8B-B14F-4D97-AF65-F5344CB8AC3E}">
        <p14:creationId xmlns:p14="http://schemas.microsoft.com/office/powerpoint/2010/main" val="26858147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a:p>
        </p:txBody>
      </p:sp>
      <p:sp>
        <p:nvSpPr>
          <p:cNvPr id="4" name="Foliennummernplatzhalter 3"/>
          <p:cNvSpPr>
            <a:spLocks noGrp="1"/>
          </p:cNvSpPr>
          <p:nvPr>
            <p:ph type="sldNum" sz="quarter" idx="10"/>
          </p:nvPr>
        </p:nvSpPr>
        <p:spPr/>
        <p:txBody>
          <a:bodyPr/>
          <a:lstStyle/>
          <a:p>
            <a:fld id="{D3E6C3B8-4F73-4408-8F2E-82893D1C657B}" type="slidenum">
              <a:rPr lang="en-GB" smtClean="0"/>
              <a:t>4</a:t>
            </a:fld>
            <a:endParaRPr lang="en-GB"/>
          </a:p>
        </p:txBody>
      </p:sp>
    </p:spTree>
    <p:extLst>
      <p:ext uri="{BB962C8B-B14F-4D97-AF65-F5344CB8AC3E}">
        <p14:creationId xmlns:p14="http://schemas.microsoft.com/office/powerpoint/2010/main" val="39727078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dirty="0" smtClean="0"/>
              <a:t>Pictures: </a:t>
            </a:r>
            <a:r>
              <a:rPr lang="en-GB" dirty="0" err="1" smtClean="0"/>
              <a:t>Prof.</a:t>
            </a:r>
            <a:r>
              <a:rPr lang="en-GB" dirty="0" smtClean="0"/>
              <a:t> </a:t>
            </a:r>
            <a:r>
              <a:rPr lang="en-GB" dirty="0" err="1" smtClean="0"/>
              <a:t>Dr.</a:t>
            </a:r>
            <a:r>
              <a:rPr lang="en-GB" dirty="0" smtClean="0"/>
              <a:t> Pierre </a:t>
            </a:r>
            <a:r>
              <a:rPr lang="en-GB" dirty="0" err="1" smtClean="0"/>
              <a:t>Ibisch</a:t>
            </a:r>
            <a:endParaRPr lang="en-GB" dirty="0"/>
          </a:p>
        </p:txBody>
      </p:sp>
      <p:sp>
        <p:nvSpPr>
          <p:cNvPr id="4" name="Foliennummernplatzhalter 3"/>
          <p:cNvSpPr>
            <a:spLocks noGrp="1"/>
          </p:cNvSpPr>
          <p:nvPr>
            <p:ph type="sldNum" sz="quarter" idx="10"/>
          </p:nvPr>
        </p:nvSpPr>
        <p:spPr/>
        <p:txBody>
          <a:bodyPr/>
          <a:lstStyle/>
          <a:p>
            <a:fld id="{D3E6C3B8-4F73-4408-8F2E-82893D1C657B}" type="slidenum">
              <a:rPr lang="en-GB" smtClean="0"/>
              <a:t>6</a:t>
            </a:fld>
            <a:endParaRPr lang="en-GB"/>
          </a:p>
        </p:txBody>
      </p:sp>
    </p:spTree>
    <p:extLst>
      <p:ext uri="{BB962C8B-B14F-4D97-AF65-F5344CB8AC3E}">
        <p14:creationId xmlns:p14="http://schemas.microsoft.com/office/powerpoint/2010/main" val="41107425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dirty="0" smtClean="0"/>
              <a:t>Pictures: </a:t>
            </a:r>
            <a:r>
              <a:rPr lang="en-GB" dirty="0" err="1" smtClean="0"/>
              <a:t>Prof.</a:t>
            </a:r>
            <a:r>
              <a:rPr lang="en-GB" dirty="0" smtClean="0"/>
              <a:t> </a:t>
            </a:r>
            <a:r>
              <a:rPr lang="en-GB" dirty="0" err="1" smtClean="0"/>
              <a:t>Dr.</a:t>
            </a:r>
            <a:r>
              <a:rPr lang="en-GB" dirty="0" smtClean="0"/>
              <a:t> Pierre </a:t>
            </a:r>
            <a:r>
              <a:rPr lang="en-GB" dirty="0" err="1" smtClean="0"/>
              <a:t>Ibisch</a:t>
            </a:r>
            <a:endParaRPr lang="en-GB" dirty="0"/>
          </a:p>
        </p:txBody>
      </p:sp>
      <p:sp>
        <p:nvSpPr>
          <p:cNvPr id="4" name="Foliennummernplatzhalter 3"/>
          <p:cNvSpPr>
            <a:spLocks noGrp="1"/>
          </p:cNvSpPr>
          <p:nvPr>
            <p:ph type="sldNum" sz="quarter" idx="10"/>
          </p:nvPr>
        </p:nvSpPr>
        <p:spPr/>
        <p:txBody>
          <a:bodyPr/>
          <a:lstStyle/>
          <a:p>
            <a:fld id="{D3E6C3B8-4F73-4408-8F2E-82893D1C657B}" type="slidenum">
              <a:rPr lang="en-GB" smtClean="0"/>
              <a:t>7</a:t>
            </a:fld>
            <a:endParaRPr lang="en-GB"/>
          </a:p>
        </p:txBody>
      </p:sp>
    </p:spTree>
    <p:extLst>
      <p:ext uri="{BB962C8B-B14F-4D97-AF65-F5344CB8AC3E}">
        <p14:creationId xmlns:p14="http://schemas.microsoft.com/office/powerpoint/2010/main" val="530644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a:p>
        </p:txBody>
      </p:sp>
      <p:sp>
        <p:nvSpPr>
          <p:cNvPr id="4" name="Foliennummernplatzhalter 3"/>
          <p:cNvSpPr>
            <a:spLocks noGrp="1"/>
          </p:cNvSpPr>
          <p:nvPr>
            <p:ph type="sldNum" sz="quarter" idx="10"/>
          </p:nvPr>
        </p:nvSpPr>
        <p:spPr/>
        <p:txBody>
          <a:bodyPr/>
          <a:lstStyle/>
          <a:p>
            <a:fld id="{D3E6C3B8-4F73-4408-8F2E-82893D1C657B}" type="slidenum">
              <a:rPr lang="en-GB" smtClean="0"/>
              <a:t>14</a:t>
            </a:fld>
            <a:endParaRPr lang="en-GB"/>
          </a:p>
        </p:txBody>
      </p:sp>
    </p:spTree>
    <p:extLst>
      <p:ext uri="{BB962C8B-B14F-4D97-AF65-F5344CB8AC3E}">
        <p14:creationId xmlns:p14="http://schemas.microsoft.com/office/powerpoint/2010/main" val="14230226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upload.wikimedia.org/wikipedia/commons/e/ef/Thumbs_up_font_awesome.svg" TargetMode="External"/><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upload.wikimedia.org/wikipedia/commons/e/ef/Thumbs_up_font_awesome.svg" TargetMode="External"/><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upload.wikimedia.org/wikipedia/commons/e/ef/Thumbs_up_font_awesome.svg" TargetMode="External"/><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upload.wikimedia.org/wikipedia/commons/e/ef/Thumbs_up_font_awesome.svg" TargetMode="External"/><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upload.wikimedia.org/wikipedia/commons/e/ef/Thumbs_up_font_awesome.svg" TargetMode="External"/><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normAutofit/>
          </a:bodyPr>
          <a:lstStyle>
            <a:lvl1pPr>
              <a:defRPr sz="4000"/>
            </a:lvl1p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212983B0-F93E-48CC-8F6B-6F999C943ED1}" type="datetime1">
              <a:rPr lang="de-DE" smtClean="0"/>
              <a:t>17.03.2015</a:t>
            </a:fld>
            <a:endParaRPr lang="de-DE"/>
          </a:p>
        </p:txBody>
      </p:sp>
      <p:sp>
        <p:nvSpPr>
          <p:cNvPr id="5" name="Fußzeilenplatzhalter 4"/>
          <p:cNvSpPr>
            <a:spLocks noGrp="1"/>
          </p:cNvSpPr>
          <p:nvPr>
            <p:ph type="ftr" sz="quarter" idx="11"/>
          </p:nvPr>
        </p:nvSpPr>
        <p:spPr/>
        <p:txBody>
          <a:bodyPr/>
          <a:lstStyle/>
          <a:p>
            <a:r>
              <a:rPr lang="en-US" smtClean="0"/>
              <a:t>13. Analysis of systemic activity and the strategic relevance of stresses, threats and contributing factors</a:t>
            </a:r>
            <a:endParaRPr lang="de-DE"/>
          </a:p>
        </p:txBody>
      </p:sp>
      <p:sp>
        <p:nvSpPr>
          <p:cNvPr id="6" name="Foliennummernplatzhalter 5"/>
          <p:cNvSpPr>
            <a:spLocks noGrp="1"/>
          </p:cNvSpPr>
          <p:nvPr>
            <p:ph type="sldNum" sz="quarter" idx="12"/>
          </p:nvPr>
        </p:nvSpPr>
        <p:spPr/>
        <p:txBody>
          <a:bodyPr/>
          <a:lstStyle/>
          <a:p>
            <a:fld id="{6C6AE60A-B69C-4790-82F7-3882EDF23186}" type="slidenum">
              <a:rPr lang="de-DE" smtClean="0"/>
              <a:t>‹Nr.›</a:t>
            </a:fld>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dirty="0" smtClean="0"/>
              <a:t>Titelmasterformat durch Klicken bearbeiten</a:t>
            </a:r>
            <a:endParaRPr lang="de-DE" dirty="0"/>
          </a:p>
        </p:txBody>
      </p:sp>
      <p:sp>
        <p:nvSpPr>
          <p:cNvPr id="3" name="Textplatzhalter 2"/>
          <p:cNvSpPr>
            <a:spLocks noGrp="1"/>
          </p:cNvSpPr>
          <p:nvPr>
            <p:ph type="body" idx="1"/>
          </p:nvPr>
        </p:nvSpPr>
        <p:spPr>
          <a:xfrm>
            <a:off x="1259632" y="1556792"/>
            <a:ext cx="375215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smtClean="0"/>
              <a:t>Textmasterformate durch Klicken bearbeiten</a:t>
            </a:r>
          </a:p>
        </p:txBody>
      </p:sp>
      <p:sp>
        <p:nvSpPr>
          <p:cNvPr id="4" name="Inhaltsplatzhalter 3"/>
          <p:cNvSpPr>
            <a:spLocks noGrp="1"/>
          </p:cNvSpPr>
          <p:nvPr>
            <p:ph sz="half" idx="2"/>
          </p:nvPr>
        </p:nvSpPr>
        <p:spPr>
          <a:xfrm>
            <a:off x="1259632" y="2204864"/>
            <a:ext cx="3752156" cy="3951288"/>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5" name="Textplatzhalter 4"/>
          <p:cNvSpPr>
            <a:spLocks noGrp="1"/>
          </p:cNvSpPr>
          <p:nvPr>
            <p:ph type="body" sz="quarter" idx="3"/>
          </p:nvPr>
        </p:nvSpPr>
        <p:spPr>
          <a:xfrm>
            <a:off x="5220072" y="1556792"/>
            <a:ext cx="375374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5220072" y="2204864"/>
            <a:ext cx="3753743" cy="3951288"/>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7" name="Datumsplatzhalter 6"/>
          <p:cNvSpPr>
            <a:spLocks noGrp="1"/>
          </p:cNvSpPr>
          <p:nvPr>
            <p:ph type="dt" sz="half" idx="10"/>
          </p:nvPr>
        </p:nvSpPr>
        <p:spPr/>
        <p:txBody>
          <a:bodyPr/>
          <a:lstStyle/>
          <a:p>
            <a:fld id="{E99987A8-B237-4B59-9C6A-FCC9632205E7}" type="datetime1">
              <a:rPr lang="de-DE" smtClean="0"/>
              <a:t>17.03.2015</a:t>
            </a:fld>
            <a:endParaRPr lang="de-DE"/>
          </a:p>
        </p:txBody>
      </p:sp>
      <p:sp>
        <p:nvSpPr>
          <p:cNvPr id="8" name="Fußzeilenplatzhalter 7"/>
          <p:cNvSpPr>
            <a:spLocks noGrp="1"/>
          </p:cNvSpPr>
          <p:nvPr>
            <p:ph type="ftr" sz="quarter" idx="11"/>
          </p:nvPr>
        </p:nvSpPr>
        <p:spPr/>
        <p:txBody>
          <a:bodyPr/>
          <a:lstStyle/>
          <a:p>
            <a:r>
              <a:rPr lang="en-US" smtClean="0"/>
              <a:t>13. Analysis of systemic activity and the strategic relevance of stresses, threats and contributing factors</a:t>
            </a:r>
            <a:endParaRPr lang="de-DE"/>
          </a:p>
        </p:txBody>
      </p:sp>
      <p:sp>
        <p:nvSpPr>
          <p:cNvPr id="9" name="Foliennummernplatzhalter 8"/>
          <p:cNvSpPr>
            <a:spLocks noGrp="1"/>
          </p:cNvSpPr>
          <p:nvPr>
            <p:ph type="sldNum" sz="quarter" idx="12"/>
          </p:nvPr>
        </p:nvSpPr>
        <p:spPr/>
        <p:txBody>
          <a:bodyPr/>
          <a:lstStyle/>
          <a:p>
            <a:fld id="{6C6AE60A-B69C-4790-82F7-3882EDF23186}" type="slidenum">
              <a:rPr lang="de-DE" smtClean="0"/>
              <a:t>‹Nr.›</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E6E2BFF1-CBC9-49EA-BEBE-51062C6D74D8}" type="datetime1">
              <a:rPr lang="de-DE" smtClean="0"/>
              <a:t>17.03.2015</a:t>
            </a:fld>
            <a:endParaRPr lang="de-DE"/>
          </a:p>
        </p:txBody>
      </p:sp>
      <p:sp>
        <p:nvSpPr>
          <p:cNvPr id="4" name="Fußzeilenplatzhalter 3"/>
          <p:cNvSpPr>
            <a:spLocks noGrp="1"/>
          </p:cNvSpPr>
          <p:nvPr>
            <p:ph type="ftr" sz="quarter" idx="11"/>
          </p:nvPr>
        </p:nvSpPr>
        <p:spPr/>
        <p:txBody>
          <a:bodyPr/>
          <a:lstStyle/>
          <a:p>
            <a:r>
              <a:rPr lang="en-US" smtClean="0"/>
              <a:t>13. Analysis of systemic activity and the strategic relevance of stresses, threats and contributing factors</a:t>
            </a:r>
            <a:endParaRPr lang="de-DE"/>
          </a:p>
        </p:txBody>
      </p:sp>
      <p:sp>
        <p:nvSpPr>
          <p:cNvPr id="5" name="Foliennummernplatzhalter 4"/>
          <p:cNvSpPr>
            <a:spLocks noGrp="1"/>
          </p:cNvSpPr>
          <p:nvPr>
            <p:ph type="sldNum" sz="quarter" idx="12"/>
          </p:nvPr>
        </p:nvSpPr>
        <p:spPr/>
        <p:txBody>
          <a:bodyPr/>
          <a:lstStyle/>
          <a:p>
            <a:fld id="{6C6AE60A-B69C-4790-82F7-3882EDF23186}" type="slidenum">
              <a:rPr lang="de-DE" smtClean="0"/>
              <a:t>‹Nr.›</a:t>
            </a:fld>
            <a:endParaRPr lang="de-D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BF9BB2BC-AEB1-4237-B4A8-24A9DB728132}" type="datetime1">
              <a:rPr lang="de-DE" smtClean="0"/>
              <a:t>17.03.2015</a:t>
            </a:fld>
            <a:endParaRPr lang="de-DE"/>
          </a:p>
        </p:txBody>
      </p:sp>
      <p:sp>
        <p:nvSpPr>
          <p:cNvPr id="3" name="Fußzeilenplatzhalter 2"/>
          <p:cNvSpPr>
            <a:spLocks noGrp="1"/>
          </p:cNvSpPr>
          <p:nvPr>
            <p:ph type="ftr" sz="quarter" idx="11"/>
          </p:nvPr>
        </p:nvSpPr>
        <p:spPr/>
        <p:txBody>
          <a:bodyPr/>
          <a:lstStyle/>
          <a:p>
            <a:r>
              <a:rPr lang="en-US" smtClean="0"/>
              <a:t>13. Analysis of systemic activity and the strategic relevance of stresses, threats and contributing factors</a:t>
            </a:r>
            <a:endParaRPr lang="de-DE"/>
          </a:p>
        </p:txBody>
      </p:sp>
      <p:sp>
        <p:nvSpPr>
          <p:cNvPr id="4" name="Foliennummernplatzhalter 3"/>
          <p:cNvSpPr>
            <a:spLocks noGrp="1"/>
          </p:cNvSpPr>
          <p:nvPr>
            <p:ph type="sldNum" sz="quarter" idx="12"/>
          </p:nvPr>
        </p:nvSpPr>
        <p:spPr/>
        <p:txBody>
          <a:bodyPr/>
          <a:lstStyle/>
          <a:p>
            <a:fld id="{6C6AE60A-B69C-4790-82F7-3882EDF23186}" type="slidenum">
              <a:rPr lang="de-DE" smtClean="0"/>
              <a:t>‹Nr.›</a:t>
            </a:fld>
            <a:endParaRPr lang="de-D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dirty="0" smtClean="0"/>
              <a:t>Titelmasterformat durch Klicken bearbeiten</a:t>
            </a:r>
            <a:endParaRPr lang="de-DE" dirty="0"/>
          </a:p>
        </p:txBody>
      </p:sp>
      <p:sp>
        <p:nvSpPr>
          <p:cNvPr id="3" name="Inhaltsplatzhalter 2"/>
          <p:cNvSpPr>
            <a:spLocks noGrp="1"/>
          </p:cNvSpPr>
          <p:nvPr>
            <p:ph idx="1"/>
          </p:nvPr>
        </p:nvSpPr>
        <p:spPr>
          <a:xfrm>
            <a:off x="3575050" y="1412776"/>
            <a:ext cx="5111750" cy="4713387"/>
          </a:xfrm>
        </p:spPr>
        <p:txBody>
          <a:bodyPr/>
          <a:lstStyle>
            <a:lvl1pPr>
              <a:defRPr sz="2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Textplatzhalter 3"/>
          <p:cNvSpPr>
            <a:spLocks noGrp="1"/>
          </p:cNvSpPr>
          <p:nvPr>
            <p:ph type="body" sz="half" idx="2"/>
          </p:nvPr>
        </p:nvSpPr>
        <p:spPr>
          <a:xfrm>
            <a:off x="457200" y="1435100"/>
            <a:ext cx="3008313" cy="4691063"/>
          </a:xfrm>
        </p:spPr>
        <p:txBody>
          <a:bodyPr>
            <a:normAutofit/>
          </a:bodyPr>
          <a:lstStyle>
            <a:lvl1pPr marL="0" indent="0">
              <a:buNone/>
              <a:defRPr sz="2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dirty="0" smtClean="0"/>
              <a:t>Textmasterformate durch Klicken bearbeiten</a:t>
            </a:r>
          </a:p>
        </p:txBody>
      </p:sp>
      <p:sp>
        <p:nvSpPr>
          <p:cNvPr id="5" name="Datumsplatzhalter 4"/>
          <p:cNvSpPr>
            <a:spLocks noGrp="1"/>
          </p:cNvSpPr>
          <p:nvPr>
            <p:ph type="dt" sz="half" idx="10"/>
          </p:nvPr>
        </p:nvSpPr>
        <p:spPr/>
        <p:txBody>
          <a:bodyPr/>
          <a:lstStyle/>
          <a:p>
            <a:fld id="{B6B7176E-E54C-4889-8C4E-FF6F94FAC70F}" type="datetime1">
              <a:rPr lang="de-DE" smtClean="0"/>
              <a:t>17.03.2015</a:t>
            </a:fld>
            <a:endParaRPr lang="de-DE"/>
          </a:p>
        </p:txBody>
      </p:sp>
      <p:sp>
        <p:nvSpPr>
          <p:cNvPr id="6" name="Fußzeilenplatzhalter 5"/>
          <p:cNvSpPr>
            <a:spLocks noGrp="1"/>
          </p:cNvSpPr>
          <p:nvPr>
            <p:ph type="ftr" sz="quarter" idx="11"/>
          </p:nvPr>
        </p:nvSpPr>
        <p:spPr/>
        <p:txBody>
          <a:bodyPr/>
          <a:lstStyle/>
          <a:p>
            <a:r>
              <a:rPr lang="en-US" smtClean="0"/>
              <a:t>13. Analysis of systemic activity and the strategic relevance of stresses, threats and contributing factors</a:t>
            </a:r>
            <a:endParaRPr lang="de-DE"/>
          </a:p>
        </p:txBody>
      </p:sp>
      <p:sp>
        <p:nvSpPr>
          <p:cNvPr id="7" name="Foliennummernplatzhalter 6"/>
          <p:cNvSpPr>
            <a:spLocks noGrp="1"/>
          </p:cNvSpPr>
          <p:nvPr>
            <p:ph type="sldNum" sz="quarter" idx="12"/>
          </p:nvPr>
        </p:nvSpPr>
        <p:spPr/>
        <p:txBody>
          <a:bodyPr/>
          <a:lstStyle/>
          <a:p>
            <a:fld id="{6C6AE60A-B69C-4790-82F7-3882EDF23186}" type="slidenum">
              <a:rPr lang="de-DE" smtClean="0"/>
              <a:t>‹Nr.›</a:t>
            </a:fld>
            <a:endParaRPr lang="de-D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fld id="{4087AB16-F28F-4AEA-A47A-410FED5807EE}" type="datetime1">
              <a:rPr lang="de-DE" smtClean="0"/>
              <a:t>17.03.2015</a:t>
            </a:fld>
            <a:endParaRPr lang="de-DE"/>
          </a:p>
        </p:txBody>
      </p:sp>
      <p:sp>
        <p:nvSpPr>
          <p:cNvPr id="6" name="Fußzeilenplatzhalter 5"/>
          <p:cNvSpPr>
            <a:spLocks noGrp="1"/>
          </p:cNvSpPr>
          <p:nvPr>
            <p:ph type="ftr" sz="quarter" idx="11"/>
          </p:nvPr>
        </p:nvSpPr>
        <p:spPr/>
        <p:txBody>
          <a:bodyPr/>
          <a:lstStyle/>
          <a:p>
            <a:r>
              <a:rPr lang="en-US" smtClean="0"/>
              <a:t>13. Analysis of systemic activity and the strategic relevance of stresses, threats and contributing factors</a:t>
            </a:r>
            <a:endParaRPr lang="de-DE"/>
          </a:p>
        </p:txBody>
      </p:sp>
      <p:sp>
        <p:nvSpPr>
          <p:cNvPr id="7" name="Foliennummernplatzhalter 6"/>
          <p:cNvSpPr>
            <a:spLocks noGrp="1"/>
          </p:cNvSpPr>
          <p:nvPr>
            <p:ph type="sldNum" sz="quarter" idx="12"/>
          </p:nvPr>
        </p:nvSpPr>
        <p:spPr/>
        <p:txBody>
          <a:bodyPr/>
          <a:lstStyle/>
          <a:p>
            <a:fld id="{6C6AE60A-B69C-4790-82F7-3882EDF23186}" type="slidenum">
              <a:rPr lang="de-DE" smtClean="0"/>
              <a:t>‹Nr.›</a:t>
            </a:fld>
            <a:endParaRPr lang="de-D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2CB9EF76-1B1E-4109-A297-51763A0A2D82}" type="datetime1">
              <a:rPr lang="de-DE" smtClean="0"/>
              <a:t>17.03.2015</a:t>
            </a:fld>
            <a:endParaRPr lang="de-DE"/>
          </a:p>
        </p:txBody>
      </p:sp>
      <p:sp>
        <p:nvSpPr>
          <p:cNvPr id="5" name="Fußzeilenplatzhalter 4"/>
          <p:cNvSpPr>
            <a:spLocks noGrp="1"/>
          </p:cNvSpPr>
          <p:nvPr>
            <p:ph type="ftr" sz="quarter" idx="11"/>
          </p:nvPr>
        </p:nvSpPr>
        <p:spPr/>
        <p:txBody>
          <a:bodyPr/>
          <a:lstStyle/>
          <a:p>
            <a:r>
              <a:rPr lang="en-US" smtClean="0"/>
              <a:t>13. Analysis of systemic activity and the strategic relevance of stresses, threats and contributing factors</a:t>
            </a:r>
            <a:endParaRPr lang="de-DE"/>
          </a:p>
        </p:txBody>
      </p:sp>
      <p:sp>
        <p:nvSpPr>
          <p:cNvPr id="6" name="Foliennummernplatzhalter 5"/>
          <p:cNvSpPr>
            <a:spLocks noGrp="1"/>
          </p:cNvSpPr>
          <p:nvPr>
            <p:ph type="sldNum" sz="quarter" idx="12"/>
          </p:nvPr>
        </p:nvSpPr>
        <p:spPr/>
        <p:txBody>
          <a:bodyPr/>
          <a:lstStyle/>
          <a:p>
            <a:fld id="{6C6AE60A-B69C-4790-82F7-3882EDF23186}" type="slidenum">
              <a:rPr lang="de-DE" smtClean="0"/>
              <a:t>‹Nr.›</a:t>
            </a:fld>
            <a:endParaRPr lang="de-D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 durch Klicken hinzufügen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3AD7009A-F24E-4986-84EA-14597F33B65B}" type="datetime1">
              <a:rPr lang="de-DE" smtClean="0"/>
              <a:t>17.03.2015</a:t>
            </a:fld>
            <a:endParaRPr lang="de-DE"/>
          </a:p>
        </p:txBody>
      </p:sp>
      <p:sp>
        <p:nvSpPr>
          <p:cNvPr id="5" name="Fußzeilenplatzhalter 4"/>
          <p:cNvSpPr>
            <a:spLocks noGrp="1"/>
          </p:cNvSpPr>
          <p:nvPr>
            <p:ph type="ftr" sz="quarter" idx="11"/>
          </p:nvPr>
        </p:nvSpPr>
        <p:spPr/>
        <p:txBody>
          <a:bodyPr/>
          <a:lstStyle/>
          <a:p>
            <a:r>
              <a:rPr lang="en-US" smtClean="0"/>
              <a:t>13. Analysis of systemic activity and the strategic relevance of stresses, threats and contributing factors</a:t>
            </a:r>
            <a:endParaRPr lang="de-DE"/>
          </a:p>
        </p:txBody>
      </p:sp>
      <p:sp>
        <p:nvSpPr>
          <p:cNvPr id="6" name="Foliennummernplatzhalter 5"/>
          <p:cNvSpPr>
            <a:spLocks noGrp="1"/>
          </p:cNvSpPr>
          <p:nvPr>
            <p:ph type="sldNum" sz="quarter" idx="12"/>
          </p:nvPr>
        </p:nvSpPr>
        <p:spPr/>
        <p:txBody>
          <a:bodyPr/>
          <a:lstStyle/>
          <a:p>
            <a:fld id="{6C6AE60A-B69C-4790-82F7-3882EDF23186}" type="slidenum">
              <a:rPr lang="de-DE" smtClean="0"/>
              <a:t>‹Nr.›</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10"/>
          </p:nvPr>
        </p:nvSpPr>
        <p:spPr/>
        <p:txBody>
          <a:bodyPr/>
          <a:lstStyle/>
          <a:p>
            <a:fld id="{2EE33F7C-76E7-4920-A5D0-F2E4DBAEA925}" type="datetime1">
              <a:rPr lang="de-DE" smtClean="0"/>
              <a:t>17.03.2015</a:t>
            </a:fld>
            <a:endParaRPr lang="de-DE"/>
          </a:p>
        </p:txBody>
      </p:sp>
      <p:sp>
        <p:nvSpPr>
          <p:cNvPr id="5" name="Fußzeilenplatzhalter 4"/>
          <p:cNvSpPr>
            <a:spLocks noGrp="1"/>
          </p:cNvSpPr>
          <p:nvPr>
            <p:ph type="ftr" sz="quarter" idx="11"/>
          </p:nvPr>
        </p:nvSpPr>
        <p:spPr/>
        <p:txBody>
          <a:bodyPr/>
          <a:lstStyle/>
          <a:p>
            <a:r>
              <a:rPr lang="en-US" smtClean="0"/>
              <a:t>13. Analysis of systemic activity and the strategic relevance of stresses, threats and contributing factors</a:t>
            </a:r>
            <a:endParaRPr lang="de-DE"/>
          </a:p>
        </p:txBody>
      </p:sp>
      <p:sp>
        <p:nvSpPr>
          <p:cNvPr id="6" name="Foliennummernplatzhalter 5"/>
          <p:cNvSpPr>
            <a:spLocks noGrp="1"/>
          </p:cNvSpPr>
          <p:nvPr>
            <p:ph type="sldNum" sz="quarter" idx="12"/>
          </p:nvPr>
        </p:nvSpPr>
        <p:spPr/>
        <p:txBody>
          <a:bodyPr/>
          <a:lstStyle/>
          <a:p>
            <a:fld id="{6C6AE60A-B69C-4790-82F7-3882EDF23186}" type="slidenum">
              <a:rPr lang="de-DE" smtClean="0"/>
              <a:t>‹Nr.›</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Titelmasterformat durch Klicken bearbeiten</a:t>
            </a:r>
            <a:endParaRPr lang="de-DE" dirty="0"/>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C978D897-19B9-4D73-B195-E6A9FE5E3711}" type="datetime1">
              <a:rPr lang="de-DE" smtClean="0"/>
              <a:t>17.03.2015</a:t>
            </a:fld>
            <a:endParaRPr lang="de-DE"/>
          </a:p>
        </p:txBody>
      </p:sp>
      <p:sp>
        <p:nvSpPr>
          <p:cNvPr id="5" name="Fußzeilenplatzhalter 4"/>
          <p:cNvSpPr>
            <a:spLocks noGrp="1"/>
          </p:cNvSpPr>
          <p:nvPr>
            <p:ph type="ftr" sz="quarter" idx="11"/>
          </p:nvPr>
        </p:nvSpPr>
        <p:spPr/>
        <p:txBody>
          <a:bodyPr/>
          <a:lstStyle/>
          <a:p>
            <a:r>
              <a:rPr lang="en-US" smtClean="0"/>
              <a:t>13. Analysis of systemic activity and the strategic relevance of stresses, threats and contributing factors</a:t>
            </a:r>
            <a:endParaRPr lang="de-DE"/>
          </a:p>
        </p:txBody>
      </p:sp>
      <p:sp>
        <p:nvSpPr>
          <p:cNvPr id="6" name="Foliennummernplatzhalter 5"/>
          <p:cNvSpPr>
            <a:spLocks noGrp="1"/>
          </p:cNvSpPr>
          <p:nvPr>
            <p:ph type="sldNum" sz="quarter" idx="12"/>
          </p:nvPr>
        </p:nvSpPr>
        <p:spPr/>
        <p:txBody>
          <a:bodyPr/>
          <a:lstStyle/>
          <a:p>
            <a:fld id="{6C6AE60A-B69C-4790-82F7-3882EDF23186}" type="slidenum">
              <a:rPr lang="de-DE" smtClean="0"/>
              <a:t>‹Nr.›</a:t>
            </a:fld>
            <a:endParaRPr lang="de-DE"/>
          </a:p>
        </p:txBody>
      </p:sp>
      <p:sp>
        <p:nvSpPr>
          <p:cNvPr id="7" name="Textfeld 6"/>
          <p:cNvSpPr txBox="1"/>
          <p:nvPr userDrawn="1"/>
        </p:nvSpPr>
        <p:spPr>
          <a:xfrm>
            <a:off x="256027" y="2642543"/>
            <a:ext cx="577142" cy="769441"/>
          </a:xfrm>
          <a:prstGeom prst="rect">
            <a:avLst/>
          </a:prstGeom>
          <a:noFill/>
          <a:ln>
            <a:noFill/>
          </a:ln>
        </p:spPr>
        <p:txBody>
          <a:bodyPr wrap="square" rtlCol="0">
            <a:spAutoFit/>
          </a:bodyPr>
          <a:lstStyle/>
          <a:p>
            <a:r>
              <a:rPr lang="en-GB" sz="4400" b="1" dirty="0" smtClean="0">
                <a:latin typeface="Arial" pitchFamily="34" charset="0"/>
                <a:cs typeface="Arial" pitchFamily="34" charset="0"/>
              </a:rPr>
              <a:t>?</a:t>
            </a:r>
            <a:endParaRPr lang="en-GB" sz="4400" b="1" dirty="0">
              <a:latin typeface="Arial" pitchFamily="34" charset="0"/>
              <a:cs typeface="Arial" pitchFamily="34" charset="0"/>
            </a:endParaRPr>
          </a:p>
        </p:txBody>
      </p:sp>
      <p:grpSp>
        <p:nvGrpSpPr>
          <p:cNvPr id="8" name="Gruppieren 7"/>
          <p:cNvGrpSpPr/>
          <p:nvPr userDrawn="1"/>
        </p:nvGrpSpPr>
        <p:grpSpPr>
          <a:xfrm>
            <a:off x="355931" y="1748812"/>
            <a:ext cx="377333" cy="327345"/>
            <a:chOff x="252905" y="1778908"/>
            <a:chExt cx="377333" cy="327345"/>
          </a:xfrm>
          <a:noFill/>
        </p:grpSpPr>
        <p:sp>
          <p:nvSpPr>
            <p:cNvPr id="9" name="Ellipse 8"/>
            <p:cNvSpPr/>
            <p:nvPr/>
          </p:nvSpPr>
          <p:spPr>
            <a:xfrm rot="21240482">
              <a:off x="373977" y="1778908"/>
              <a:ext cx="256261" cy="256261"/>
            </a:xfrm>
            <a:prstGeom prst="ellipse">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Trapezoid 9"/>
            <p:cNvSpPr/>
            <p:nvPr/>
          </p:nvSpPr>
          <p:spPr>
            <a:xfrm rot="2832241" flipH="1">
              <a:off x="316036" y="1981034"/>
              <a:ext cx="62088" cy="188350"/>
            </a:xfrm>
            <a:prstGeom prst="trapezoid">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Bogen 10"/>
            <p:cNvSpPr/>
            <p:nvPr/>
          </p:nvSpPr>
          <p:spPr>
            <a:xfrm rot="490939" flipV="1">
              <a:off x="386640" y="1906997"/>
              <a:ext cx="179092" cy="97445"/>
            </a:xfrm>
            <a:prstGeom prst="arc">
              <a:avLst/>
            </a:prstGeom>
            <a:grp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 name="Gruppieren 11"/>
          <p:cNvGrpSpPr/>
          <p:nvPr userDrawn="1"/>
        </p:nvGrpSpPr>
        <p:grpSpPr>
          <a:xfrm>
            <a:off x="339734" y="4018502"/>
            <a:ext cx="396070" cy="435203"/>
            <a:chOff x="201399" y="4006186"/>
            <a:chExt cx="396070" cy="435203"/>
          </a:xfrm>
          <a:noFill/>
        </p:grpSpPr>
        <p:sp>
          <p:nvSpPr>
            <p:cNvPr id="13" name="Form 12"/>
            <p:cNvSpPr/>
            <p:nvPr/>
          </p:nvSpPr>
          <p:spPr>
            <a:xfrm>
              <a:off x="347080" y="4191000"/>
              <a:ext cx="250389" cy="250389"/>
            </a:xfrm>
            <a:prstGeom prst="gear9">
              <a:avLst/>
            </a:prstGeom>
            <a:grpFill/>
            <a:ln>
              <a:solidFill>
                <a:schemeClr val="tx1"/>
              </a:solidFill>
            </a:ln>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14" name="Form 13"/>
            <p:cNvSpPr/>
            <p:nvPr/>
          </p:nvSpPr>
          <p:spPr>
            <a:xfrm>
              <a:off x="201399" y="4131817"/>
              <a:ext cx="182101" cy="182101"/>
            </a:xfrm>
            <a:prstGeom prst="gear6">
              <a:avLst/>
            </a:prstGeom>
            <a:grpFill/>
            <a:ln>
              <a:solidFill>
                <a:schemeClr val="tx1"/>
              </a:solidFill>
            </a:ln>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15" name="Form 14"/>
            <p:cNvSpPr/>
            <p:nvPr/>
          </p:nvSpPr>
          <p:spPr>
            <a:xfrm rot="20700000">
              <a:off x="303394" y="4006186"/>
              <a:ext cx="178422" cy="178422"/>
            </a:xfrm>
            <a:prstGeom prst="gear6">
              <a:avLst/>
            </a:prstGeom>
            <a:grpFill/>
            <a:ln>
              <a:solidFill>
                <a:schemeClr val="tx1"/>
              </a:solidFill>
            </a:ln>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grpSp>
      <p:pic>
        <p:nvPicPr>
          <p:cNvPr id="16" name="Picture 17" descr="File:Thumbs up font awesome.svg">
            <a:hlinkClick r:id="rId2"/>
          </p:cNvPr>
          <p:cNvPicPr>
            <a:picLocks noChangeAspect="1" noChangeArrowheads="1"/>
          </p:cNvPicPr>
          <p:nvPr userDrawn="1"/>
        </p:nvPicPr>
        <p:blipFill>
          <a:blip r:embed="rId3" cstate="print">
            <a:biLevel thresh="75000"/>
            <a:extLst>
              <a:ext uri="{BEBA8EAE-BF5A-486C-A8C5-ECC9F3942E4B}">
                <a14:imgProps xmlns:a14="http://schemas.microsoft.com/office/drawing/2010/main">
                  <a14:imgLayer r:embed="rId4">
                    <a14:imgEffect>
                      <a14:brightnessContrast bright="-100000" contrast="-100000"/>
                    </a14:imgEffect>
                  </a14:imgLayer>
                </a14:imgProps>
              </a:ext>
              <a:ext uri="{28A0092B-C50C-407E-A947-70E740481C1C}">
                <a14:useLocalDpi xmlns:a14="http://schemas.microsoft.com/office/drawing/2010/main" val="0"/>
              </a:ext>
            </a:extLst>
          </a:blip>
          <a:srcRect/>
          <a:stretch>
            <a:fillRect/>
          </a:stretch>
        </p:blipFill>
        <p:spPr bwMode="auto">
          <a:xfrm>
            <a:off x="328574" y="5219551"/>
            <a:ext cx="432048" cy="432048"/>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00581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29D0386F-2119-4A6C-BF2B-E8689A6E68D1}" type="datetime1">
              <a:rPr lang="de-DE" smtClean="0"/>
              <a:t>17.03.2015</a:t>
            </a:fld>
            <a:endParaRPr lang="de-DE"/>
          </a:p>
        </p:txBody>
      </p:sp>
      <p:sp>
        <p:nvSpPr>
          <p:cNvPr id="5" name="Fußzeilenplatzhalter 4"/>
          <p:cNvSpPr>
            <a:spLocks noGrp="1"/>
          </p:cNvSpPr>
          <p:nvPr>
            <p:ph type="ftr" sz="quarter" idx="11"/>
          </p:nvPr>
        </p:nvSpPr>
        <p:spPr/>
        <p:txBody>
          <a:bodyPr/>
          <a:lstStyle/>
          <a:p>
            <a:r>
              <a:rPr lang="en-US" smtClean="0"/>
              <a:t>13. Analysis of systemic activity and the strategic relevance of stresses, threats and contributing factors</a:t>
            </a:r>
            <a:endParaRPr lang="de-DE"/>
          </a:p>
        </p:txBody>
      </p:sp>
      <p:sp>
        <p:nvSpPr>
          <p:cNvPr id="6" name="Foliennummernplatzhalter 5"/>
          <p:cNvSpPr>
            <a:spLocks noGrp="1"/>
          </p:cNvSpPr>
          <p:nvPr>
            <p:ph type="sldNum" sz="quarter" idx="12"/>
          </p:nvPr>
        </p:nvSpPr>
        <p:spPr/>
        <p:txBody>
          <a:bodyPr/>
          <a:lstStyle/>
          <a:p>
            <a:fld id="{6C6AE60A-B69C-4790-82F7-3882EDF23186}" type="slidenum">
              <a:rPr lang="de-DE" smtClean="0"/>
              <a:t>‹Nr.›</a:t>
            </a:fld>
            <a:endParaRPr lang="de-DE"/>
          </a:p>
        </p:txBody>
      </p:sp>
      <p:pic>
        <p:nvPicPr>
          <p:cNvPr id="17" name="Picture 17" descr="File:Thumbs up font awesome.svg">
            <a:hlinkClick r:id="rId2"/>
          </p:cNvPr>
          <p:cNvPicPr>
            <a:picLocks noChangeAspect="1" noChangeArrowheads="1"/>
          </p:cNvPicPr>
          <p:nvPr userDrawn="1"/>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100000" contrast="-100000"/>
                    </a14:imgEffect>
                  </a14:imgLayer>
                </a14:imgProps>
              </a:ext>
              <a:ext uri="{28A0092B-C50C-407E-A947-70E740481C1C}">
                <a14:useLocalDpi xmlns:a14="http://schemas.microsoft.com/office/drawing/2010/main" val="0"/>
              </a:ext>
            </a:extLst>
          </a:blip>
          <a:srcRect/>
          <a:stretch>
            <a:fillRect/>
          </a:stretch>
        </p:blipFill>
        <p:spPr bwMode="auto">
          <a:xfrm>
            <a:off x="332714" y="5222728"/>
            <a:ext cx="432048" cy="432048"/>
          </a:xfrm>
          <a:prstGeom prst="rect">
            <a:avLst/>
          </a:prstGeom>
          <a:noFill/>
          <a:ln>
            <a:noFill/>
          </a:ln>
          <a:extLst>
            <a:ext uri="{909E8E84-426E-40DD-AFC4-6F175D3DCCD1}">
              <a14:hiddenFill xmlns:a14="http://schemas.microsoft.com/office/drawing/2010/main">
                <a:solidFill>
                  <a:srgbClr val="FFFFFF"/>
                </a:solidFill>
              </a14:hiddenFill>
            </a:ext>
          </a:extLst>
        </p:spPr>
      </p:pic>
      <p:grpSp>
        <p:nvGrpSpPr>
          <p:cNvPr id="18" name="Gruppieren 17"/>
          <p:cNvGrpSpPr/>
          <p:nvPr userDrawn="1"/>
        </p:nvGrpSpPr>
        <p:grpSpPr>
          <a:xfrm>
            <a:off x="346563" y="4017581"/>
            <a:ext cx="396070" cy="435203"/>
            <a:chOff x="201399" y="4006186"/>
            <a:chExt cx="396070" cy="435203"/>
          </a:xfrm>
          <a:noFill/>
        </p:grpSpPr>
        <p:sp>
          <p:nvSpPr>
            <p:cNvPr id="19" name="Form 18"/>
            <p:cNvSpPr/>
            <p:nvPr/>
          </p:nvSpPr>
          <p:spPr>
            <a:xfrm>
              <a:off x="347080" y="4191000"/>
              <a:ext cx="250389" cy="250389"/>
            </a:xfrm>
            <a:prstGeom prst="gear9">
              <a:avLst/>
            </a:prstGeom>
            <a:grpFill/>
            <a:ln>
              <a:solidFill>
                <a:schemeClr val="bg1">
                  <a:lumMod val="75000"/>
                  <a:alpha val="50000"/>
                </a:schemeClr>
              </a:solidFill>
            </a:ln>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20" name="Form 19"/>
            <p:cNvSpPr/>
            <p:nvPr/>
          </p:nvSpPr>
          <p:spPr>
            <a:xfrm>
              <a:off x="201399" y="4131817"/>
              <a:ext cx="182101" cy="182101"/>
            </a:xfrm>
            <a:prstGeom prst="gear6">
              <a:avLst/>
            </a:prstGeom>
            <a:grpFill/>
            <a:ln>
              <a:solidFill>
                <a:schemeClr val="bg1">
                  <a:lumMod val="75000"/>
                  <a:alpha val="50000"/>
                </a:schemeClr>
              </a:solidFill>
            </a:ln>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21" name="Form 20"/>
            <p:cNvSpPr/>
            <p:nvPr/>
          </p:nvSpPr>
          <p:spPr>
            <a:xfrm rot="20700000">
              <a:off x="303394" y="4006186"/>
              <a:ext cx="178422" cy="178422"/>
            </a:xfrm>
            <a:prstGeom prst="gear6">
              <a:avLst/>
            </a:prstGeom>
            <a:grpFill/>
            <a:ln>
              <a:solidFill>
                <a:schemeClr val="bg1">
                  <a:lumMod val="75000"/>
                  <a:alpha val="50000"/>
                </a:schemeClr>
              </a:solidFill>
            </a:ln>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grpSp>
      <p:sp>
        <p:nvSpPr>
          <p:cNvPr id="22" name="Textfeld 21"/>
          <p:cNvSpPr txBox="1"/>
          <p:nvPr userDrawn="1"/>
        </p:nvSpPr>
        <p:spPr>
          <a:xfrm>
            <a:off x="258274" y="2642542"/>
            <a:ext cx="577142" cy="769441"/>
          </a:xfrm>
          <a:prstGeom prst="rect">
            <a:avLst/>
          </a:prstGeom>
          <a:noFill/>
          <a:ln>
            <a:noFill/>
          </a:ln>
        </p:spPr>
        <p:txBody>
          <a:bodyPr wrap="square" rtlCol="0">
            <a:spAutoFit/>
          </a:bodyPr>
          <a:lstStyle/>
          <a:p>
            <a:r>
              <a:rPr lang="en-GB" sz="4400" b="1" dirty="0" smtClean="0">
                <a:solidFill>
                  <a:schemeClr val="bg1">
                    <a:lumMod val="85000"/>
                  </a:schemeClr>
                </a:solidFill>
                <a:latin typeface="Arial" pitchFamily="34" charset="0"/>
                <a:cs typeface="Arial" pitchFamily="34" charset="0"/>
              </a:rPr>
              <a:t>?</a:t>
            </a:r>
            <a:endParaRPr lang="en-GB" sz="4400" b="1" dirty="0">
              <a:solidFill>
                <a:schemeClr val="bg1">
                  <a:lumMod val="85000"/>
                </a:schemeClr>
              </a:solidFill>
              <a:latin typeface="Arial" pitchFamily="34" charset="0"/>
              <a:cs typeface="Arial" pitchFamily="34" charset="0"/>
            </a:endParaRPr>
          </a:p>
        </p:txBody>
      </p:sp>
      <p:grpSp>
        <p:nvGrpSpPr>
          <p:cNvPr id="27" name="Gruppieren 26"/>
          <p:cNvGrpSpPr/>
          <p:nvPr userDrawn="1"/>
        </p:nvGrpSpPr>
        <p:grpSpPr>
          <a:xfrm>
            <a:off x="355931" y="1748812"/>
            <a:ext cx="377333" cy="327345"/>
            <a:chOff x="252905" y="1778908"/>
            <a:chExt cx="377333" cy="327345"/>
          </a:xfrm>
          <a:noFill/>
        </p:grpSpPr>
        <p:sp>
          <p:nvSpPr>
            <p:cNvPr id="28" name="Ellipse 27"/>
            <p:cNvSpPr/>
            <p:nvPr/>
          </p:nvSpPr>
          <p:spPr>
            <a:xfrm rot="21240482">
              <a:off x="373977" y="1778908"/>
              <a:ext cx="256261" cy="256261"/>
            </a:xfrm>
            <a:prstGeom prst="ellipse">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Trapezoid 28"/>
            <p:cNvSpPr/>
            <p:nvPr/>
          </p:nvSpPr>
          <p:spPr>
            <a:xfrm rot="2832241" flipH="1">
              <a:off x="316036" y="1981034"/>
              <a:ext cx="62088" cy="188350"/>
            </a:xfrm>
            <a:prstGeom prst="trapezoid">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Bogen 29"/>
            <p:cNvSpPr/>
            <p:nvPr/>
          </p:nvSpPr>
          <p:spPr>
            <a:xfrm rot="490939" flipV="1">
              <a:off x="386640" y="1906997"/>
              <a:ext cx="179092" cy="97445"/>
            </a:xfrm>
            <a:prstGeom prst="arc">
              <a:avLst/>
            </a:prstGeom>
            <a:grp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39100581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AEF830C7-4F47-4718-B200-A253C78AC5A7}" type="datetime1">
              <a:rPr lang="de-DE" smtClean="0"/>
              <a:t>17.03.2015</a:t>
            </a:fld>
            <a:endParaRPr lang="de-DE"/>
          </a:p>
        </p:txBody>
      </p:sp>
      <p:sp>
        <p:nvSpPr>
          <p:cNvPr id="5" name="Fußzeilenplatzhalter 4"/>
          <p:cNvSpPr>
            <a:spLocks noGrp="1"/>
          </p:cNvSpPr>
          <p:nvPr>
            <p:ph type="ftr" sz="quarter" idx="11"/>
          </p:nvPr>
        </p:nvSpPr>
        <p:spPr/>
        <p:txBody>
          <a:bodyPr/>
          <a:lstStyle/>
          <a:p>
            <a:r>
              <a:rPr lang="en-US" smtClean="0"/>
              <a:t>13. Analysis of systemic activity and the strategic relevance of stresses, threats and contributing factors</a:t>
            </a:r>
            <a:endParaRPr lang="de-DE"/>
          </a:p>
        </p:txBody>
      </p:sp>
      <p:sp>
        <p:nvSpPr>
          <p:cNvPr id="6" name="Foliennummernplatzhalter 5"/>
          <p:cNvSpPr>
            <a:spLocks noGrp="1"/>
          </p:cNvSpPr>
          <p:nvPr>
            <p:ph type="sldNum" sz="quarter" idx="12"/>
          </p:nvPr>
        </p:nvSpPr>
        <p:spPr/>
        <p:txBody>
          <a:bodyPr/>
          <a:lstStyle/>
          <a:p>
            <a:fld id="{6C6AE60A-B69C-4790-82F7-3882EDF23186}" type="slidenum">
              <a:rPr lang="de-DE" smtClean="0"/>
              <a:t>‹Nr.›</a:t>
            </a:fld>
            <a:endParaRPr lang="de-DE"/>
          </a:p>
        </p:txBody>
      </p:sp>
      <p:pic>
        <p:nvPicPr>
          <p:cNvPr id="7" name="Picture 17" descr="File:Thumbs up font awesome.svg">
            <a:hlinkClick r:id="rId2"/>
          </p:cNvPr>
          <p:cNvPicPr>
            <a:picLocks noChangeAspect="1" noChangeArrowheads="1"/>
          </p:cNvPicPr>
          <p:nvPr userDrawn="1"/>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100000" contrast="-100000"/>
                    </a14:imgEffect>
                  </a14:imgLayer>
                </a14:imgProps>
              </a:ext>
              <a:ext uri="{28A0092B-C50C-407E-A947-70E740481C1C}">
                <a14:useLocalDpi xmlns:a14="http://schemas.microsoft.com/office/drawing/2010/main" val="0"/>
              </a:ext>
            </a:extLst>
          </a:blip>
          <a:srcRect/>
          <a:stretch>
            <a:fillRect/>
          </a:stretch>
        </p:blipFill>
        <p:spPr bwMode="auto">
          <a:xfrm>
            <a:off x="332714" y="5222728"/>
            <a:ext cx="432048" cy="432048"/>
          </a:xfrm>
          <a:prstGeom prst="rect">
            <a:avLst/>
          </a:prstGeom>
          <a:noFill/>
          <a:ln>
            <a:noFill/>
          </a:ln>
          <a:extLst>
            <a:ext uri="{909E8E84-426E-40DD-AFC4-6F175D3DCCD1}">
              <a14:hiddenFill xmlns:a14="http://schemas.microsoft.com/office/drawing/2010/main">
                <a:solidFill>
                  <a:srgbClr val="FFFFFF"/>
                </a:solidFill>
              </a14:hiddenFill>
            </a:ext>
          </a:extLst>
        </p:spPr>
      </p:pic>
      <p:grpSp>
        <p:nvGrpSpPr>
          <p:cNvPr id="8" name="Gruppieren 7"/>
          <p:cNvGrpSpPr/>
          <p:nvPr userDrawn="1"/>
        </p:nvGrpSpPr>
        <p:grpSpPr>
          <a:xfrm>
            <a:off x="346563" y="4017581"/>
            <a:ext cx="396070" cy="435203"/>
            <a:chOff x="201399" y="4006186"/>
            <a:chExt cx="396070" cy="435203"/>
          </a:xfrm>
          <a:noFill/>
        </p:grpSpPr>
        <p:sp>
          <p:nvSpPr>
            <p:cNvPr id="9" name="Form 8"/>
            <p:cNvSpPr/>
            <p:nvPr/>
          </p:nvSpPr>
          <p:spPr>
            <a:xfrm>
              <a:off x="347080" y="4191000"/>
              <a:ext cx="250389" cy="250389"/>
            </a:xfrm>
            <a:prstGeom prst="gear9">
              <a:avLst/>
            </a:prstGeom>
            <a:grpFill/>
            <a:ln>
              <a:solidFill>
                <a:schemeClr val="bg1">
                  <a:lumMod val="75000"/>
                  <a:alpha val="50000"/>
                </a:schemeClr>
              </a:solidFill>
            </a:ln>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10" name="Form 9"/>
            <p:cNvSpPr/>
            <p:nvPr/>
          </p:nvSpPr>
          <p:spPr>
            <a:xfrm>
              <a:off x="201399" y="4131817"/>
              <a:ext cx="182101" cy="182101"/>
            </a:xfrm>
            <a:prstGeom prst="gear6">
              <a:avLst/>
            </a:prstGeom>
            <a:grpFill/>
            <a:ln>
              <a:solidFill>
                <a:schemeClr val="bg1">
                  <a:lumMod val="75000"/>
                  <a:alpha val="50000"/>
                </a:schemeClr>
              </a:solidFill>
            </a:ln>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11" name="Form 10"/>
            <p:cNvSpPr/>
            <p:nvPr/>
          </p:nvSpPr>
          <p:spPr>
            <a:xfrm rot="20700000">
              <a:off x="303394" y="4006186"/>
              <a:ext cx="178422" cy="178422"/>
            </a:xfrm>
            <a:prstGeom prst="gear6">
              <a:avLst/>
            </a:prstGeom>
            <a:grpFill/>
            <a:ln>
              <a:solidFill>
                <a:schemeClr val="bg1">
                  <a:lumMod val="75000"/>
                  <a:alpha val="50000"/>
                </a:schemeClr>
              </a:solidFill>
            </a:ln>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grpSp>
      <p:grpSp>
        <p:nvGrpSpPr>
          <p:cNvPr id="13" name="Gruppieren 12"/>
          <p:cNvGrpSpPr/>
          <p:nvPr userDrawn="1"/>
        </p:nvGrpSpPr>
        <p:grpSpPr>
          <a:xfrm>
            <a:off x="353722" y="1744044"/>
            <a:ext cx="377333" cy="327345"/>
            <a:chOff x="252905" y="1778908"/>
            <a:chExt cx="377333" cy="327345"/>
          </a:xfrm>
        </p:grpSpPr>
        <p:sp>
          <p:nvSpPr>
            <p:cNvPr id="14" name="Ellipse 13"/>
            <p:cNvSpPr/>
            <p:nvPr/>
          </p:nvSpPr>
          <p:spPr>
            <a:xfrm rot="21240482">
              <a:off x="373977" y="1778908"/>
              <a:ext cx="256261" cy="256261"/>
            </a:xfrm>
            <a:prstGeom prst="ellipse">
              <a:avLst/>
            </a:prstGeom>
            <a:solidFill>
              <a:schemeClr val="bg1"/>
            </a:solidFill>
            <a:ln w="19050">
              <a:solidFill>
                <a:schemeClr val="bg1">
                  <a:lumMod val="75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15" name="Trapezoid 14"/>
            <p:cNvSpPr/>
            <p:nvPr/>
          </p:nvSpPr>
          <p:spPr>
            <a:xfrm rot="2832241" flipH="1">
              <a:off x="316036" y="1981034"/>
              <a:ext cx="62088" cy="188350"/>
            </a:xfrm>
            <a:prstGeom prst="trapezoid">
              <a:avLst/>
            </a:prstGeom>
            <a:solidFill>
              <a:schemeClr val="bg1">
                <a:lumMod val="75000"/>
                <a:alpha val="50000"/>
              </a:schemeClr>
            </a:solidFill>
            <a:ln w="3175">
              <a:solidFill>
                <a:schemeClr val="bg1">
                  <a:lumMod val="75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16" name="Bogen 15"/>
            <p:cNvSpPr/>
            <p:nvPr/>
          </p:nvSpPr>
          <p:spPr>
            <a:xfrm rot="490939" flipV="1">
              <a:off x="386640" y="1906997"/>
              <a:ext cx="179092" cy="97445"/>
            </a:xfrm>
            <a:prstGeom prst="arc">
              <a:avLst/>
            </a:prstGeom>
            <a:solidFill>
              <a:schemeClr val="bg1"/>
            </a:solidFill>
            <a:ln>
              <a:solidFill>
                <a:schemeClr val="bg1">
                  <a:lumMod val="75000"/>
                  <a:alpha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7" name="Textfeld 16"/>
          <p:cNvSpPr txBox="1"/>
          <p:nvPr userDrawn="1"/>
        </p:nvSpPr>
        <p:spPr>
          <a:xfrm>
            <a:off x="256027" y="2642543"/>
            <a:ext cx="577142" cy="769441"/>
          </a:xfrm>
          <a:prstGeom prst="rect">
            <a:avLst/>
          </a:prstGeom>
          <a:noFill/>
          <a:ln>
            <a:noFill/>
          </a:ln>
        </p:spPr>
        <p:txBody>
          <a:bodyPr wrap="square" rtlCol="0">
            <a:spAutoFit/>
          </a:bodyPr>
          <a:lstStyle/>
          <a:p>
            <a:r>
              <a:rPr lang="en-GB" sz="4400" b="1" dirty="0" smtClean="0">
                <a:latin typeface="Arial" pitchFamily="34" charset="0"/>
                <a:cs typeface="Arial" pitchFamily="34" charset="0"/>
              </a:rPr>
              <a:t>?</a:t>
            </a:r>
            <a:endParaRPr lang="en-GB" sz="4400" b="1" dirty="0">
              <a:latin typeface="Arial" pitchFamily="34" charset="0"/>
              <a:cs typeface="Arial" pitchFamily="34" charset="0"/>
            </a:endParaRPr>
          </a:p>
        </p:txBody>
      </p:sp>
    </p:spTree>
    <p:extLst>
      <p:ext uri="{BB962C8B-B14F-4D97-AF65-F5344CB8AC3E}">
        <p14:creationId xmlns:p14="http://schemas.microsoft.com/office/powerpoint/2010/main" val="39100581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4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29CC9CF7-A329-4B31-B6DA-8832C0F3A7A4}" type="datetime1">
              <a:rPr lang="de-DE" smtClean="0"/>
              <a:t>17.03.2015</a:t>
            </a:fld>
            <a:endParaRPr lang="de-DE"/>
          </a:p>
        </p:txBody>
      </p:sp>
      <p:sp>
        <p:nvSpPr>
          <p:cNvPr id="5" name="Fußzeilenplatzhalter 4"/>
          <p:cNvSpPr>
            <a:spLocks noGrp="1"/>
          </p:cNvSpPr>
          <p:nvPr>
            <p:ph type="ftr" sz="quarter" idx="11"/>
          </p:nvPr>
        </p:nvSpPr>
        <p:spPr/>
        <p:txBody>
          <a:bodyPr/>
          <a:lstStyle/>
          <a:p>
            <a:r>
              <a:rPr lang="en-US" smtClean="0"/>
              <a:t>13. Analysis of systemic activity and the strategic relevance of stresses, threats and contributing factors</a:t>
            </a:r>
            <a:endParaRPr lang="de-DE"/>
          </a:p>
        </p:txBody>
      </p:sp>
      <p:sp>
        <p:nvSpPr>
          <p:cNvPr id="6" name="Foliennummernplatzhalter 5"/>
          <p:cNvSpPr>
            <a:spLocks noGrp="1"/>
          </p:cNvSpPr>
          <p:nvPr>
            <p:ph type="sldNum" sz="quarter" idx="12"/>
          </p:nvPr>
        </p:nvSpPr>
        <p:spPr/>
        <p:txBody>
          <a:bodyPr/>
          <a:lstStyle/>
          <a:p>
            <a:fld id="{6C6AE60A-B69C-4790-82F7-3882EDF23186}" type="slidenum">
              <a:rPr lang="de-DE" smtClean="0"/>
              <a:t>‹Nr.›</a:t>
            </a:fld>
            <a:endParaRPr lang="de-DE"/>
          </a:p>
        </p:txBody>
      </p:sp>
      <p:pic>
        <p:nvPicPr>
          <p:cNvPr id="7" name="Picture 17" descr="File:Thumbs up font awesome.svg">
            <a:hlinkClick r:id="rId2"/>
          </p:cNvPr>
          <p:cNvPicPr>
            <a:picLocks noChangeAspect="1" noChangeArrowheads="1"/>
          </p:cNvPicPr>
          <p:nvPr userDrawn="1"/>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100000" contrast="-100000"/>
                    </a14:imgEffect>
                  </a14:imgLayer>
                </a14:imgProps>
              </a:ext>
              <a:ext uri="{28A0092B-C50C-407E-A947-70E740481C1C}">
                <a14:useLocalDpi xmlns:a14="http://schemas.microsoft.com/office/drawing/2010/main" val="0"/>
              </a:ext>
            </a:extLst>
          </a:blip>
          <a:srcRect/>
          <a:stretch>
            <a:fillRect/>
          </a:stretch>
        </p:blipFill>
        <p:spPr bwMode="auto">
          <a:xfrm>
            <a:off x="332714" y="5222728"/>
            <a:ext cx="432048" cy="432048"/>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2" name="Textfeld 11"/>
          <p:cNvSpPr txBox="1"/>
          <p:nvPr userDrawn="1"/>
        </p:nvSpPr>
        <p:spPr>
          <a:xfrm>
            <a:off x="258274" y="2642542"/>
            <a:ext cx="577142" cy="769441"/>
          </a:xfrm>
          <a:prstGeom prst="rect">
            <a:avLst/>
          </a:prstGeom>
          <a:noFill/>
          <a:ln>
            <a:noFill/>
          </a:ln>
        </p:spPr>
        <p:txBody>
          <a:bodyPr wrap="square" rtlCol="0">
            <a:spAutoFit/>
          </a:bodyPr>
          <a:lstStyle/>
          <a:p>
            <a:r>
              <a:rPr lang="en-GB" sz="4400" b="1" dirty="0" smtClean="0">
                <a:solidFill>
                  <a:schemeClr val="bg1">
                    <a:lumMod val="85000"/>
                  </a:schemeClr>
                </a:solidFill>
                <a:latin typeface="Arial" pitchFamily="34" charset="0"/>
                <a:cs typeface="Arial" pitchFamily="34" charset="0"/>
              </a:rPr>
              <a:t>?</a:t>
            </a:r>
            <a:endParaRPr lang="en-GB" sz="4400" b="1" dirty="0">
              <a:solidFill>
                <a:schemeClr val="bg1">
                  <a:lumMod val="85000"/>
                </a:schemeClr>
              </a:solidFill>
              <a:latin typeface="Arial" pitchFamily="34" charset="0"/>
              <a:cs typeface="Arial" pitchFamily="34" charset="0"/>
            </a:endParaRPr>
          </a:p>
        </p:txBody>
      </p:sp>
      <p:grpSp>
        <p:nvGrpSpPr>
          <p:cNvPr id="13" name="Gruppieren 12"/>
          <p:cNvGrpSpPr/>
          <p:nvPr userDrawn="1"/>
        </p:nvGrpSpPr>
        <p:grpSpPr>
          <a:xfrm>
            <a:off x="353722" y="1744044"/>
            <a:ext cx="377333" cy="327345"/>
            <a:chOff x="252905" y="1778908"/>
            <a:chExt cx="377333" cy="327345"/>
          </a:xfrm>
        </p:grpSpPr>
        <p:sp>
          <p:nvSpPr>
            <p:cNvPr id="14" name="Ellipse 13"/>
            <p:cNvSpPr/>
            <p:nvPr/>
          </p:nvSpPr>
          <p:spPr>
            <a:xfrm rot="21240482">
              <a:off x="373977" y="1778908"/>
              <a:ext cx="256261" cy="256261"/>
            </a:xfrm>
            <a:prstGeom prst="ellipse">
              <a:avLst/>
            </a:prstGeom>
            <a:solidFill>
              <a:schemeClr val="bg1"/>
            </a:solidFill>
            <a:ln w="19050">
              <a:solidFill>
                <a:schemeClr val="bg1">
                  <a:lumMod val="75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15" name="Trapezoid 14"/>
            <p:cNvSpPr/>
            <p:nvPr/>
          </p:nvSpPr>
          <p:spPr>
            <a:xfrm rot="2832241" flipH="1">
              <a:off x="316036" y="1981034"/>
              <a:ext cx="62088" cy="188350"/>
            </a:xfrm>
            <a:prstGeom prst="trapezoid">
              <a:avLst/>
            </a:prstGeom>
            <a:solidFill>
              <a:schemeClr val="bg1">
                <a:lumMod val="75000"/>
                <a:alpha val="50000"/>
              </a:schemeClr>
            </a:solidFill>
            <a:ln w="3175">
              <a:solidFill>
                <a:schemeClr val="bg1">
                  <a:lumMod val="75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16" name="Bogen 15"/>
            <p:cNvSpPr/>
            <p:nvPr/>
          </p:nvSpPr>
          <p:spPr>
            <a:xfrm rot="490939" flipV="1">
              <a:off x="386640" y="1906997"/>
              <a:ext cx="179092" cy="97445"/>
            </a:xfrm>
            <a:prstGeom prst="arc">
              <a:avLst/>
            </a:prstGeom>
            <a:solidFill>
              <a:schemeClr val="bg1"/>
            </a:solidFill>
            <a:ln>
              <a:solidFill>
                <a:schemeClr val="bg1">
                  <a:lumMod val="75000"/>
                  <a:alpha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7" name="Gruppieren 16"/>
          <p:cNvGrpSpPr/>
          <p:nvPr userDrawn="1"/>
        </p:nvGrpSpPr>
        <p:grpSpPr>
          <a:xfrm>
            <a:off x="339734" y="4018502"/>
            <a:ext cx="396070" cy="435203"/>
            <a:chOff x="201399" y="4006186"/>
            <a:chExt cx="396070" cy="435203"/>
          </a:xfrm>
          <a:noFill/>
        </p:grpSpPr>
        <p:sp>
          <p:nvSpPr>
            <p:cNvPr id="18" name="Form 17"/>
            <p:cNvSpPr/>
            <p:nvPr/>
          </p:nvSpPr>
          <p:spPr>
            <a:xfrm>
              <a:off x="347080" y="4191000"/>
              <a:ext cx="250389" cy="250389"/>
            </a:xfrm>
            <a:prstGeom prst="gear9">
              <a:avLst/>
            </a:prstGeom>
            <a:grpFill/>
            <a:ln>
              <a:solidFill>
                <a:schemeClr val="tx1"/>
              </a:solidFill>
            </a:ln>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19" name="Form 18"/>
            <p:cNvSpPr/>
            <p:nvPr/>
          </p:nvSpPr>
          <p:spPr>
            <a:xfrm>
              <a:off x="201399" y="4131817"/>
              <a:ext cx="182101" cy="182101"/>
            </a:xfrm>
            <a:prstGeom prst="gear6">
              <a:avLst/>
            </a:prstGeom>
            <a:grpFill/>
            <a:ln>
              <a:solidFill>
                <a:schemeClr val="tx1"/>
              </a:solidFill>
            </a:ln>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20" name="Form 19"/>
            <p:cNvSpPr/>
            <p:nvPr/>
          </p:nvSpPr>
          <p:spPr>
            <a:xfrm rot="20700000">
              <a:off x="303394" y="4006186"/>
              <a:ext cx="178422" cy="178422"/>
            </a:xfrm>
            <a:prstGeom prst="gear6">
              <a:avLst/>
            </a:prstGeom>
            <a:grpFill/>
            <a:ln>
              <a:solidFill>
                <a:schemeClr val="tx1"/>
              </a:solidFill>
            </a:ln>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grpSp>
    </p:spTree>
    <p:extLst>
      <p:ext uri="{BB962C8B-B14F-4D97-AF65-F5344CB8AC3E}">
        <p14:creationId xmlns:p14="http://schemas.microsoft.com/office/powerpoint/2010/main" val="39100581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5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CF7152F6-5B71-4C63-B3AD-C84FC4B720D3}" type="datetime1">
              <a:rPr lang="de-DE" smtClean="0"/>
              <a:t>17.03.2015</a:t>
            </a:fld>
            <a:endParaRPr lang="de-DE"/>
          </a:p>
        </p:txBody>
      </p:sp>
      <p:sp>
        <p:nvSpPr>
          <p:cNvPr id="5" name="Fußzeilenplatzhalter 4"/>
          <p:cNvSpPr>
            <a:spLocks noGrp="1"/>
          </p:cNvSpPr>
          <p:nvPr>
            <p:ph type="ftr" sz="quarter" idx="11"/>
          </p:nvPr>
        </p:nvSpPr>
        <p:spPr/>
        <p:txBody>
          <a:bodyPr/>
          <a:lstStyle/>
          <a:p>
            <a:r>
              <a:rPr lang="en-US" smtClean="0"/>
              <a:t>13. Analysis of systemic activity and the strategic relevance of stresses, threats and contributing factors</a:t>
            </a:r>
            <a:endParaRPr lang="de-DE"/>
          </a:p>
        </p:txBody>
      </p:sp>
      <p:sp>
        <p:nvSpPr>
          <p:cNvPr id="6" name="Foliennummernplatzhalter 5"/>
          <p:cNvSpPr>
            <a:spLocks noGrp="1"/>
          </p:cNvSpPr>
          <p:nvPr>
            <p:ph type="sldNum" sz="quarter" idx="12"/>
          </p:nvPr>
        </p:nvSpPr>
        <p:spPr/>
        <p:txBody>
          <a:bodyPr/>
          <a:lstStyle/>
          <a:p>
            <a:fld id="{6C6AE60A-B69C-4790-82F7-3882EDF23186}" type="slidenum">
              <a:rPr lang="de-DE" smtClean="0"/>
              <a:t>‹Nr.›</a:t>
            </a:fld>
            <a:endParaRPr lang="de-DE"/>
          </a:p>
        </p:txBody>
      </p:sp>
      <p:grpSp>
        <p:nvGrpSpPr>
          <p:cNvPr id="8" name="Gruppieren 7"/>
          <p:cNvGrpSpPr/>
          <p:nvPr userDrawn="1"/>
        </p:nvGrpSpPr>
        <p:grpSpPr>
          <a:xfrm>
            <a:off x="346563" y="4017581"/>
            <a:ext cx="396070" cy="435203"/>
            <a:chOff x="201399" y="4006186"/>
            <a:chExt cx="396070" cy="435203"/>
          </a:xfrm>
          <a:noFill/>
        </p:grpSpPr>
        <p:sp>
          <p:nvSpPr>
            <p:cNvPr id="9" name="Form 8"/>
            <p:cNvSpPr/>
            <p:nvPr/>
          </p:nvSpPr>
          <p:spPr>
            <a:xfrm>
              <a:off x="347080" y="4191000"/>
              <a:ext cx="250389" cy="250389"/>
            </a:xfrm>
            <a:prstGeom prst="gear9">
              <a:avLst/>
            </a:prstGeom>
            <a:grpFill/>
            <a:ln>
              <a:solidFill>
                <a:schemeClr val="bg1">
                  <a:lumMod val="75000"/>
                  <a:alpha val="50000"/>
                </a:schemeClr>
              </a:solidFill>
            </a:ln>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10" name="Form 9"/>
            <p:cNvSpPr/>
            <p:nvPr/>
          </p:nvSpPr>
          <p:spPr>
            <a:xfrm>
              <a:off x="201399" y="4131817"/>
              <a:ext cx="182101" cy="182101"/>
            </a:xfrm>
            <a:prstGeom prst="gear6">
              <a:avLst/>
            </a:prstGeom>
            <a:grpFill/>
            <a:ln>
              <a:solidFill>
                <a:schemeClr val="bg1">
                  <a:lumMod val="75000"/>
                  <a:alpha val="50000"/>
                </a:schemeClr>
              </a:solidFill>
            </a:ln>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11" name="Form 10"/>
            <p:cNvSpPr/>
            <p:nvPr/>
          </p:nvSpPr>
          <p:spPr>
            <a:xfrm rot="20700000">
              <a:off x="303394" y="4006186"/>
              <a:ext cx="178422" cy="178422"/>
            </a:xfrm>
            <a:prstGeom prst="gear6">
              <a:avLst/>
            </a:prstGeom>
            <a:grpFill/>
            <a:ln>
              <a:solidFill>
                <a:schemeClr val="bg1">
                  <a:lumMod val="75000"/>
                  <a:alpha val="50000"/>
                </a:schemeClr>
              </a:solidFill>
            </a:ln>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grpSp>
      <p:sp>
        <p:nvSpPr>
          <p:cNvPr id="12" name="Textfeld 11"/>
          <p:cNvSpPr txBox="1"/>
          <p:nvPr userDrawn="1"/>
        </p:nvSpPr>
        <p:spPr>
          <a:xfrm>
            <a:off x="258274" y="2642542"/>
            <a:ext cx="577142" cy="769441"/>
          </a:xfrm>
          <a:prstGeom prst="rect">
            <a:avLst/>
          </a:prstGeom>
          <a:noFill/>
          <a:ln>
            <a:noFill/>
          </a:ln>
        </p:spPr>
        <p:txBody>
          <a:bodyPr wrap="square" rtlCol="0">
            <a:spAutoFit/>
          </a:bodyPr>
          <a:lstStyle/>
          <a:p>
            <a:r>
              <a:rPr lang="en-GB" sz="4400" b="1" dirty="0" smtClean="0">
                <a:solidFill>
                  <a:schemeClr val="bg1">
                    <a:lumMod val="85000"/>
                  </a:schemeClr>
                </a:solidFill>
                <a:latin typeface="Arial" pitchFamily="34" charset="0"/>
                <a:cs typeface="Arial" pitchFamily="34" charset="0"/>
              </a:rPr>
              <a:t>?</a:t>
            </a:r>
            <a:endParaRPr lang="en-GB" sz="4400" b="1" dirty="0">
              <a:solidFill>
                <a:schemeClr val="bg1">
                  <a:lumMod val="85000"/>
                </a:schemeClr>
              </a:solidFill>
              <a:latin typeface="Arial" pitchFamily="34" charset="0"/>
              <a:cs typeface="Arial" pitchFamily="34" charset="0"/>
            </a:endParaRPr>
          </a:p>
        </p:txBody>
      </p:sp>
      <p:grpSp>
        <p:nvGrpSpPr>
          <p:cNvPr id="13" name="Gruppieren 12"/>
          <p:cNvGrpSpPr/>
          <p:nvPr userDrawn="1"/>
        </p:nvGrpSpPr>
        <p:grpSpPr>
          <a:xfrm>
            <a:off x="353722" y="1744044"/>
            <a:ext cx="377333" cy="327345"/>
            <a:chOff x="252905" y="1778908"/>
            <a:chExt cx="377333" cy="327345"/>
          </a:xfrm>
        </p:grpSpPr>
        <p:sp>
          <p:nvSpPr>
            <p:cNvPr id="14" name="Ellipse 13"/>
            <p:cNvSpPr/>
            <p:nvPr/>
          </p:nvSpPr>
          <p:spPr>
            <a:xfrm rot="21240482">
              <a:off x="373977" y="1778908"/>
              <a:ext cx="256261" cy="256261"/>
            </a:xfrm>
            <a:prstGeom prst="ellipse">
              <a:avLst/>
            </a:prstGeom>
            <a:solidFill>
              <a:schemeClr val="bg1"/>
            </a:solidFill>
            <a:ln w="19050">
              <a:solidFill>
                <a:schemeClr val="bg1">
                  <a:lumMod val="75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15" name="Trapezoid 14"/>
            <p:cNvSpPr/>
            <p:nvPr/>
          </p:nvSpPr>
          <p:spPr>
            <a:xfrm rot="2832241" flipH="1">
              <a:off x="316036" y="1981034"/>
              <a:ext cx="62088" cy="188350"/>
            </a:xfrm>
            <a:prstGeom prst="trapezoid">
              <a:avLst/>
            </a:prstGeom>
            <a:solidFill>
              <a:schemeClr val="bg1">
                <a:lumMod val="75000"/>
                <a:alpha val="50000"/>
              </a:schemeClr>
            </a:solidFill>
            <a:ln w="3175">
              <a:solidFill>
                <a:schemeClr val="bg1">
                  <a:lumMod val="75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16" name="Bogen 15"/>
            <p:cNvSpPr/>
            <p:nvPr/>
          </p:nvSpPr>
          <p:spPr>
            <a:xfrm rot="490939" flipV="1">
              <a:off x="386640" y="1906997"/>
              <a:ext cx="179092" cy="97445"/>
            </a:xfrm>
            <a:prstGeom prst="arc">
              <a:avLst/>
            </a:prstGeom>
            <a:solidFill>
              <a:schemeClr val="bg1"/>
            </a:solidFill>
            <a:ln>
              <a:solidFill>
                <a:schemeClr val="bg1">
                  <a:lumMod val="75000"/>
                  <a:alpha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pic>
        <p:nvPicPr>
          <p:cNvPr id="17" name="Picture 17" descr="File:Thumbs up font awesome.svg">
            <a:hlinkClick r:id="rId2"/>
          </p:cNvPr>
          <p:cNvPicPr>
            <a:picLocks noChangeAspect="1" noChangeArrowheads="1"/>
          </p:cNvPicPr>
          <p:nvPr userDrawn="1"/>
        </p:nvPicPr>
        <p:blipFill>
          <a:blip r:embed="rId3" cstate="print">
            <a:biLevel thresh="75000"/>
            <a:extLst>
              <a:ext uri="{BEBA8EAE-BF5A-486C-A8C5-ECC9F3942E4B}">
                <a14:imgProps xmlns:a14="http://schemas.microsoft.com/office/drawing/2010/main">
                  <a14:imgLayer r:embed="rId4">
                    <a14:imgEffect>
                      <a14:brightnessContrast bright="-100000" contrast="-100000"/>
                    </a14:imgEffect>
                  </a14:imgLayer>
                </a14:imgProps>
              </a:ext>
              <a:ext uri="{28A0092B-C50C-407E-A947-70E740481C1C}">
                <a14:useLocalDpi xmlns:a14="http://schemas.microsoft.com/office/drawing/2010/main" val="0"/>
              </a:ext>
            </a:extLst>
          </a:blip>
          <a:srcRect/>
          <a:stretch>
            <a:fillRect/>
          </a:stretch>
        </p:blipFill>
        <p:spPr bwMode="auto">
          <a:xfrm>
            <a:off x="328574" y="5219551"/>
            <a:ext cx="432048" cy="432048"/>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00581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Textmasterformate durch Klicken bearbeiten</a:t>
            </a:r>
          </a:p>
        </p:txBody>
      </p:sp>
      <p:sp>
        <p:nvSpPr>
          <p:cNvPr id="4" name="Datumsplatzhalter 3"/>
          <p:cNvSpPr>
            <a:spLocks noGrp="1"/>
          </p:cNvSpPr>
          <p:nvPr>
            <p:ph type="dt" sz="half" idx="10"/>
          </p:nvPr>
        </p:nvSpPr>
        <p:spPr/>
        <p:txBody>
          <a:bodyPr/>
          <a:lstStyle/>
          <a:p>
            <a:fld id="{86D751A6-073F-4B85-ABA9-68E9BEF2AC47}" type="datetime1">
              <a:rPr lang="de-DE" smtClean="0"/>
              <a:t>17.03.2015</a:t>
            </a:fld>
            <a:endParaRPr lang="de-DE"/>
          </a:p>
        </p:txBody>
      </p:sp>
      <p:sp>
        <p:nvSpPr>
          <p:cNvPr id="5" name="Fußzeilenplatzhalter 4"/>
          <p:cNvSpPr>
            <a:spLocks noGrp="1"/>
          </p:cNvSpPr>
          <p:nvPr>
            <p:ph type="ftr" sz="quarter" idx="11"/>
          </p:nvPr>
        </p:nvSpPr>
        <p:spPr/>
        <p:txBody>
          <a:bodyPr/>
          <a:lstStyle/>
          <a:p>
            <a:r>
              <a:rPr lang="en-US" smtClean="0"/>
              <a:t>13. Analysis of systemic activity and the strategic relevance of stresses, threats and contributing factors</a:t>
            </a:r>
            <a:endParaRPr lang="de-DE"/>
          </a:p>
        </p:txBody>
      </p:sp>
      <p:sp>
        <p:nvSpPr>
          <p:cNvPr id="6" name="Foliennummernplatzhalter 5"/>
          <p:cNvSpPr>
            <a:spLocks noGrp="1"/>
          </p:cNvSpPr>
          <p:nvPr>
            <p:ph type="sldNum" sz="quarter" idx="12"/>
          </p:nvPr>
        </p:nvSpPr>
        <p:spPr/>
        <p:txBody>
          <a:bodyPr/>
          <a:lstStyle/>
          <a:p>
            <a:fld id="{6C6AE60A-B69C-4790-82F7-3882EDF23186}" type="slidenum">
              <a:rPr lang="de-DE" smtClean="0"/>
              <a:t>‹Nr.›</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1187624" y="1628800"/>
            <a:ext cx="3816424" cy="4525963"/>
          </a:xfrm>
        </p:spPr>
        <p:txBody>
          <a:bodyPr/>
          <a:lstStyle>
            <a:lvl1pPr>
              <a:defRPr sz="22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Inhaltsplatzhalter 3"/>
          <p:cNvSpPr>
            <a:spLocks noGrp="1"/>
          </p:cNvSpPr>
          <p:nvPr>
            <p:ph sz="half" idx="2"/>
          </p:nvPr>
        </p:nvSpPr>
        <p:spPr>
          <a:xfrm>
            <a:off x="5148064" y="1628800"/>
            <a:ext cx="3894584" cy="4525963"/>
          </a:xfrm>
        </p:spPr>
        <p:txBody>
          <a:bodyPr/>
          <a:lstStyle>
            <a:lvl1pPr>
              <a:defRPr sz="22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5" name="Datumsplatzhalter 4"/>
          <p:cNvSpPr>
            <a:spLocks noGrp="1"/>
          </p:cNvSpPr>
          <p:nvPr>
            <p:ph type="dt" sz="half" idx="10"/>
          </p:nvPr>
        </p:nvSpPr>
        <p:spPr/>
        <p:txBody>
          <a:bodyPr/>
          <a:lstStyle/>
          <a:p>
            <a:fld id="{4E3AB847-54BF-4036-920B-C9D43FCF3E38}" type="datetime1">
              <a:rPr lang="de-DE" smtClean="0"/>
              <a:t>17.03.2015</a:t>
            </a:fld>
            <a:endParaRPr lang="de-DE"/>
          </a:p>
        </p:txBody>
      </p:sp>
      <p:sp>
        <p:nvSpPr>
          <p:cNvPr id="6" name="Fußzeilenplatzhalter 5"/>
          <p:cNvSpPr>
            <a:spLocks noGrp="1"/>
          </p:cNvSpPr>
          <p:nvPr>
            <p:ph type="ftr" sz="quarter" idx="11"/>
          </p:nvPr>
        </p:nvSpPr>
        <p:spPr/>
        <p:txBody>
          <a:bodyPr/>
          <a:lstStyle/>
          <a:p>
            <a:r>
              <a:rPr lang="en-US" smtClean="0"/>
              <a:t>13. Analysis of systemic activity and the strategic relevance of stresses, threats and contributing factors</a:t>
            </a:r>
            <a:endParaRPr lang="de-DE"/>
          </a:p>
        </p:txBody>
      </p:sp>
      <p:sp>
        <p:nvSpPr>
          <p:cNvPr id="7" name="Foliennummernplatzhalter 6"/>
          <p:cNvSpPr>
            <a:spLocks noGrp="1"/>
          </p:cNvSpPr>
          <p:nvPr>
            <p:ph type="sldNum" sz="quarter" idx="12"/>
          </p:nvPr>
        </p:nvSpPr>
        <p:spPr/>
        <p:txBody>
          <a:bodyPr/>
          <a:lstStyle/>
          <a:p>
            <a:fld id="{6C6AE60A-B69C-4790-82F7-3882EDF23186}" type="slidenum">
              <a:rPr lang="de-DE" smtClean="0"/>
              <a:t>‹Nr.›</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7" name="Picture 3"/>
          <p:cNvPicPr>
            <a:picLocks noChangeAspect="1" noChangeArrowheads="1"/>
          </p:cNvPicPr>
          <p:nvPr userDrawn="1"/>
        </p:nvPicPr>
        <p:blipFill rotWithShape="1">
          <a:blip r:embed="rId18" cstate="print">
            <a:extLst>
              <a:ext uri="{28A0092B-C50C-407E-A947-70E740481C1C}">
                <a14:useLocalDpi xmlns:a14="http://schemas.microsoft.com/office/drawing/2010/main"/>
              </a:ext>
            </a:extLst>
          </a:blip>
          <a:srcRect l="827" b="11662"/>
          <a:stretch/>
        </p:blipFill>
        <p:spPr bwMode="auto">
          <a:xfrm rot="10800000">
            <a:off x="-11929" y="-1"/>
            <a:ext cx="915592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Rechteck 17"/>
          <p:cNvSpPr/>
          <p:nvPr userDrawn="1"/>
        </p:nvSpPr>
        <p:spPr>
          <a:xfrm>
            <a:off x="-11928" y="7289"/>
            <a:ext cx="9161722" cy="6858000"/>
          </a:xfrm>
          <a:prstGeom prst="rect">
            <a:avLst/>
          </a:pr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descr="C:\Users\cle483\Desktop\Centre for Econics\Logo centre.bmp"/>
          <p:cNvPicPr>
            <a:picLocks noChangeAspect="1" noChangeArrowheads="1"/>
          </p:cNvPicPr>
          <p:nvPr userDrawn="1"/>
        </p:nvPicPr>
        <p:blipFill>
          <a:blip r:embed="rId19"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 y="385343"/>
            <a:ext cx="1295400" cy="91139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C:\Users\cle483\Desktop\Centre for Econics\Logo MARISCO.jpg"/>
          <p:cNvPicPr>
            <a:picLocks noChangeAspect="1" noChangeArrowheads="1"/>
          </p:cNvPicPr>
          <p:nvPr userDrawn="1"/>
        </p:nvPicPr>
        <p:blipFill>
          <a:blip r:embed="rId20"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971718" y="342900"/>
            <a:ext cx="1172281" cy="91139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p:cNvPicPr>
            <a:picLocks noChangeAspect="1" noChangeArrowheads="1"/>
          </p:cNvPicPr>
          <p:nvPr userDrawn="1"/>
        </p:nvPicPr>
        <p:blipFill rotWithShape="1">
          <a:blip r:embed="rId21" cstate="print">
            <a:extLst>
              <a:ext uri="{28A0092B-C50C-407E-A947-70E740481C1C}">
                <a14:useLocalDpi xmlns:a14="http://schemas.microsoft.com/office/drawing/2010/main"/>
              </a:ext>
            </a:extLst>
          </a:blip>
          <a:srcRect/>
          <a:stretch/>
        </p:blipFill>
        <p:spPr bwMode="auto">
          <a:xfrm>
            <a:off x="-11929" y="-1"/>
            <a:ext cx="9161721"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elplatzhalter 1"/>
          <p:cNvSpPr>
            <a:spLocks noGrp="1"/>
          </p:cNvSpPr>
          <p:nvPr>
            <p:ph type="title"/>
          </p:nvPr>
        </p:nvSpPr>
        <p:spPr>
          <a:xfrm>
            <a:off x="1295399" y="342900"/>
            <a:ext cx="6588970" cy="1074738"/>
          </a:xfrm>
          <a:prstGeom prst="rect">
            <a:avLst/>
          </a:prstGeom>
        </p:spPr>
        <p:txBody>
          <a:bodyPr vert="horz" lIns="91440" tIns="45720" rIns="91440" bIns="45720" rtlCol="0" anchor="ctr">
            <a:noAutofit/>
          </a:bodyPr>
          <a:lstStyle/>
          <a:p>
            <a:r>
              <a:rPr lang="de-DE" dirty="0" smtClean="0"/>
              <a:t>Titelmasterformat durch Klicken bearbeiten</a:t>
            </a:r>
            <a:endParaRPr lang="de-DE" dirty="0"/>
          </a:p>
        </p:txBody>
      </p:sp>
      <p:sp>
        <p:nvSpPr>
          <p:cNvPr id="3" name="Textplatzhalter 2"/>
          <p:cNvSpPr>
            <a:spLocks noGrp="1"/>
          </p:cNvSpPr>
          <p:nvPr>
            <p:ph type="body" idx="1"/>
          </p:nvPr>
        </p:nvSpPr>
        <p:spPr>
          <a:xfrm>
            <a:off x="1259632" y="1600200"/>
            <a:ext cx="7427167" cy="4525963"/>
          </a:xfrm>
          <a:prstGeom prst="rect">
            <a:avLst/>
          </a:prstGeom>
        </p:spPr>
        <p:txBody>
          <a:bodyPr vert="horz" lIns="91440" tIns="45720" rIns="91440" bIns="45720" rtlCol="0">
            <a:normAutofit/>
          </a:body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pic>
        <p:nvPicPr>
          <p:cNvPr id="11" name="Picture 5"/>
          <p:cNvPicPr>
            <a:picLocks noChangeAspect="1" noChangeArrowheads="1"/>
          </p:cNvPicPr>
          <p:nvPr userDrawn="1"/>
        </p:nvPicPr>
        <p:blipFill rotWithShape="1">
          <a:blip r:embed="rId21" cstate="print">
            <a:extLst>
              <a:ext uri="{28A0092B-C50C-407E-A947-70E740481C1C}">
                <a14:useLocalDpi xmlns:a14="http://schemas.microsoft.com/office/drawing/2010/main"/>
              </a:ext>
            </a:extLst>
          </a:blip>
          <a:srcRect/>
          <a:stretch/>
        </p:blipFill>
        <p:spPr bwMode="auto">
          <a:xfrm>
            <a:off x="-108520" y="6515100"/>
            <a:ext cx="9258313" cy="350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Foliennummernplatzhalter 5"/>
          <p:cNvSpPr>
            <a:spLocks noGrp="1"/>
          </p:cNvSpPr>
          <p:nvPr>
            <p:ph type="sldNum" sz="quarter" idx="4"/>
          </p:nvPr>
        </p:nvSpPr>
        <p:spPr>
          <a:xfrm>
            <a:off x="-11927" y="6515100"/>
            <a:ext cx="551480" cy="342900"/>
          </a:xfrm>
          <a:prstGeom prst="rect">
            <a:avLst/>
          </a:prstGeom>
        </p:spPr>
        <p:txBody>
          <a:bodyPr vert="horz" lIns="91440" tIns="45720" rIns="91440" bIns="45720" rtlCol="0" anchor="ctr"/>
          <a:lstStyle>
            <a:lvl1pPr algn="ctr">
              <a:defRPr sz="1200">
                <a:solidFill>
                  <a:schemeClr val="tx1"/>
                </a:solidFill>
              </a:defRPr>
            </a:lvl1pPr>
          </a:lstStyle>
          <a:p>
            <a:fld id="{6C6AE60A-B69C-4790-82F7-3882EDF23186}" type="slidenum">
              <a:rPr lang="de-DE" smtClean="0"/>
              <a:pPr/>
              <a:t>‹Nr.›</a:t>
            </a:fld>
            <a:endParaRPr lang="de-DE" dirty="0"/>
          </a:p>
        </p:txBody>
      </p:sp>
      <p:sp>
        <p:nvSpPr>
          <p:cNvPr id="4" name="Datumsplatzhalter 3"/>
          <p:cNvSpPr>
            <a:spLocks noGrp="1"/>
          </p:cNvSpPr>
          <p:nvPr>
            <p:ph type="dt" sz="half" idx="2"/>
          </p:nvPr>
        </p:nvSpPr>
        <p:spPr>
          <a:xfrm>
            <a:off x="1115616" y="6515100"/>
            <a:ext cx="1080120" cy="350189"/>
          </a:xfrm>
          <a:prstGeom prst="rect">
            <a:avLst/>
          </a:prstGeom>
        </p:spPr>
        <p:txBody>
          <a:bodyPr vert="horz" lIns="91440" tIns="45720" rIns="91440" bIns="45720" rtlCol="0" anchor="ctr"/>
          <a:lstStyle>
            <a:lvl1pPr algn="l">
              <a:defRPr sz="1200">
                <a:solidFill>
                  <a:schemeClr val="tx1"/>
                </a:solidFill>
              </a:defRPr>
            </a:lvl1pPr>
          </a:lstStyle>
          <a:p>
            <a:fld id="{1F388724-8E6B-4013-B71F-D942E1C979A4}" type="datetime1">
              <a:rPr lang="de-DE" smtClean="0"/>
              <a:t>17.03.2015</a:t>
            </a:fld>
            <a:endParaRPr lang="de-DE"/>
          </a:p>
        </p:txBody>
      </p:sp>
      <p:sp>
        <p:nvSpPr>
          <p:cNvPr id="5" name="Fußzeilenplatzhalter 4"/>
          <p:cNvSpPr>
            <a:spLocks noGrp="1"/>
          </p:cNvSpPr>
          <p:nvPr>
            <p:ph type="ftr" sz="quarter" idx="3"/>
          </p:nvPr>
        </p:nvSpPr>
        <p:spPr>
          <a:xfrm>
            <a:off x="2292328" y="6515100"/>
            <a:ext cx="6851671" cy="342900"/>
          </a:xfrm>
          <a:prstGeom prst="rect">
            <a:avLst/>
          </a:prstGeom>
        </p:spPr>
        <p:txBody>
          <a:bodyPr vert="horz" lIns="91440" tIns="45720" rIns="91440" bIns="45720" rtlCol="0" anchor="ctr"/>
          <a:lstStyle>
            <a:lvl1pPr algn="r">
              <a:defRPr sz="1200">
                <a:solidFill>
                  <a:schemeClr val="tx1"/>
                </a:solidFill>
              </a:defRPr>
            </a:lvl1pPr>
          </a:lstStyle>
          <a:p>
            <a:r>
              <a:rPr lang="en-US" smtClean="0"/>
              <a:t>13. Analysis of systemic activity and the strategic relevance of stresses, threats and contributing factors</a:t>
            </a:r>
            <a:endParaRPr lang="de-DE"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62" r:id="rId5"/>
    <p:sldLayoutId id="2147483663" r:id="rId6"/>
    <p:sldLayoutId id="2147483664" r:id="rId7"/>
    <p:sldLayoutId id="2147483651" r:id="rId8"/>
    <p:sldLayoutId id="2147483652" r:id="rId9"/>
    <p:sldLayoutId id="2147483653" r:id="rId10"/>
    <p:sldLayoutId id="2147483654" r:id="rId11"/>
    <p:sldLayoutId id="2147483655" r:id="rId12"/>
    <p:sldLayoutId id="2147483656" r:id="rId13"/>
    <p:sldLayoutId id="2147483657" r:id="rId14"/>
    <p:sldLayoutId id="2147483658" r:id="rId15"/>
    <p:sldLayoutId id="2147483659" r:id="rId16"/>
  </p:sldLayoutIdLst>
  <p:hf hd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el 18"/>
          <p:cNvSpPr>
            <a:spLocks noGrp="1"/>
          </p:cNvSpPr>
          <p:nvPr>
            <p:ph type="ctrTitle"/>
          </p:nvPr>
        </p:nvSpPr>
        <p:spPr>
          <a:xfrm>
            <a:off x="0" y="1340768"/>
            <a:ext cx="9144000" cy="936104"/>
          </a:xfrm>
        </p:spPr>
        <p:txBody>
          <a:bodyPr anchor="t">
            <a:noAutofit/>
          </a:bodyPr>
          <a:lstStyle/>
          <a:p>
            <a:r>
              <a:rPr lang="en-US" sz="3000" dirty="0" smtClean="0"/>
              <a:t>Analysis </a:t>
            </a:r>
            <a:r>
              <a:rPr lang="en-US" sz="3000" dirty="0"/>
              <a:t>of systemic activity </a:t>
            </a:r>
            <a:r>
              <a:rPr lang="en-US" sz="3000" dirty="0" smtClean="0"/>
              <a:t>and the </a:t>
            </a:r>
            <a:r>
              <a:rPr lang="en-US" sz="3000" dirty="0"/>
              <a:t>strategic </a:t>
            </a:r>
            <a:r>
              <a:rPr lang="en-US" sz="3000" dirty="0" smtClean="0"/>
              <a:t>relevance </a:t>
            </a:r>
            <a:r>
              <a:rPr lang="en-US" sz="3000" dirty="0"/>
              <a:t>of stresses, threats </a:t>
            </a:r>
            <a:r>
              <a:rPr lang="en-US" sz="3000" dirty="0" smtClean="0"/>
              <a:t>and contributing </a:t>
            </a:r>
            <a:r>
              <a:rPr lang="en-US" sz="3000" dirty="0"/>
              <a:t>factors</a:t>
            </a:r>
            <a:endParaRPr lang="en-GB" sz="3000" dirty="0"/>
          </a:p>
        </p:txBody>
      </p:sp>
      <p:sp>
        <p:nvSpPr>
          <p:cNvPr id="20" name="Untertitel 19"/>
          <p:cNvSpPr>
            <a:spLocks noGrp="1"/>
          </p:cNvSpPr>
          <p:nvPr>
            <p:ph type="subTitle" idx="1"/>
          </p:nvPr>
        </p:nvSpPr>
        <p:spPr>
          <a:xfrm>
            <a:off x="-36512" y="5085184"/>
            <a:ext cx="9144000" cy="1392560"/>
          </a:xfrm>
        </p:spPr>
        <p:txBody>
          <a:bodyPr/>
          <a:lstStyle/>
          <a:p>
            <a:r>
              <a:rPr lang="en-GB" dirty="0" smtClean="0">
                <a:solidFill>
                  <a:schemeClr val="tx1"/>
                </a:solidFill>
              </a:rPr>
              <a:t>Phase II</a:t>
            </a:r>
          </a:p>
          <a:p>
            <a:r>
              <a:rPr lang="en-GB" dirty="0" err="1" smtClean="0">
                <a:solidFill>
                  <a:schemeClr val="tx1"/>
                </a:solidFill>
              </a:rPr>
              <a:t>Sy</a:t>
            </a:r>
            <a:r>
              <a:rPr lang="en-US" dirty="0" err="1" smtClean="0">
                <a:solidFill>
                  <a:schemeClr val="tx1"/>
                </a:solidFill>
              </a:rPr>
              <a:t>stemic</a:t>
            </a:r>
            <a:r>
              <a:rPr lang="en-US" dirty="0" smtClean="0">
                <a:solidFill>
                  <a:schemeClr val="tx1"/>
                </a:solidFill>
              </a:rPr>
              <a:t> Vulnerability and Risk Analysis</a:t>
            </a:r>
          </a:p>
          <a:p>
            <a:r>
              <a:rPr lang="en-US" dirty="0" smtClean="0">
                <a:solidFill>
                  <a:schemeClr val="tx1"/>
                </a:solidFill>
              </a:rPr>
              <a:t>Step 13</a:t>
            </a:r>
            <a:endParaRPr lang="en-GB" dirty="0" smtClean="0">
              <a:solidFill>
                <a:schemeClr val="tx1"/>
              </a:solidFill>
            </a:endParaRPr>
          </a:p>
          <a:p>
            <a:endParaRPr lang="en-GB" dirty="0">
              <a:solidFill>
                <a:schemeClr val="tx1"/>
              </a:solidFill>
            </a:endParaRPr>
          </a:p>
        </p:txBody>
      </p:sp>
      <p:sp>
        <p:nvSpPr>
          <p:cNvPr id="6" name="Textfeld 5"/>
          <p:cNvSpPr txBox="1"/>
          <p:nvPr/>
        </p:nvSpPr>
        <p:spPr>
          <a:xfrm>
            <a:off x="1187624" y="4941748"/>
            <a:ext cx="2522537" cy="215444"/>
          </a:xfrm>
          <a:prstGeom prst="rect">
            <a:avLst/>
          </a:prstGeom>
          <a:noFill/>
        </p:spPr>
        <p:txBody>
          <a:bodyPr wrap="square" rtlCol="0">
            <a:spAutoFit/>
          </a:bodyPr>
          <a:lstStyle/>
          <a:p>
            <a:r>
              <a:rPr lang="en-GB" sz="800" dirty="0" smtClean="0"/>
              <a:t>© Axel Schick 2015</a:t>
            </a:r>
            <a:endParaRPr lang="en-GB" sz="800" dirty="0"/>
          </a:p>
        </p:txBody>
      </p:sp>
      <p:pic>
        <p:nvPicPr>
          <p:cNvPr id="3" name="Grafik 2"/>
          <p:cNvPicPr>
            <a:picLocks noChangeAspect="1"/>
          </p:cNvPicPr>
          <p:nvPr/>
        </p:nvPicPr>
        <p:blipFill rotWithShape="1">
          <a:blip r:embed="rId2"/>
          <a:srcRect b="43386"/>
          <a:stretch/>
        </p:blipFill>
        <p:spPr>
          <a:xfrm>
            <a:off x="1216176" y="2345932"/>
            <a:ext cx="6668192" cy="2595236"/>
          </a:xfrm>
          <a:prstGeom prst="rect">
            <a:avLst/>
          </a:prstGeom>
        </p:spPr>
      </p:pic>
    </p:spTree>
    <p:extLst>
      <p:ext uri="{BB962C8B-B14F-4D97-AF65-F5344CB8AC3E}">
        <p14:creationId xmlns:p14="http://schemas.microsoft.com/office/powerpoint/2010/main" val="5306269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el 1"/>
          <p:cNvSpPr>
            <a:spLocks noGrp="1"/>
          </p:cNvSpPr>
          <p:nvPr>
            <p:ph type="title"/>
          </p:nvPr>
        </p:nvSpPr>
        <p:spPr/>
        <p:txBody>
          <a:bodyPr>
            <a:noAutofit/>
          </a:bodyPr>
          <a:lstStyle/>
          <a:p>
            <a:r>
              <a:rPr lang="en-US" dirty="0"/>
              <a:t>How do we </a:t>
            </a:r>
            <a:r>
              <a:rPr lang="en-US" dirty="0" err="1"/>
              <a:t>analyse</a:t>
            </a:r>
            <a:r>
              <a:rPr lang="en-US" dirty="0"/>
              <a:t> systemic activity?</a:t>
            </a:r>
            <a:endParaRPr lang="en-US" sz="4000" dirty="0"/>
          </a:p>
        </p:txBody>
      </p:sp>
      <p:sp>
        <p:nvSpPr>
          <p:cNvPr id="3" name="Inhaltsplatzhalter 2"/>
          <p:cNvSpPr>
            <a:spLocks noGrp="1"/>
          </p:cNvSpPr>
          <p:nvPr>
            <p:ph idx="1"/>
          </p:nvPr>
        </p:nvSpPr>
        <p:spPr>
          <a:xfrm>
            <a:off x="1259632" y="1600200"/>
            <a:ext cx="7427167" cy="2548880"/>
          </a:xfrm>
        </p:spPr>
        <p:txBody>
          <a:bodyPr>
            <a:normAutofit lnSpcReduction="10000"/>
          </a:bodyPr>
          <a:lstStyle/>
          <a:p>
            <a:pPr algn="just"/>
            <a:r>
              <a:rPr lang="en-US" dirty="0" smtClean="0"/>
              <a:t>First, the level of activity of each threat and contributing factor is calculated</a:t>
            </a:r>
          </a:p>
          <a:p>
            <a:pPr algn="just"/>
            <a:r>
              <a:rPr lang="en-US" dirty="0" smtClean="0"/>
              <a:t>To </a:t>
            </a:r>
            <a:r>
              <a:rPr lang="en-US" dirty="0"/>
              <a:t>determine the </a:t>
            </a:r>
            <a:r>
              <a:rPr lang="en-US" dirty="0" smtClean="0"/>
              <a:t>level </a:t>
            </a:r>
            <a:r>
              <a:rPr lang="en-US" dirty="0"/>
              <a:t>of </a:t>
            </a:r>
            <a:r>
              <a:rPr lang="en-US" dirty="0" smtClean="0"/>
              <a:t>activity </a:t>
            </a:r>
            <a:r>
              <a:rPr lang="en-US" dirty="0"/>
              <a:t>of </a:t>
            </a:r>
            <a:r>
              <a:rPr lang="en-US" dirty="0" smtClean="0"/>
              <a:t>element A, </a:t>
            </a:r>
            <a:r>
              <a:rPr lang="en-US" dirty="0"/>
              <a:t>the </a:t>
            </a:r>
            <a:r>
              <a:rPr lang="en-US" dirty="0" smtClean="0"/>
              <a:t>number of other elements, which element A is influenced by, will be subtracted from the number it influences</a:t>
            </a:r>
          </a:p>
          <a:p>
            <a:pPr algn="just"/>
            <a:r>
              <a:rPr lang="en-US" dirty="0" smtClean="0"/>
              <a:t>Using this number in the following table, it is possible to determine whether this is a passive, inert, active or very active element </a:t>
            </a:r>
            <a:endParaRPr lang="en-US" dirty="0"/>
          </a:p>
        </p:txBody>
      </p:sp>
      <p:sp>
        <p:nvSpPr>
          <p:cNvPr id="19" name="Fußzeilenplatzhalter 18"/>
          <p:cNvSpPr>
            <a:spLocks noGrp="1"/>
          </p:cNvSpPr>
          <p:nvPr>
            <p:ph type="ftr" sz="quarter" idx="11"/>
          </p:nvPr>
        </p:nvSpPr>
        <p:spPr/>
        <p:txBody>
          <a:bodyPr/>
          <a:lstStyle/>
          <a:p>
            <a:r>
              <a:rPr lang="en-US" dirty="0"/>
              <a:t>13. Analysis of systemic activity and the strategic relevance of stresses, threats and contributing factors</a:t>
            </a:r>
            <a:endParaRPr lang="de-DE" dirty="0"/>
          </a:p>
        </p:txBody>
      </p:sp>
      <p:sp>
        <p:nvSpPr>
          <p:cNvPr id="20" name="Foliennummernplatzhalter 19"/>
          <p:cNvSpPr>
            <a:spLocks noGrp="1"/>
          </p:cNvSpPr>
          <p:nvPr>
            <p:ph type="sldNum" sz="quarter" idx="12"/>
          </p:nvPr>
        </p:nvSpPr>
        <p:spPr/>
        <p:txBody>
          <a:bodyPr/>
          <a:lstStyle/>
          <a:p>
            <a:fld id="{6C6AE60A-B69C-4790-82F7-3882EDF23186}" type="slidenum">
              <a:rPr lang="de-DE" smtClean="0"/>
              <a:t>10</a:t>
            </a:fld>
            <a:endParaRPr lang="de-DE"/>
          </a:p>
        </p:txBody>
      </p:sp>
      <p:pic>
        <p:nvPicPr>
          <p:cNvPr id="2" name="Grafi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26648" y="4083152"/>
            <a:ext cx="7342632" cy="1146048"/>
          </a:xfrm>
          <a:prstGeom prst="rect">
            <a:avLst/>
          </a:prstGeom>
        </p:spPr>
      </p:pic>
      <p:sp>
        <p:nvSpPr>
          <p:cNvPr id="7" name="Textfeld 6"/>
          <p:cNvSpPr txBox="1"/>
          <p:nvPr/>
        </p:nvSpPr>
        <p:spPr>
          <a:xfrm>
            <a:off x="1295399" y="5252981"/>
            <a:ext cx="2522537" cy="215444"/>
          </a:xfrm>
          <a:prstGeom prst="rect">
            <a:avLst/>
          </a:prstGeom>
          <a:noFill/>
        </p:spPr>
        <p:txBody>
          <a:bodyPr wrap="square" rtlCol="0">
            <a:spAutoFit/>
          </a:bodyPr>
          <a:lstStyle/>
          <a:p>
            <a:r>
              <a:rPr lang="en-GB" sz="800" dirty="0" smtClean="0"/>
              <a:t>© CEEM 2014</a:t>
            </a:r>
            <a:endParaRPr lang="en-GB" sz="800" dirty="0"/>
          </a:p>
        </p:txBody>
      </p:sp>
    </p:spTree>
    <p:extLst>
      <p:ext uri="{BB962C8B-B14F-4D97-AF65-F5344CB8AC3E}">
        <p14:creationId xmlns:p14="http://schemas.microsoft.com/office/powerpoint/2010/main" val="38142659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el 1"/>
          <p:cNvSpPr>
            <a:spLocks noGrp="1"/>
          </p:cNvSpPr>
          <p:nvPr>
            <p:ph type="title"/>
          </p:nvPr>
        </p:nvSpPr>
        <p:spPr/>
        <p:txBody>
          <a:bodyPr>
            <a:noAutofit/>
          </a:bodyPr>
          <a:lstStyle/>
          <a:p>
            <a:r>
              <a:rPr lang="en-US" dirty="0"/>
              <a:t>How </a:t>
            </a:r>
            <a:r>
              <a:rPr lang="en-US" dirty="0" smtClean="0"/>
              <a:t>do </a:t>
            </a:r>
            <a:r>
              <a:rPr lang="en-US" dirty="0"/>
              <a:t>we </a:t>
            </a:r>
            <a:r>
              <a:rPr lang="en-US" dirty="0" err="1"/>
              <a:t>analyse</a:t>
            </a:r>
            <a:r>
              <a:rPr lang="en-US" dirty="0"/>
              <a:t> systemic activity?</a:t>
            </a:r>
            <a:endParaRPr lang="en-US" sz="4000" dirty="0"/>
          </a:p>
        </p:txBody>
      </p:sp>
      <p:sp>
        <p:nvSpPr>
          <p:cNvPr id="3" name="Inhaltsplatzhalter 2"/>
          <p:cNvSpPr>
            <a:spLocks noGrp="1"/>
          </p:cNvSpPr>
          <p:nvPr>
            <p:ph idx="1"/>
          </p:nvPr>
        </p:nvSpPr>
        <p:spPr>
          <a:xfrm>
            <a:off x="1259632" y="1600201"/>
            <a:ext cx="7427167" cy="2116832"/>
          </a:xfrm>
        </p:spPr>
        <p:txBody>
          <a:bodyPr>
            <a:normAutofit/>
          </a:bodyPr>
          <a:lstStyle/>
          <a:p>
            <a:pPr algn="just" fontAlgn="base"/>
            <a:r>
              <a:rPr lang="en-US" dirty="0" smtClean="0"/>
              <a:t>Afterwards, the number </a:t>
            </a:r>
            <a:r>
              <a:rPr lang="en-US" dirty="0"/>
              <a:t>of e</a:t>
            </a:r>
            <a:r>
              <a:rPr lang="en-US" dirty="0" smtClean="0"/>
              <a:t>lements </a:t>
            </a:r>
            <a:r>
              <a:rPr lang="en-US" dirty="0"/>
              <a:t>that are </a:t>
            </a:r>
            <a:r>
              <a:rPr lang="en-US" dirty="0" smtClean="0"/>
              <a:t>influenced</a:t>
            </a:r>
            <a:r>
              <a:rPr lang="en-US" dirty="0"/>
              <a:t> </a:t>
            </a:r>
            <a:r>
              <a:rPr lang="en-US" dirty="0" smtClean="0"/>
              <a:t>by element A is investigated </a:t>
            </a:r>
          </a:p>
          <a:p>
            <a:pPr algn="just" fontAlgn="base"/>
            <a:r>
              <a:rPr lang="en-US" dirty="0" smtClean="0"/>
              <a:t>This </a:t>
            </a:r>
            <a:r>
              <a:rPr lang="en-US" dirty="0"/>
              <a:t>measures activity </a:t>
            </a:r>
            <a:r>
              <a:rPr lang="en-US" dirty="0" smtClean="0"/>
              <a:t>considering </a:t>
            </a:r>
            <a:r>
              <a:rPr lang="en-US" dirty="0"/>
              <a:t>the influence that </a:t>
            </a:r>
            <a:r>
              <a:rPr lang="en-US" dirty="0" smtClean="0"/>
              <a:t>element A </a:t>
            </a:r>
            <a:r>
              <a:rPr lang="en-US" dirty="0"/>
              <a:t>has upon other </a:t>
            </a:r>
            <a:r>
              <a:rPr lang="en-US" dirty="0" smtClean="0"/>
              <a:t>elements</a:t>
            </a:r>
          </a:p>
          <a:p>
            <a:pPr algn="just" fontAlgn="base"/>
            <a:r>
              <a:rPr lang="en-US" dirty="0" smtClean="0"/>
              <a:t>Use </a:t>
            </a:r>
            <a:r>
              <a:rPr lang="en-US" dirty="0"/>
              <a:t>the following table to determine how influential each element </a:t>
            </a:r>
            <a:r>
              <a:rPr lang="en-US" dirty="0" smtClean="0"/>
              <a:t>is</a:t>
            </a:r>
            <a:endParaRPr lang="en-US" dirty="0"/>
          </a:p>
        </p:txBody>
      </p:sp>
      <p:sp>
        <p:nvSpPr>
          <p:cNvPr id="19" name="Fußzeilenplatzhalter 18"/>
          <p:cNvSpPr>
            <a:spLocks noGrp="1"/>
          </p:cNvSpPr>
          <p:nvPr>
            <p:ph type="ftr" sz="quarter" idx="11"/>
          </p:nvPr>
        </p:nvSpPr>
        <p:spPr/>
        <p:txBody>
          <a:bodyPr/>
          <a:lstStyle/>
          <a:p>
            <a:r>
              <a:rPr lang="en-US" dirty="0"/>
              <a:t>13. Analysis of systemic activity and the strategic relevance of stresses, threats and contributing factors</a:t>
            </a:r>
            <a:endParaRPr lang="de-DE" dirty="0"/>
          </a:p>
        </p:txBody>
      </p:sp>
      <p:sp>
        <p:nvSpPr>
          <p:cNvPr id="20" name="Foliennummernplatzhalter 19"/>
          <p:cNvSpPr>
            <a:spLocks noGrp="1"/>
          </p:cNvSpPr>
          <p:nvPr>
            <p:ph type="sldNum" sz="quarter" idx="12"/>
          </p:nvPr>
        </p:nvSpPr>
        <p:spPr/>
        <p:txBody>
          <a:bodyPr/>
          <a:lstStyle/>
          <a:p>
            <a:fld id="{6C6AE60A-B69C-4790-82F7-3882EDF23186}" type="slidenum">
              <a:rPr lang="de-DE" smtClean="0"/>
              <a:t>11</a:t>
            </a:fld>
            <a:endParaRPr lang="de-DE"/>
          </a:p>
        </p:txBody>
      </p:sp>
      <p:pic>
        <p:nvPicPr>
          <p:cNvPr id="2" name="Grafi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48940" y="3844961"/>
            <a:ext cx="7342632" cy="865632"/>
          </a:xfrm>
          <a:prstGeom prst="rect">
            <a:avLst/>
          </a:prstGeom>
        </p:spPr>
      </p:pic>
      <p:sp>
        <p:nvSpPr>
          <p:cNvPr id="7" name="Textfeld 6"/>
          <p:cNvSpPr txBox="1"/>
          <p:nvPr/>
        </p:nvSpPr>
        <p:spPr>
          <a:xfrm>
            <a:off x="1295399" y="4725144"/>
            <a:ext cx="2522537" cy="215444"/>
          </a:xfrm>
          <a:prstGeom prst="rect">
            <a:avLst/>
          </a:prstGeom>
          <a:noFill/>
        </p:spPr>
        <p:txBody>
          <a:bodyPr wrap="square" rtlCol="0">
            <a:spAutoFit/>
          </a:bodyPr>
          <a:lstStyle/>
          <a:p>
            <a:r>
              <a:rPr lang="en-GB" sz="800" dirty="0" smtClean="0"/>
              <a:t>© CEEM 2014</a:t>
            </a:r>
            <a:endParaRPr lang="en-GB" sz="800" dirty="0"/>
          </a:p>
        </p:txBody>
      </p:sp>
    </p:spTree>
    <p:extLst>
      <p:ext uri="{BB962C8B-B14F-4D97-AF65-F5344CB8AC3E}">
        <p14:creationId xmlns:p14="http://schemas.microsoft.com/office/powerpoint/2010/main" val="15102393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el 1"/>
          <p:cNvSpPr>
            <a:spLocks noGrp="1"/>
          </p:cNvSpPr>
          <p:nvPr>
            <p:ph type="title"/>
          </p:nvPr>
        </p:nvSpPr>
        <p:spPr/>
        <p:txBody>
          <a:bodyPr>
            <a:noAutofit/>
          </a:bodyPr>
          <a:lstStyle/>
          <a:p>
            <a:r>
              <a:rPr lang="en-US" dirty="0"/>
              <a:t>How do we </a:t>
            </a:r>
            <a:r>
              <a:rPr lang="en-US" dirty="0" err="1"/>
              <a:t>analyse</a:t>
            </a:r>
            <a:r>
              <a:rPr lang="en-US" dirty="0"/>
              <a:t> systemic </a:t>
            </a:r>
            <a:r>
              <a:rPr lang="en-US" dirty="0" smtClean="0"/>
              <a:t>activity?</a:t>
            </a:r>
            <a:endParaRPr lang="en-US" sz="4000" dirty="0"/>
          </a:p>
        </p:txBody>
      </p:sp>
      <p:sp>
        <p:nvSpPr>
          <p:cNvPr id="3" name="Inhaltsplatzhalter 2"/>
          <p:cNvSpPr>
            <a:spLocks noGrp="1"/>
          </p:cNvSpPr>
          <p:nvPr>
            <p:ph idx="1"/>
          </p:nvPr>
        </p:nvSpPr>
        <p:spPr>
          <a:xfrm>
            <a:off x="1259632" y="1600200"/>
            <a:ext cx="7427167" cy="5257800"/>
          </a:xfrm>
        </p:spPr>
        <p:txBody>
          <a:bodyPr>
            <a:normAutofit/>
          </a:bodyPr>
          <a:lstStyle/>
          <a:p>
            <a:pPr algn="just"/>
            <a:r>
              <a:rPr lang="en-US" dirty="0" smtClean="0"/>
              <a:t>As a first result, the overall </a:t>
            </a:r>
            <a:r>
              <a:rPr lang="en-US" dirty="0"/>
              <a:t>s</a:t>
            </a:r>
            <a:r>
              <a:rPr lang="en-US" dirty="0" smtClean="0"/>
              <a:t>ystemic activity is calculated using the following table</a:t>
            </a:r>
          </a:p>
          <a:p>
            <a:pPr algn="just"/>
            <a:endParaRPr lang="en-US" dirty="0" smtClean="0"/>
          </a:p>
          <a:p>
            <a:pPr marL="400050" lvl="1" indent="0" algn="just">
              <a:buNone/>
            </a:pPr>
            <a:endParaRPr lang="en-US" dirty="0" smtClean="0"/>
          </a:p>
          <a:p>
            <a:pPr marL="400050" lvl="1" indent="0" algn="just">
              <a:buNone/>
            </a:pPr>
            <a:endParaRPr lang="en-US" dirty="0"/>
          </a:p>
          <a:p>
            <a:pPr marL="400050" lvl="1" indent="0" algn="just">
              <a:buNone/>
            </a:pPr>
            <a:endParaRPr lang="en-US" dirty="0" smtClean="0"/>
          </a:p>
          <a:p>
            <a:pPr marL="400050" lvl="1" indent="0" algn="just">
              <a:buNone/>
            </a:pPr>
            <a:endParaRPr lang="en-US" dirty="0"/>
          </a:p>
          <a:p>
            <a:pPr marL="400050" lvl="1" indent="0" algn="just">
              <a:buNone/>
            </a:pPr>
            <a:endParaRPr lang="en-US" dirty="0" smtClean="0"/>
          </a:p>
          <a:p>
            <a:pPr marL="400050" lvl="1" indent="0" algn="just">
              <a:buNone/>
            </a:pPr>
            <a:endParaRPr lang="en-US" dirty="0" smtClean="0"/>
          </a:p>
          <a:p>
            <a:pPr marL="400050" lvl="1" indent="0" algn="just">
              <a:buNone/>
            </a:pPr>
            <a:endParaRPr lang="en-US" dirty="0"/>
          </a:p>
          <a:p>
            <a:pPr marL="363538" lvl="1" indent="-363538" algn="just">
              <a:buFont typeface="Arial" panose="020B0604020202020204" pitchFamily="34" charset="0"/>
              <a:buChar char="•"/>
            </a:pPr>
            <a:r>
              <a:rPr lang="en-US" dirty="0" smtClean="0"/>
              <a:t>When </a:t>
            </a:r>
            <a:r>
              <a:rPr lang="en-US" dirty="0"/>
              <a:t>using Excel </a:t>
            </a:r>
            <a:r>
              <a:rPr lang="en-US" dirty="0" smtClean="0"/>
              <a:t>spreadsheets use the following formula:</a:t>
            </a:r>
          </a:p>
          <a:p>
            <a:pPr marL="400050" lvl="1" indent="0" algn="just">
              <a:buNone/>
            </a:pPr>
            <a:endParaRPr lang="en-US" sz="800" dirty="0" smtClean="0"/>
          </a:p>
          <a:p>
            <a:pPr marL="400050" lvl="1" indent="0" algn="just">
              <a:buNone/>
            </a:pPr>
            <a:r>
              <a:rPr lang="en-US" b="1" dirty="0" smtClean="0">
                <a:solidFill>
                  <a:srgbClr val="00B050"/>
                </a:solidFill>
              </a:rPr>
              <a:t>=</a:t>
            </a:r>
            <a:r>
              <a:rPr lang="en-US" b="1" dirty="0">
                <a:solidFill>
                  <a:srgbClr val="00B050"/>
                </a:solidFill>
              </a:rPr>
              <a:t>roundup(([Value from Level of Activity]+[Value from Number of </a:t>
            </a:r>
            <a:r>
              <a:rPr lang="en-US" b="1" dirty="0" smtClean="0">
                <a:solidFill>
                  <a:srgbClr val="00B050"/>
                </a:solidFill>
              </a:rPr>
              <a:t>Elements </a:t>
            </a:r>
            <a:r>
              <a:rPr lang="en-US" b="1" dirty="0">
                <a:solidFill>
                  <a:srgbClr val="00B050"/>
                </a:solidFill>
              </a:rPr>
              <a:t>that are Influenced])/2) </a:t>
            </a:r>
            <a:endParaRPr lang="en-US" b="1" dirty="0" smtClean="0">
              <a:solidFill>
                <a:srgbClr val="00B050"/>
              </a:solidFill>
            </a:endParaRPr>
          </a:p>
        </p:txBody>
      </p:sp>
      <p:sp>
        <p:nvSpPr>
          <p:cNvPr id="19" name="Fußzeilenplatzhalter 18"/>
          <p:cNvSpPr>
            <a:spLocks noGrp="1"/>
          </p:cNvSpPr>
          <p:nvPr>
            <p:ph type="ftr" sz="quarter" idx="11"/>
          </p:nvPr>
        </p:nvSpPr>
        <p:spPr/>
        <p:txBody>
          <a:bodyPr/>
          <a:lstStyle/>
          <a:p>
            <a:r>
              <a:rPr lang="en-US" dirty="0"/>
              <a:t>13. Analysis of systemic activity and the strategic relevance of stresses, threats and contributing factors</a:t>
            </a:r>
            <a:endParaRPr lang="de-DE" dirty="0"/>
          </a:p>
        </p:txBody>
      </p:sp>
      <p:sp>
        <p:nvSpPr>
          <p:cNvPr id="20" name="Foliennummernplatzhalter 19"/>
          <p:cNvSpPr>
            <a:spLocks noGrp="1"/>
          </p:cNvSpPr>
          <p:nvPr>
            <p:ph type="sldNum" sz="quarter" idx="12"/>
          </p:nvPr>
        </p:nvSpPr>
        <p:spPr/>
        <p:txBody>
          <a:bodyPr/>
          <a:lstStyle/>
          <a:p>
            <a:fld id="{6C6AE60A-B69C-4790-82F7-3882EDF23186}" type="slidenum">
              <a:rPr lang="de-DE" smtClean="0"/>
              <a:t>12</a:t>
            </a:fld>
            <a:endParaRPr lang="de-DE"/>
          </a:p>
        </p:txBody>
      </p:sp>
      <p:pic>
        <p:nvPicPr>
          <p:cNvPr id="2" name="Grafi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95399" y="2348880"/>
            <a:ext cx="7391400" cy="2447544"/>
          </a:xfrm>
          <a:prstGeom prst="rect">
            <a:avLst/>
          </a:prstGeom>
        </p:spPr>
      </p:pic>
      <p:sp>
        <p:nvSpPr>
          <p:cNvPr id="7" name="Textfeld 6"/>
          <p:cNvSpPr txBox="1"/>
          <p:nvPr/>
        </p:nvSpPr>
        <p:spPr>
          <a:xfrm>
            <a:off x="1295399" y="4797732"/>
            <a:ext cx="2522537" cy="215444"/>
          </a:xfrm>
          <a:prstGeom prst="rect">
            <a:avLst/>
          </a:prstGeom>
          <a:noFill/>
        </p:spPr>
        <p:txBody>
          <a:bodyPr wrap="square" rtlCol="0">
            <a:spAutoFit/>
          </a:bodyPr>
          <a:lstStyle/>
          <a:p>
            <a:r>
              <a:rPr lang="en-GB" sz="800" dirty="0" smtClean="0"/>
              <a:t>© CEEM 2014</a:t>
            </a:r>
            <a:endParaRPr lang="en-GB" sz="800" dirty="0"/>
          </a:p>
        </p:txBody>
      </p:sp>
    </p:spTree>
    <p:extLst>
      <p:ext uri="{BB962C8B-B14F-4D97-AF65-F5344CB8AC3E}">
        <p14:creationId xmlns:p14="http://schemas.microsoft.com/office/powerpoint/2010/main" val="31826636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el 1"/>
          <p:cNvSpPr>
            <a:spLocks noGrp="1"/>
          </p:cNvSpPr>
          <p:nvPr>
            <p:ph type="title"/>
          </p:nvPr>
        </p:nvSpPr>
        <p:spPr/>
        <p:txBody>
          <a:bodyPr>
            <a:noAutofit/>
          </a:bodyPr>
          <a:lstStyle/>
          <a:p>
            <a:r>
              <a:rPr lang="en-US" dirty="0"/>
              <a:t>How do we </a:t>
            </a:r>
            <a:r>
              <a:rPr lang="en-US" dirty="0" err="1"/>
              <a:t>analyse</a:t>
            </a:r>
            <a:r>
              <a:rPr lang="en-US" dirty="0"/>
              <a:t> </a:t>
            </a:r>
            <a:r>
              <a:rPr lang="en-US" dirty="0" smtClean="0"/>
              <a:t>strategic relevance?</a:t>
            </a:r>
            <a:endParaRPr lang="en-US" sz="4000" dirty="0"/>
          </a:p>
        </p:txBody>
      </p:sp>
      <p:sp>
        <p:nvSpPr>
          <p:cNvPr id="3" name="Inhaltsplatzhalter 2"/>
          <p:cNvSpPr>
            <a:spLocks noGrp="1"/>
          </p:cNvSpPr>
          <p:nvPr>
            <p:ph idx="1"/>
          </p:nvPr>
        </p:nvSpPr>
        <p:spPr>
          <a:xfrm>
            <a:off x="1259632" y="1600200"/>
            <a:ext cx="7560840" cy="4914900"/>
          </a:xfrm>
        </p:spPr>
        <p:txBody>
          <a:bodyPr>
            <a:normAutofit lnSpcReduction="10000"/>
          </a:bodyPr>
          <a:lstStyle/>
          <a:p>
            <a:pPr algn="just" fontAlgn="base"/>
            <a:r>
              <a:rPr lang="en-US" dirty="0" smtClean="0"/>
              <a:t>Finally, the strategic </a:t>
            </a:r>
            <a:r>
              <a:rPr lang="en-US" dirty="0"/>
              <a:t>r</a:t>
            </a:r>
            <a:r>
              <a:rPr lang="en-US" dirty="0" smtClean="0"/>
              <a:t>elevance </a:t>
            </a:r>
            <a:r>
              <a:rPr lang="en-US" dirty="0"/>
              <a:t>(R</a:t>
            </a:r>
            <a:r>
              <a:rPr lang="en-US" dirty="0" smtClean="0"/>
              <a:t>) is established</a:t>
            </a:r>
            <a:endParaRPr lang="en-US" dirty="0"/>
          </a:p>
          <a:p>
            <a:pPr marL="363538" lvl="1" indent="-363538" algn="just">
              <a:buFont typeface="Arial" panose="020B0604020202020204" pitchFamily="34" charset="0"/>
              <a:buChar char="•"/>
              <a:tabLst>
                <a:tab pos="6992938" algn="l"/>
                <a:tab pos="7261225" algn="l"/>
              </a:tabLst>
            </a:pPr>
            <a:r>
              <a:rPr lang="en-US" dirty="0"/>
              <a:t>The values from the rating of elements in the conceptual model as </a:t>
            </a:r>
            <a:r>
              <a:rPr lang="en-US" dirty="0" smtClean="0"/>
              <a:t>       well </a:t>
            </a:r>
            <a:r>
              <a:rPr lang="en-US" dirty="0"/>
              <a:t>as the evaluation matrix are plugged into the following </a:t>
            </a:r>
            <a:r>
              <a:rPr lang="en-US" dirty="0" smtClean="0"/>
              <a:t>formula</a:t>
            </a:r>
          </a:p>
          <a:p>
            <a:pPr marL="363538" lvl="1" indent="-363538" algn="just">
              <a:buFont typeface="Arial" panose="020B0604020202020204" pitchFamily="34" charset="0"/>
              <a:buChar char="•"/>
            </a:pPr>
            <a:endParaRPr lang="en-US" sz="900" dirty="0"/>
          </a:p>
          <a:p>
            <a:pPr marL="0" indent="1519238" algn="just">
              <a:buNone/>
            </a:pPr>
            <a:r>
              <a:rPr lang="pt-BR" sz="3000" b="1" dirty="0">
                <a:solidFill>
                  <a:srgbClr val="00B050"/>
                </a:solidFill>
              </a:rPr>
              <a:t>R = C</a:t>
            </a:r>
            <a:r>
              <a:rPr lang="pt-BR" sz="1500" b="1" dirty="0">
                <a:solidFill>
                  <a:srgbClr val="00B050"/>
                </a:solidFill>
              </a:rPr>
              <a:t>C</a:t>
            </a:r>
            <a:r>
              <a:rPr lang="pt-BR" sz="3000" b="1" dirty="0">
                <a:solidFill>
                  <a:srgbClr val="00B050"/>
                </a:solidFill>
              </a:rPr>
              <a:t> + C</a:t>
            </a:r>
            <a:r>
              <a:rPr lang="pt-BR" sz="1500" b="1" dirty="0">
                <a:solidFill>
                  <a:srgbClr val="00B050"/>
                </a:solidFill>
              </a:rPr>
              <a:t>T</a:t>
            </a:r>
            <a:r>
              <a:rPr lang="pt-BR" sz="3000" b="1" dirty="0">
                <a:solidFill>
                  <a:srgbClr val="00B050"/>
                </a:solidFill>
              </a:rPr>
              <a:t> + C</a:t>
            </a:r>
            <a:r>
              <a:rPr lang="pt-BR" sz="1500" b="1" dirty="0">
                <a:solidFill>
                  <a:srgbClr val="00B050"/>
                </a:solidFill>
              </a:rPr>
              <a:t>F</a:t>
            </a:r>
            <a:r>
              <a:rPr lang="pt-BR" sz="3000" b="1" dirty="0">
                <a:solidFill>
                  <a:srgbClr val="00B050"/>
                </a:solidFill>
              </a:rPr>
              <a:t> + </a:t>
            </a:r>
            <a:r>
              <a:rPr lang="pt-BR" sz="3000" b="1" dirty="0" smtClean="0">
                <a:solidFill>
                  <a:srgbClr val="00B050"/>
                </a:solidFill>
              </a:rPr>
              <a:t>S</a:t>
            </a:r>
            <a:r>
              <a:rPr lang="pt-BR" sz="1500" b="1" dirty="0" smtClean="0">
                <a:solidFill>
                  <a:srgbClr val="00B050"/>
                </a:solidFill>
              </a:rPr>
              <a:t>A</a:t>
            </a:r>
          </a:p>
          <a:p>
            <a:pPr marL="0" indent="1519238" algn="just">
              <a:buNone/>
            </a:pPr>
            <a:endParaRPr lang="pt-BR" sz="800" dirty="0"/>
          </a:p>
          <a:p>
            <a:pPr marL="0" indent="1519238" algn="just">
              <a:buNone/>
            </a:pPr>
            <a:r>
              <a:rPr lang="en-GB" sz="1900" dirty="0" smtClean="0"/>
              <a:t>C</a:t>
            </a:r>
            <a:r>
              <a:rPr lang="en-GB" sz="600" dirty="0" smtClean="0"/>
              <a:t>C </a:t>
            </a:r>
            <a:r>
              <a:rPr lang="en-GB" sz="1900" dirty="0"/>
              <a:t>= current criticality</a:t>
            </a:r>
          </a:p>
          <a:p>
            <a:pPr marL="0" indent="1519238" algn="just">
              <a:buNone/>
            </a:pPr>
            <a:r>
              <a:rPr lang="en-US" sz="1900" dirty="0"/>
              <a:t>C</a:t>
            </a:r>
            <a:r>
              <a:rPr lang="en-US" sz="600" dirty="0"/>
              <a:t>T </a:t>
            </a:r>
            <a:r>
              <a:rPr lang="en-US" sz="1900" dirty="0"/>
              <a:t>= current trend of criticality</a:t>
            </a:r>
          </a:p>
          <a:p>
            <a:pPr marL="0" indent="1519238" algn="just">
              <a:buNone/>
            </a:pPr>
            <a:r>
              <a:rPr lang="en-GB" sz="1900" dirty="0"/>
              <a:t>C</a:t>
            </a:r>
            <a:r>
              <a:rPr lang="en-GB" sz="600" dirty="0"/>
              <a:t>F </a:t>
            </a:r>
            <a:r>
              <a:rPr lang="en-GB" sz="1900" dirty="0"/>
              <a:t>= future criticality</a:t>
            </a:r>
          </a:p>
          <a:p>
            <a:pPr marL="0" indent="1519238" algn="just">
              <a:buNone/>
            </a:pPr>
            <a:r>
              <a:rPr lang="en-GB" sz="1900" dirty="0"/>
              <a:t>S</a:t>
            </a:r>
            <a:r>
              <a:rPr lang="en-GB" sz="600" dirty="0"/>
              <a:t>A </a:t>
            </a:r>
            <a:r>
              <a:rPr lang="en-GB" sz="1900" dirty="0"/>
              <a:t>= systemic </a:t>
            </a:r>
            <a:r>
              <a:rPr lang="en-GB" sz="1900" dirty="0" smtClean="0"/>
              <a:t>activity</a:t>
            </a:r>
          </a:p>
          <a:p>
            <a:pPr marL="0" indent="1519238" algn="just">
              <a:buNone/>
            </a:pPr>
            <a:endParaRPr lang="en-GB" sz="1900" dirty="0" smtClean="0"/>
          </a:p>
          <a:p>
            <a:pPr marL="0" lvl="1" indent="0" algn="just">
              <a:buNone/>
            </a:pPr>
            <a:r>
              <a:rPr lang="en-US" dirty="0"/>
              <a:t>This step will ideally be carried out using </a:t>
            </a:r>
            <a:r>
              <a:rPr lang="en-US" dirty="0" smtClean="0"/>
              <a:t>Excel</a:t>
            </a:r>
            <a:r>
              <a:rPr lang="en-US" dirty="0"/>
              <a:t> </a:t>
            </a:r>
            <a:r>
              <a:rPr lang="en-US" dirty="0" smtClean="0"/>
              <a:t>with the following formula:</a:t>
            </a:r>
            <a:endParaRPr lang="en-US" dirty="0"/>
          </a:p>
          <a:p>
            <a:pPr marL="0" lvl="1" indent="0" algn="just">
              <a:buNone/>
            </a:pPr>
            <a:r>
              <a:rPr lang="en-US" b="1" dirty="0" smtClean="0">
                <a:solidFill>
                  <a:srgbClr val="00B050"/>
                </a:solidFill>
              </a:rPr>
              <a:t>=</a:t>
            </a:r>
            <a:r>
              <a:rPr lang="en-US" b="1" dirty="0">
                <a:solidFill>
                  <a:srgbClr val="00B050"/>
                </a:solidFill>
              </a:rPr>
              <a:t>sum([Value of current criticality]+[Value of trend of criticality]+[Value of future criticality]+[Value of Systemic Activity]) to arrive at the Strategic relevance (value</a:t>
            </a:r>
            <a:r>
              <a:rPr lang="en-US" b="1" dirty="0" smtClean="0">
                <a:solidFill>
                  <a:srgbClr val="00B050"/>
                </a:solidFill>
              </a:rPr>
              <a:t>)</a:t>
            </a:r>
            <a:endParaRPr lang="en-US" b="1" dirty="0">
              <a:solidFill>
                <a:srgbClr val="00B050"/>
              </a:solidFill>
            </a:endParaRPr>
          </a:p>
        </p:txBody>
      </p:sp>
      <p:sp>
        <p:nvSpPr>
          <p:cNvPr id="19" name="Fußzeilenplatzhalter 18"/>
          <p:cNvSpPr>
            <a:spLocks noGrp="1"/>
          </p:cNvSpPr>
          <p:nvPr>
            <p:ph type="ftr" sz="quarter" idx="11"/>
          </p:nvPr>
        </p:nvSpPr>
        <p:spPr/>
        <p:txBody>
          <a:bodyPr/>
          <a:lstStyle/>
          <a:p>
            <a:r>
              <a:rPr lang="en-US" dirty="0"/>
              <a:t>13. Analysis of systemic activity and the strategic relevance of stresses, threats and contributing factors</a:t>
            </a:r>
            <a:endParaRPr lang="de-DE" dirty="0"/>
          </a:p>
        </p:txBody>
      </p:sp>
      <p:sp>
        <p:nvSpPr>
          <p:cNvPr id="20" name="Foliennummernplatzhalter 19"/>
          <p:cNvSpPr>
            <a:spLocks noGrp="1"/>
          </p:cNvSpPr>
          <p:nvPr>
            <p:ph type="sldNum" sz="quarter" idx="12"/>
          </p:nvPr>
        </p:nvSpPr>
        <p:spPr/>
        <p:txBody>
          <a:bodyPr/>
          <a:lstStyle/>
          <a:p>
            <a:fld id="{6C6AE60A-B69C-4790-82F7-3882EDF23186}" type="slidenum">
              <a:rPr lang="de-DE" smtClean="0"/>
              <a:t>13</a:t>
            </a:fld>
            <a:endParaRPr lang="de-DE"/>
          </a:p>
        </p:txBody>
      </p:sp>
    </p:spTree>
    <p:extLst>
      <p:ext uri="{BB962C8B-B14F-4D97-AF65-F5344CB8AC3E}">
        <p14:creationId xmlns:p14="http://schemas.microsoft.com/office/powerpoint/2010/main" val="22760444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el 1"/>
          <p:cNvSpPr>
            <a:spLocks noGrp="1"/>
          </p:cNvSpPr>
          <p:nvPr>
            <p:ph type="title"/>
          </p:nvPr>
        </p:nvSpPr>
        <p:spPr/>
        <p:txBody>
          <a:bodyPr>
            <a:noAutofit/>
          </a:bodyPr>
          <a:lstStyle/>
          <a:p>
            <a:r>
              <a:rPr lang="en-US" dirty="0"/>
              <a:t>How do we </a:t>
            </a:r>
            <a:r>
              <a:rPr lang="en-US" dirty="0" err="1"/>
              <a:t>analyse</a:t>
            </a:r>
            <a:r>
              <a:rPr lang="en-US" dirty="0"/>
              <a:t> strategic relevance</a:t>
            </a:r>
            <a:r>
              <a:rPr lang="en-US" dirty="0" smtClean="0"/>
              <a:t>?</a:t>
            </a:r>
            <a:endParaRPr lang="en-US" sz="4000" dirty="0"/>
          </a:p>
        </p:txBody>
      </p:sp>
      <p:sp>
        <p:nvSpPr>
          <p:cNvPr id="3" name="Inhaltsplatzhalter 2"/>
          <p:cNvSpPr>
            <a:spLocks noGrp="1"/>
          </p:cNvSpPr>
          <p:nvPr>
            <p:ph idx="1"/>
          </p:nvPr>
        </p:nvSpPr>
        <p:spPr>
          <a:xfrm>
            <a:off x="1429323" y="2928868"/>
            <a:ext cx="3142677" cy="2804388"/>
          </a:xfrm>
        </p:spPr>
        <p:txBody>
          <a:bodyPr>
            <a:noAutofit/>
          </a:bodyPr>
          <a:lstStyle/>
          <a:p>
            <a:pPr marL="93663" lvl="1" indent="0">
              <a:buNone/>
            </a:pPr>
            <a:r>
              <a:rPr lang="en-US" b="1" dirty="0" smtClean="0"/>
              <a:t>For </a:t>
            </a:r>
            <a:r>
              <a:rPr lang="en-US" b="1" dirty="0" smtClean="0">
                <a:solidFill>
                  <a:schemeClr val="accent4">
                    <a:lumMod val="60000"/>
                    <a:lumOff val="40000"/>
                  </a:schemeClr>
                </a:solidFill>
              </a:rPr>
              <a:t>stresses</a:t>
            </a:r>
            <a:r>
              <a:rPr lang="en-US" b="1" dirty="0" smtClean="0"/>
              <a:t>: </a:t>
            </a:r>
          </a:p>
          <a:p>
            <a:pPr marL="93663" lvl="1" indent="0">
              <a:buNone/>
            </a:pPr>
            <a:r>
              <a:rPr lang="en-US" dirty="0" smtClean="0"/>
              <a:t>11-12 = 4 [very high, </a:t>
            </a:r>
            <a:r>
              <a:rPr lang="en-US" dirty="0" smtClean="0">
                <a:solidFill>
                  <a:srgbClr val="FF0000"/>
                </a:solidFill>
              </a:rPr>
              <a:t>red</a:t>
            </a:r>
            <a:r>
              <a:rPr lang="en-US" dirty="0" smtClean="0"/>
              <a:t>];   </a:t>
            </a:r>
          </a:p>
          <a:p>
            <a:pPr marL="93663" lvl="1" indent="0">
              <a:buNone/>
            </a:pPr>
            <a:r>
              <a:rPr lang="en-US" dirty="0"/>
              <a:t> </a:t>
            </a:r>
            <a:r>
              <a:rPr lang="en-US" dirty="0" smtClean="0"/>
              <a:t> 9-10 = 3 [high, </a:t>
            </a:r>
            <a:r>
              <a:rPr lang="en-US" dirty="0" smtClean="0">
                <a:solidFill>
                  <a:srgbClr val="FFFF00"/>
                </a:solidFill>
              </a:rPr>
              <a:t>yellow</a:t>
            </a:r>
            <a:r>
              <a:rPr lang="en-US" dirty="0" smtClean="0"/>
              <a:t>] ; </a:t>
            </a:r>
          </a:p>
          <a:p>
            <a:pPr marL="93663" lvl="1" indent="0">
              <a:buNone/>
            </a:pPr>
            <a:r>
              <a:rPr lang="en-US" dirty="0" smtClean="0"/>
              <a:t>  7-  8 = 2 [moderate, </a:t>
            </a:r>
            <a:r>
              <a:rPr lang="en-US" dirty="0" smtClean="0">
                <a:solidFill>
                  <a:srgbClr val="92D050"/>
                </a:solidFill>
              </a:rPr>
              <a:t>light green</a:t>
            </a:r>
            <a:r>
              <a:rPr lang="en-US" dirty="0" smtClean="0"/>
              <a:t>];</a:t>
            </a:r>
          </a:p>
          <a:p>
            <a:pPr marL="93663" lvl="1" indent="0">
              <a:buNone/>
            </a:pPr>
            <a:r>
              <a:rPr lang="en-US" dirty="0" smtClean="0"/>
              <a:t>  4-  6 = 1 [low, </a:t>
            </a:r>
            <a:r>
              <a:rPr lang="en-US" dirty="0" smtClean="0">
                <a:solidFill>
                  <a:schemeClr val="accent3">
                    <a:lumMod val="50000"/>
                  </a:schemeClr>
                </a:solidFill>
              </a:rPr>
              <a:t>dark green</a:t>
            </a:r>
            <a:r>
              <a:rPr lang="en-US" dirty="0" smtClean="0"/>
              <a:t>]</a:t>
            </a:r>
          </a:p>
        </p:txBody>
      </p:sp>
      <p:sp>
        <p:nvSpPr>
          <p:cNvPr id="19" name="Fußzeilenplatzhalter 18"/>
          <p:cNvSpPr>
            <a:spLocks noGrp="1"/>
          </p:cNvSpPr>
          <p:nvPr>
            <p:ph type="ftr" sz="quarter" idx="11"/>
          </p:nvPr>
        </p:nvSpPr>
        <p:spPr/>
        <p:txBody>
          <a:bodyPr/>
          <a:lstStyle/>
          <a:p>
            <a:r>
              <a:rPr lang="en-US" dirty="0"/>
              <a:t>13. Analysis of systemic activity and the strategic relevance of stresses, threats and contributing factors</a:t>
            </a:r>
            <a:endParaRPr lang="de-DE" dirty="0"/>
          </a:p>
        </p:txBody>
      </p:sp>
      <p:sp>
        <p:nvSpPr>
          <p:cNvPr id="20" name="Foliennummernplatzhalter 19"/>
          <p:cNvSpPr>
            <a:spLocks noGrp="1"/>
          </p:cNvSpPr>
          <p:nvPr>
            <p:ph type="sldNum" sz="quarter" idx="12"/>
          </p:nvPr>
        </p:nvSpPr>
        <p:spPr/>
        <p:txBody>
          <a:bodyPr/>
          <a:lstStyle/>
          <a:p>
            <a:fld id="{6C6AE60A-B69C-4790-82F7-3882EDF23186}" type="slidenum">
              <a:rPr lang="de-DE" smtClean="0"/>
              <a:t>14</a:t>
            </a:fld>
            <a:endParaRPr lang="de-DE"/>
          </a:p>
        </p:txBody>
      </p:sp>
      <p:pic>
        <p:nvPicPr>
          <p:cNvPr id="2" name="Grafi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94469" y="2042955"/>
            <a:ext cx="4442027" cy="3042229"/>
          </a:xfrm>
          <a:prstGeom prst="rect">
            <a:avLst/>
          </a:prstGeom>
        </p:spPr>
      </p:pic>
      <p:sp>
        <p:nvSpPr>
          <p:cNvPr id="4" name="Textfeld 3"/>
          <p:cNvSpPr txBox="1"/>
          <p:nvPr/>
        </p:nvSpPr>
        <p:spPr>
          <a:xfrm>
            <a:off x="1259632" y="1556792"/>
            <a:ext cx="7584705" cy="1015663"/>
          </a:xfrm>
          <a:prstGeom prst="rect">
            <a:avLst/>
          </a:prstGeom>
          <a:noFill/>
        </p:spPr>
        <p:txBody>
          <a:bodyPr wrap="square" rtlCol="0">
            <a:spAutoFit/>
          </a:bodyPr>
          <a:lstStyle/>
          <a:p>
            <a:pPr marL="285750" lvl="1" indent="-285750">
              <a:buFont typeface="Arial" panose="020B0604020202020204" pitchFamily="34" charset="0"/>
              <a:buChar char="•"/>
            </a:pPr>
            <a:r>
              <a:rPr lang="en-US" sz="2000" dirty="0"/>
              <a:t>To turn this value into the final range, the following conversion can be used:</a:t>
            </a:r>
          </a:p>
          <a:p>
            <a:pPr marL="285750" indent="-285750">
              <a:buFont typeface="Arial" panose="020B0604020202020204" pitchFamily="34" charset="0"/>
              <a:buChar char="•"/>
            </a:pPr>
            <a:endParaRPr lang="en-GB" sz="2000" dirty="0"/>
          </a:p>
        </p:txBody>
      </p:sp>
      <p:sp>
        <p:nvSpPr>
          <p:cNvPr id="5" name="Textfeld 4"/>
          <p:cNvSpPr txBox="1"/>
          <p:nvPr/>
        </p:nvSpPr>
        <p:spPr>
          <a:xfrm>
            <a:off x="1403648" y="5437673"/>
            <a:ext cx="7632848" cy="1015663"/>
          </a:xfrm>
          <a:prstGeom prst="rect">
            <a:avLst/>
          </a:prstGeom>
          <a:noFill/>
        </p:spPr>
        <p:txBody>
          <a:bodyPr wrap="square" rtlCol="0">
            <a:spAutoFit/>
          </a:bodyPr>
          <a:lstStyle/>
          <a:p>
            <a:pPr marL="93663" lvl="1" indent="0">
              <a:buNone/>
            </a:pPr>
            <a:r>
              <a:rPr lang="en-US" sz="2000" b="1" dirty="0"/>
              <a:t>For </a:t>
            </a:r>
            <a:r>
              <a:rPr lang="en-US" sz="2000" b="1" dirty="0">
                <a:solidFill>
                  <a:srgbClr val="FF5050"/>
                </a:solidFill>
              </a:rPr>
              <a:t>threats </a:t>
            </a:r>
            <a:r>
              <a:rPr lang="en-US" sz="2000" b="1" dirty="0"/>
              <a:t>&amp;</a:t>
            </a:r>
            <a:r>
              <a:rPr lang="en-US" sz="2000" b="1" dirty="0">
                <a:solidFill>
                  <a:srgbClr val="FF5050"/>
                </a:solidFill>
              </a:rPr>
              <a:t> </a:t>
            </a:r>
            <a:r>
              <a:rPr lang="en-US" sz="2000" b="1" dirty="0">
                <a:solidFill>
                  <a:srgbClr val="FFC000"/>
                </a:solidFill>
              </a:rPr>
              <a:t>contributing factors</a:t>
            </a:r>
            <a:r>
              <a:rPr lang="en-US" sz="2000" b="1" dirty="0"/>
              <a:t>: </a:t>
            </a:r>
          </a:p>
          <a:p>
            <a:pPr marL="93663" lvl="1" indent="0">
              <a:buNone/>
            </a:pPr>
            <a:r>
              <a:rPr lang="en-US" sz="2000" dirty="0"/>
              <a:t>14-16 = 4 [very high, </a:t>
            </a:r>
            <a:r>
              <a:rPr lang="en-US" sz="2000" dirty="0">
                <a:solidFill>
                  <a:srgbClr val="FF0000"/>
                </a:solidFill>
              </a:rPr>
              <a:t>red</a:t>
            </a:r>
            <a:r>
              <a:rPr lang="en-US" sz="2000" dirty="0" smtClean="0"/>
              <a:t>];              11-13 </a:t>
            </a:r>
            <a:r>
              <a:rPr lang="en-US" sz="2000" dirty="0"/>
              <a:t>= 3 [high, </a:t>
            </a:r>
            <a:r>
              <a:rPr lang="en-US" sz="2000" dirty="0">
                <a:solidFill>
                  <a:srgbClr val="FFFF00"/>
                </a:solidFill>
              </a:rPr>
              <a:t>yellow</a:t>
            </a:r>
            <a:r>
              <a:rPr lang="en-US" sz="2000" dirty="0"/>
              <a:t>] ; </a:t>
            </a:r>
            <a:endParaRPr lang="en-US" sz="2000" dirty="0" smtClean="0"/>
          </a:p>
          <a:p>
            <a:pPr marL="93663" lvl="1" indent="0">
              <a:buNone/>
            </a:pPr>
            <a:r>
              <a:rPr lang="en-US" sz="2000" dirty="0"/>
              <a:t> </a:t>
            </a:r>
            <a:r>
              <a:rPr lang="en-US" sz="2000" dirty="0" smtClean="0"/>
              <a:t> 8-10 </a:t>
            </a:r>
            <a:r>
              <a:rPr lang="en-US" sz="2000" dirty="0"/>
              <a:t>= 2 [moderate, </a:t>
            </a:r>
            <a:r>
              <a:rPr lang="en-US" sz="2000" dirty="0">
                <a:solidFill>
                  <a:srgbClr val="92D050"/>
                </a:solidFill>
              </a:rPr>
              <a:t>light green</a:t>
            </a:r>
            <a:r>
              <a:rPr lang="en-US" sz="2000" dirty="0" smtClean="0"/>
              <a:t>];  4-  7 </a:t>
            </a:r>
            <a:r>
              <a:rPr lang="en-US" sz="2000" dirty="0"/>
              <a:t>= 1 [low, </a:t>
            </a:r>
            <a:r>
              <a:rPr lang="en-US" sz="2000" dirty="0">
                <a:solidFill>
                  <a:schemeClr val="accent3">
                    <a:lumMod val="50000"/>
                  </a:schemeClr>
                </a:solidFill>
              </a:rPr>
              <a:t>dark green</a:t>
            </a:r>
            <a:r>
              <a:rPr lang="en-US" sz="2000" dirty="0" smtClean="0"/>
              <a:t>]</a:t>
            </a:r>
            <a:endParaRPr lang="en-US" sz="2000" dirty="0"/>
          </a:p>
        </p:txBody>
      </p:sp>
      <p:sp>
        <p:nvSpPr>
          <p:cNvPr id="9" name="Textfeld 8"/>
          <p:cNvSpPr txBox="1"/>
          <p:nvPr/>
        </p:nvSpPr>
        <p:spPr>
          <a:xfrm>
            <a:off x="4569743" y="5085764"/>
            <a:ext cx="2522537" cy="215444"/>
          </a:xfrm>
          <a:prstGeom prst="rect">
            <a:avLst/>
          </a:prstGeom>
          <a:noFill/>
        </p:spPr>
        <p:txBody>
          <a:bodyPr wrap="square" rtlCol="0">
            <a:spAutoFit/>
          </a:bodyPr>
          <a:lstStyle/>
          <a:p>
            <a:r>
              <a:rPr lang="en-GB" sz="800" dirty="0" smtClean="0"/>
              <a:t>© CEEM 2014</a:t>
            </a:r>
            <a:endParaRPr lang="en-GB" sz="800" dirty="0"/>
          </a:p>
        </p:txBody>
      </p:sp>
      <p:sp>
        <p:nvSpPr>
          <p:cNvPr id="6" name="Rechteck 5"/>
          <p:cNvSpPr/>
          <p:nvPr/>
        </p:nvSpPr>
        <p:spPr>
          <a:xfrm>
            <a:off x="8028384" y="2042955"/>
            <a:ext cx="504056" cy="3042229"/>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930107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Practical Tips</a:t>
            </a:r>
            <a:endParaRPr lang="en-US" dirty="0"/>
          </a:p>
        </p:txBody>
      </p:sp>
      <p:sp>
        <p:nvSpPr>
          <p:cNvPr id="11" name="Content Placeholder 10"/>
          <p:cNvSpPr>
            <a:spLocks noGrp="1"/>
          </p:cNvSpPr>
          <p:nvPr>
            <p:ph idx="1"/>
          </p:nvPr>
        </p:nvSpPr>
        <p:spPr>
          <a:xfrm>
            <a:off x="1259632" y="1600201"/>
            <a:ext cx="7704856" cy="2620887"/>
          </a:xfrm>
        </p:spPr>
        <p:txBody>
          <a:bodyPr/>
          <a:lstStyle/>
          <a:p>
            <a:pPr algn="just"/>
            <a:r>
              <a:rPr lang="en-US" dirty="0" smtClean="0"/>
              <a:t>It has proven helpful to </a:t>
            </a:r>
            <a:r>
              <a:rPr lang="en-US" dirty="0" err="1" smtClean="0"/>
              <a:t>colour</a:t>
            </a:r>
            <a:r>
              <a:rPr lang="en-US" dirty="0" smtClean="0"/>
              <a:t> all ratings in the table accordingly </a:t>
            </a:r>
          </a:p>
          <a:p>
            <a:pPr marL="0" indent="1882775" algn="just">
              <a:spcBef>
                <a:spcPts val="0"/>
              </a:spcBef>
              <a:buNone/>
            </a:pPr>
            <a:r>
              <a:rPr lang="en-US" dirty="0" smtClean="0"/>
              <a:t>4 = </a:t>
            </a:r>
            <a:r>
              <a:rPr lang="en-US" dirty="0" smtClean="0">
                <a:solidFill>
                  <a:srgbClr val="FF0000"/>
                </a:solidFill>
              </a:rPr>
              <a:t>red</a:t>
            </a:r>
          </a:p>
          <a:p>
            <a:pPr marL="0" indent="1882775" algn="just">
              <a:spcBef>
                <a:spcPts val="0"/>
              </a:spcBef>
              <a:buNone/>
            </a:pPr>
            <a:r>
              <a:rPr lang="en-US" dirty="0" smtClean="0"/>
              <a:t>3 = </a:t>
            </a:r>
            <a:r>
              <a:rPr lang="en-US" dirty="0" smtClean="0">
                <a:solidFill>
                  <a:srgbClr val="FFFF00"/>
                </a:solidFill>
              </a:rPr>
              <a:t>yellow</a:t>
            </a:r>
          </a:p>
          <a:p>
            <a:pPr marL="0" indent="1882775" algn="just">
              <a:spcBef>
                <a:spcPts val="0"/>
              </a:spcBef>
              <a:buNone/>
            </a:pPr>
            <a:r>
              <a:rPr lang="en-US" dirty="0" smtClean="0"/>
              <a:t>2 = </a:t>
            </a:r>
            <a:r>
              <a:rPr lang="en-US" dirty="0" smtClean="0">
                <a:solidFill>
                  <a:srgbClr val="92D050"/>
                </a:solidFill>
              </a:rPr>
              <a:t>light green</a:t>
            </a:r>
          </a:p>
          <a:p>
            <a:pPr marL="0" indent="1882775" algn="just">
              <a:spcBef>
                <a:spcPts val="0"/>
              </a:spcBef>
              <a:buNone/>
            </a:pPr>
            <a:r>
              <a:rPr lang="en-US" dirty="0" smtClean="0"/>
              <a:t>1 = </a:t>
            </a:r>
            <a:r>
              <a:rPr lang="en-US" dirty="0" smtClean="0">
                <a:solidFill>
                  <a:schemeClr val="accent3">
                    <a:lumMod val="50000"/>
                  </a:schemeClr>
                </a:solidFill>
              </a:rPr>
              <a:t>dark green</a:t>
            </a:r>
          </a:p>
          <a:p>
            <a:pPr algn="just"/>
            <a:r>
              <a:rPr lang="en-US" dirty="0" smtClean="0"/>
              <a:t>The significance of the single ratings of the element (current-, past-, future criticality, current trend of change etc.) become more obvious and patterns can be observed</a:t>
            </a:r>
            <a:endParaRPr lang="en-US" dirty="0"/>
          </a:p>
        </p:txBody>
      </p:sp>
      <p:sp>
        <p:nvSpPr>
          <p:cNvPr id="2" name="Fußzeilenplatzhalter 1"/>
          <p:cNvSpPr>
            <a:spLocks noGrp="1"/>
          </p:cNvSpPr>
          <p:nvPr>
            <p:ph type="ftr" sz="quarter" idx="11"/>
          </p:nvPr>
        </p:nvSpPr>
        <p:spPr/>
        <p:txBody>
          <a:bodyPr/>
          <a:lstStyle/>
          <a:p>
            <a:r>
              <a:rPr lang="en-US" dirty="0"/>
              <a:t>13. Analysis of systemic activity and the strategic relevance of stresses, threats and contributing factors</a:t>
            </a:r>
            <a:endParaRPr lang="de-DE" dirty="0"/>
          </a:p>
        </p:txBody>
      </p:sp>
      <p:sp>
        <p:nvSpPr>
          <p:cNvPr id="3" name="Foliennummernplatzhalter 2"/>
          <p:cNvSpPr>
            <a:spLocks noGrp="1"/>
          </p:cNvSpPr>
          <p:nvPr>
            <p:ph type="sldNum" sz="quarter" idx="12"/>
          </p:nvPr>
        </p:nvSpPr>
        <p:spPr/>
        <p:txBody>
          <a:bodyPr/>
          <a:lstStyle/>
          <a:p>
            <a:fld id="{6C6AE60A-B69C-4790-82F7-3882EDF23186}" type="slidenum">
              <a:rPr lang="de-DE" smtClean="0"/>
              <a:pPr/>
              <a:t>15</a:t>
            </a:fld>
            <a:endParaRPr lang="de-DE"/>
          </a:p>
        </p:txBody>
      </p:sp>
      <p:pic>
        <p:nvPicPr>
          <p:cNvPr id="7" name="Grafik 6"/>
          <p:cNvPicPr>
            <a:picLocks noChangeAspect="1"/>
          </p:cNvPicPr>
          <p:nvPr/>
        </p:nvPicPr>
        <p:blipFill rotWithShape="1">
          <a:blip r:embed="rId2"/>
          <a:srcRect b="56017"/>
          <a:stretch/>
        </p:blipFill>
        <p:spPr>
          <a:xfrm>
            <a:off x="1691680" y="4221088"/>
            <a:ext cx="6668192" cy="2016224"/>
          </a:xfrm>
          <a:prstGeom prst="rect">
            <a:avLst/>
          </a:prstGeom>
        </p:spPr>
      </p:pic>
      <p:sp>
        <p:nvSpPr>
          <p:cNvPr id="8" name="Textfeld 7"/>
          <p:cNvSpPr txBox="1"/>
          <p:nvPr/>
        </p:nvSpPr>
        <p:spPr>
          <a:xfrm>
            <a:off x="1619672" y="6237892"/>
            <a:ext cx="2522537" cy="215444"/>
          </a:xfrm>
          <a:prstGeom prst="rect">
            <a:avLst/>
          </a:prstGeom>
          <a:noFill/>
        </p:spPr>
        <p:txBody>
          <a:bodyPr wrap="square" rtlCol="0">
            <a:spAutoFit/>
          </a:bodyPr>
          <a:lstStyle/>
          <a:p>
            <a:r>
              <a:rPr lang="en-GB" sz="800" dirty="0" smtClean="0"/>
              <a:t>© Axel Schick 2015</a:t>
            </a:r>
            <a:endParaRPr lang="en-GB" sz="800" dirty="0"/>
          </a:p>
        </p:txBody>
      </p:sp>
    </p:spTree>
    <p:extLst>
      <p:ext uri="{BB962C8B-B14F-4D97-AF65-F5344CB8AC3E}">
        <p14:creationId xmlns:p14="http://schemas.microsoft.com/office/powerpoint/2010/main" val="20415336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GB" sz="4000" dirty="0" smtClean="0"/>
              <a:t>Credits and conditions of use</a:t>
            </a:r>
            <a:endParaRPr lang="en-GB" sz="4000" dirty="0"/>
          </a:p>
        </p:txBody>
      </p:sp>
      <p:sp>
        <p:nvSpPr>
          <p:cNvPr id="4" name="Fußzeilenplatzhalter 3"/>
          <p:cNvSpPr>
            <a:spLocks noGrp="1"/>
          </p:cNvSpPr>
          <p:nvPr>
            <p:ph type="ftr" sz="quarter" idx="11"/>
          </p:nvPr>
        </p:nvSpPr>
        <p:spPr/>
        <p:txBody>
          <a:bodyPr/>
          <a:lstStyle/>
          <a:p>
            <a:r>
              <a:rPr lang="en-US" smtClean="0"/>
              <a:t>13. Analysis of systemic activity and the strategic relevance of stresses, threats and contributing factors</a:t>
            </a:r>
            <a:endParaRPr lang="de-DE" dirty="0"/>
          </a:p>
        </p:txBody>
      </p:sp>
      <p:sp>
        <p:nvSpPr>
          <p:cNvPr id="5" name="Foliennummernplatzhalter 4"/>
          <p:cNvSpPr>
            <a:spLocks noGrp="1"/>
          </p:cNvSpPr>
          <p:nvPr>
            <p:ph type="sldNum" sz="quarter" idx="12"/>
          </p:nvPr>
        </p:nvSpPr>
        <p:spPr/>
        <p:txBody>
          <a:bodyPr/>
          <a:lstStyle/>
          <a:p>
            <a:fld id="{E8A9303E-27D9-477D-98A4-E66DF1BCAD0F}" type="slidenum">
              <a:rPr lang="de-DE" smtClean="0"/>
              <a:t>2</a:t>
            </a:fld>
            <a:endParaRPr lang="de-DE"/>
          </a:p>
        </p:txBody>
      </p:sp>
      <p:sp>
        <p:nvSpPr>
          <p:cNvPr id="6" name="Content Placeholder 2"/>
          <p:cNvSpPr>
            <a:spLocks noGrp="1"/>
          </p:cNvSpPr>
          <p:nvPr/>
        </p:nvSpPr>
        <p:spPr bwMode="auto">
          <a:xfrm>
            <a:off x="755575" y="2549222"/>
            <a:ext cx="8168649" cy="1872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SzPct val="130000"/>
              <a:buFont typeface="Arial" pitchFamily="34" charset="0"/>
              <a:buChar char="•"/>
              <a:defRPr sz="3200">
                <a:solidFill>
                  <a:schemeClr val="tx1"/>
                </a:solidFill>
                <a:latin typeface="+mn-lt"/>
                <a:ea typeface="ＭＳ Ｐゴシック" pitchFamily="34" charset="-128"/>
                <a:cs typeface="ＭＳ Ｐゴシック" charset="0"/>
              </a:defRPr>
            </a:lvl1pPr>
            <a:lvl2pPr marL="742950" indent="-285750" algn="l" rtl="0" eaLnBrk="0" fontAlgn="base" hangingPunct="0">
              <a:spcBef>
                <a:spcPct val="20000"/>
              </a:spcBef>
              <a:spcAft>
                <a:spcPct val="0"/>
              </a:spcAft>
              <a:buFont typeface="Times New Roman" pitchFamily="18" charset="0"/>
              <a:buChar char="–"/>
              <a:defRPr sz="2800">
                <a:solidFill>
                  <a:schemeClr val="tx1"/>
                </a:solidFill>
                <a:latin typeface="+mn-lt"/>
                <a:ea typeface="ＭＳ Ｐゴシック" pitchFamily="34" charset="-128"/>
              </a:defRPr>
            </a:lvl2pPr>
            <a:lvl3pPr marL="1143000" indent="-228600" algn="l" rtl="0" eaLnBrk="0" fontAlgn="base" hangingPunct="0">
              <a:spcBef>
                <a:spcPct val="20000"/>
              </a:spcBef>
              <a:spcAft>
                <a:spcPct val="0"/>
              </a:spcAft>
              <a:buFont typeface="Wingdings" pitchFamily="2" charset="2"/>
              <a:buChar char="§"/>
              <a:defRPr sz="2400" b="1">
                <a:solidFill>
                  <a:schemeClr val="tx1"/>
                </a:solidFill>
                <a:latin typeface="+mn-lt"/>
                <a:ea typeface="ＭＳ Ｐゴシック" pitchFamily="34" charset="-128"/>
              </a:defRPr>
            </a:lvl3pPr>
            <a:lvl4pPr marL="1600200" indent="-228600" algn="l" rtl="0" eaLnBrk="0" fontAlgn="base" hangingPunct="0">
              <a:spcBef>
                <a:spcPct val="20000"/>
              </a:spcBef>
              <a:spcAft>
                <a:spcPct val="0"/>
              </a:spcAft>
              <a:buChar char="–"/>
              <a:defRPr sz="2000" b="1">
                <a:solidFill>
                  <a:schemeClr val="tx1"/>
                </a:solidFill>
                <a:latin typeface="+mn-lt"/>
                <a:ea typeface="ＭＳ Ｐゴシック" pitchFamily="34" charset="-128"/>
              </a:defRPr>
            </a:lvl4pPr>
            <a:lvl5pPr marL="2057400" indent="-228600" algn="l" rtl="0" eaLnBrk="0" fontAlgn="base" hangingPunct="0">
              <a:spcBef>
                <a:spcPct val="20000"/>
              </a:spcBef>
              <a:spcAft>
                <a:spcPct val="0"/>
              </a:spcAft>
              <a:buChar char="»"/>
              <a:defRPr sz="2000" b="1">
                <a:solidFill>
                  <a:schemeClr val="tx1"/>
                </a:solidFill>
                <a:latin typeface="+mn-lt"/>
                <a:ea typeface="ＭＳ Ｐゴシック" pitchFamily="34" charset="-128"/>
              </a:defRPr>
            </a:lvl5pPr>
            <a:lvl6pPr marL="2514600" indent="-228600" algn="l" rtl="0" fontAlgn="base">
              <a:spcBef>
                <a:spcPct val="20000"/>
              </a:spcBef>
              <a:spcAft>
                <a:spcPct val="0"/>
              </a:spcAft>
              <a:buChar char="»"/>
              <a:defRPr sz="2000" b="1">
                <a:solidFill>
                  <a:schemeClr val="tx1"/>
                </a:solidFill>
                <a:latin typeface="+mn-lt"/>
              </a:defRPr>
            </a:lvl6pPr>
            <a:lvl7pPr marL="2971800" indent="-228600" algn="l" rtl="0" fontAlgn="base">
              <a:spcBef>
                <a:spcPct val="20000"/>
              </a:spcBef>
              <a:spcAft>
                <a:spcPct val="0"/>
              </a:spcAft>
              <a:buChar char="»"/>
              <a:defRPr sz="2000" b="1">
                <a:solidFill>
                  <a:schemeClr val="tx1"/>
                </a:solidFill>
                <a:latin typeface="+mn-lt"/>
              </a:defRPr>
            </a:lvl7pPr>
            <a:lvl8pPr marL="3429000" indent="-228600" algn="l" rtl="0" fontAlgn="base">
              <a:spcBef>
                <a:spcPct val="20000"/>
              </a:spcBef>
              <a:spcAft>
                <a:spcPct val="0"/>
              </a:spcAft>
              <a:buChar char="»"/>
              <a:defRPr sz="2000" b="1">
                <a:solidFill>
                  <a:schemeClr val="tx1"/>
                </a:solidFill>
                <a:latin typeface="+mn-lt"/>
              </a:defRPr>
            </a:lvl8pPr>
            <a:lvl9pPr marL="3886200" indent="-228600" algn="l" rtl="0" fontAlgn="base">
              <a:spcBef>
                <a:spcPct val="20000"/>
              </a:spcBef>
              <a:spcAft>
                <a:spcPct val="0"/>
              </a:spcAft>
              <a:buChar char="»"/>
              <a:defRPr sz="2000" b="1">
                <a:solidFill>
                  <a:schemeClr val="tx1"/>
                </a:solidFill>
                <a:latin typeface="+mn-lt"/>
              </a:defRPr>
            </a:lvl9pPr>
          </a:lstStyle>
          <a:p>
            <a:pPr marL="0" indent="0" algn="just">
              <a:buFont typeface="Arial" pitchFamily="34" charset="0"/>
              <a:buNone/>
            </a:pPr>
            <a:r>
              <a:rPr lang="en-US" sz="1350" dirty="0" smtClean="0"/>
              <a:t>You are free to share this presentation and adapt it for your use under the following conditions: </a:t>
            </a:r>
          </a:p>
          <a:p>
            <a:pPr marL="0" indent="0" algn="just"/>
            <a:r>
              <a:rPr lang="en-US" sz="1350" dirty="0" smtClean="0"/>
              <a:t> You must attribute the work in the manner specified by the authors (but   </a:t>
            </a:r>
          </a:p>
          <a:p>
            <a:pPr marL="0" indent="0" algn="just">
              <a:buNone/>
            </a:pPr>
            <a:r>
              <a:rPr lang="en-US" sz="1350" dirty="0"/>
              <a:t> </a:t>
            </a:r>
            <a:r>
              <a:rPr lang="en-US" sz="1350" dirty="0" smtClean="0"/>
              <a:t>  not in any way that suggests that they endorse you or your use of the work).</a:t>
            </a:r>
          </a:p>
          <a:p>
            <a:pPr marL="0" indent="0" algn="just"/>
            <a:r>
              <a:rPr lang="en-US" sz="1350" dirty="0" smtClean="0"/>
              <a:t> You may not use this work for commercial purposes.</a:t>
            </a:r>
          </a:p>
          <a:p>
            <a:pPr marL="0" indent="0" algn="just"/>
            <a:r>
              <a:rPr lang="en-US" sz="1350" dirty="0" smtClean="0"/>
              <a:t> If you alter, transform, or build upon this work, you must remove the Centre for </a:t>
            </a:r>
          </a:p>
          <a:p>
            <a:pPr marL="0" indent="0" algn="just">
              <a:buNone/>
            </a:pPr>
            <a:r>
              <a:rPr lang="en-US" sz="1350" dirty="0"/>
              <a:t> </a:t>
            </a:r>
            <a:r>
              <a:rPr lang="en-US" sz="1350" dirty="0" smtClean="0"/>
              <a:t>  Econics and Ecosystem Management logo, and you may distribute the resulting work </a:t>
            </a:r>
          </a:p>
          <a:p>
            <a:pPr marL="0" indent="0" algn="just">
              <a:buNone/>
            </a:pPr>
            <a:r>
              <a:rPr lang="en-US" sz="1350" dirty="0"/>
              <a:t> </a:t>
            </a:r>
            <a:r>
              <a:rPr lang="en-US" sz="1350" dirty="0" smtClean="0"/>
              <a:t>  only under the same or similar conditions to this one. </a:t>
            </a:r>
          </a:p>
          <a:p>
            <a:pPr marL="0" indent="0" algn="just">
              <a:buFont typeface="Arial" pitchFamily="34" charset="0"/>
              <a:buNone/>
            </a:pPr>
            <a:r>
              <a:rPr lang="en-US" sz="1350" dirty="0" smtClean="0">
                <a:solidFill>
                  <a:srgbClr val="FF0000"/>
                </a:solidFill>
              </a:rPr>
              <a:t> </a:t>
            </a:r>
          </a:p>
          <a:p>
            <a:pPr marL="0" indent="0" algn="just">
              <a:buFont typeface="Arial" pitchFamily="34" charset="0"/>
              <a:buNone/>
            </a:pPr>
            <a:endParaRPr lang="en-US" sz="1350" dirty="0" smtClean="0">
              <a:solidFill>
                <a:srgbClr val="FF0000"/>
              </a:solidFill>
            </a:endParaRPr>
          </a:p>
        </p:txBody>
      </p:sp>
      <p:sp>
        <p:nvSpPr>
          <p:cNvPr id="9" name="Rectangle 9"/>
          <p:cNvSpPr>
            <a:spLocks noChangeArrowheads="1"/>
          </p:cNvSpPr>
          <p:nvPr/>
        </p:nvSpPr>
        <p:spPr bwMode="auto">
          <a:xfrm>
            <a:off x="395538" y="1170383"/>
            <a:ext cx="8352926" cy="1194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r" rtl="0" fontAlgn="base">
              <a:spcBef>
                <a:spcPct val="0"/>
              </a:spcBef>
              <a:spcAft>
                <a:spcPct val="0"/>
              </a:spcAft>
              <a:defRPr sz="4400" kern="1200">
                <a:solidFill>
                  <a:schemeClr val="tx1"/>
                </a:solidFill>
                <a:latin typeface="Tahoma" pitchFamily="34" charset="0"/>
                <a:ea typeface="ＭＳ Ｐゴシック" pitchFamily="34" charset="-128"/>
                <a:cs typeface="+mn-cs"/>
              </a:defRPr>
            </a:lvl1pPr>
            <a:lvl2pPr marL="457200" algn="r" rtl="0" fontAlgn="base">
              <a:spcBef>
                <a:spcPct val="0"/>
              </a:spcBef>
              <a:spcAft>
                <a:spcPct val="0"/>
              </a:spcAft>
              <a:defRPr sz="4400" kern="1200">
                <a:solidFill>
                  <a:schemeClr val="tx1"/>
                </a:solidFill>
                <a:latin typeface="Tahoma" pitchFamily="34" charset="0"/>
                <a:ea typeface="ＭＳ Ｐゴシック" pitchFamily="34" charset="-128"/>
                <a:cs typeface="+mn-cs"/>
              </a:defRPr>
            </a:lvl2pPr>
            <a:lvl3pPr marL="914400" algn="r" rtl="0" fontAlgn="base">
              <a:spcBef>
                <a:spcPct val="0"/>
              </a:spcBef>
              <a:spcAft>
                <a:spcPct val="0"/>
              </a:spcAft>
              <a:defRPr sz="4400" kern="1200">
                <a:solidFill>
                  <a:schemeClr val="tx1"/>
                </a:solidFill>
                <a:latin typeface="Tahoma" pitchFamily="34" charset="0"/>
                <a:ea typeface="ＭＳ Ｐゴシック" pitchFamily="34" charset="-128"/>
                <a:cs typeface="+mn-cs"/>
              </a:defRPr>
            </a:lvl3pPr>
            <a:lvl4pPr marL="1371600" algn="r" rtl="0" fontAlgn="base">
              <a:spcBef>
                <a:spcPct val="0"/>
              </a:spcBef>
              <a:spcAft>
                <a:spcPct val="0"/>
              </a:spcAft>
              <a:defRPr sz="4400" kern="1200">
                <a:solidFill>
                  <a:schemeClr val="tx1"/>
                </a:solidFill>
                <a:latin typeface="Tahoma" pitchFamily="34" charset="0"/>
                <a:ea typeface="ＭＳ Ｐゴシック" pitchFamily="34" charset="-128"/>
                <a:cs typeface="+mn-cs"/>
              </a:defRPr>
            </a:lvl4pPr>
            <a:lvl5pPr marL="1828800" algn="r" rtl="0" fontAlgn="base">
              <a:spcBef>
                <a:spcPct val="0"/>
              </a:spcBef>
              <a:spcAft>
                <a:spcPct val="0"/>
              </a:spcAft>
              <a:defRPr sz="4400" kern="1200">
                <a:solidFill>
                  <a:schemeClr val="tx1"/>
                </a:solidFill>
                <a:latin typeface="Tahoma" pitchFamily="34" charset="0"/>
                <a:ea typeface="ＭＳ Ｐゴシック" pitchFamily="34" charset="-128"/>
                <a:cs typeface="+mn-cs"/>
              </a:defRPr>
            </a:lvl5pPr>
            <a:lvl6pPr marL="2286000" algn="l" defTabSz="914400" rtl="0" eaLnBrk="1" latinLnBrk="0" hangingPunct="1">
              <a:defRPr sz="4400" kern="1200">
                <a:solidFill>
                  <a:schemeClr val="tx1"/>
                </a:solidFill>
                <a:latin typeface="Tahoma" pitchFamily="34" charset="0"/>
                <a:ea typeface="ＭＳ Ｐゴシック" pitchFamily="34" charset="-128"/>
                <a:cs typeface="+mn-cs"/>
              </a:defRPr>
            </a:lvl6pPr>
            <a:lvl7pPr marL="2743200" algn="l" defTabSz="914400" rtl="0" eaLnBrk="1" latinLnBrk="0" hangingPunct="1">
              <a:defRPr sz="4400" kern="1200">
                <a:solidFill>
                  <a:schemeClr val="tx1"/>
                </a:solidFill>
                <a:latin typeface="Tahoma" pitchFamily="34" charset="0"/>
                <a:ea typeface="ＭＳ Ｐゴシック" pitchFamily="34" charset="-128"/>
                <a:cs typeface="+mn-cs"/>
              </a:defRPr>
            </a:lvl7pPr>
            <a:lvl8pPr marL="3200400" algn="l" defTabSz="914400" rtl="0" eaLnBrk="1" latinLnBrk="0" hangingPunct="1">
              <a:defRPr sz="4400" kern="1200">
                <a:solidFill>
                  <a:schemeClr val="tx1"/>
                </a:solidFill>
                <a:latin typeface="Tahoma" pitchFamily="34" charset="0"/>
                <a:ea typeface="ＭＳ Ｐゴシック" pitchFamily="34" charset="-128"/>
                <a:cs typeface="+mn-cs"/>
              </a:defRPr>
            </a:lvl8pPr>
            <a:lvl9pPr marL="3657600" algn="l" defTabSz="914400" rtl="0" eaLnBrk="1" latinLnBrk="0" hangingPunct="1">
              <a:defRPr sz="4400" kern="1200">
                <a:solidFill>
                  <a:schemeClr val="tx1"/>
                </a:solidFill>
                <a:latin typeface="Tahoma" pitchFamily="34" charset="0"/>
                <a:ea typeface="ＭＳ Ｐゴシック" pitchFamily="34" charset="-128"/>
                <a:cs typeface="+mn-cs"/>
              </a:defRPr>
            </a:lvl9pPr>
          </a:lstStyle>
          <a:p>
            <a:pPr marL="342900" indent="-342900" algn="just" eaLnBrk="0" hangingPunct="0">
              <a:lnSpc>
                <a:spcPct val="80000"/>
              </a:lnSpc>
              <a:spcBef>
                <a:spcPct val="20000"/>
              </a:spcBef>
              <a:buSzPct val="130000"/>
            </a:pPr>
            <a:endParaRPr lang="en-US" sz="2000" dirty="0">
              <a:latin typeface="+mn-lt"/>
            </a:endParaRPr>
          </a:p>
          <a:p>
            <a:pPr marL="342900" indent="-342900" algn="just" eaLnBrk="0" hangingPunct="0">
              <a:lnSpc>
                <a:spcPct val="80000"/>
              </a:lnSpc>
              <a:spcBef>
                <a:spcPct val="20000"/>
              </a:spcBef>
              <a:buSzPct val="130000"/>
            </a:pPr>
            <a:r>
              <a:rPr lang="en-US" altLang="zh-CN" sz="2000" dirty="0">
                <a:latin typeface="+mn-lt"/>
                <a:ea typeface="宋体" pitchFamily="2" charset="-122"/>
                <a:cs typeface="Arial" pitchFamily="34" charset="0"/>
              </a:rPr>
              <a:t>© </a:t>
            </a:r>
            <a:r>
              <a:rPr lang="en-US" altLang="zh-CN" sz="2000" dirty="0" smtClean="0">
                <a:latin typeface="+mn-lt"/>
                <a:ea typeface="宋体" pitchFamily="2" charset="-122"/>
                <a:cs typeface="Arial" pitchFamily="34" charset="0"/>
              </a:rPr>
              <a:t>Centre for Econics and Ecosystem Management, 2014</a:t>
            </a:r>
            <a:endParaRPr lang="en-US" altLang="zh-CN" sz="2000" dirty="0">
              <a:latin typeface="+mn-lt"/>
              <a:ea typeface="宋体" pitchFamily="2" charset="-122"/>
              <a:cs typeface="Arial" pitchFamily="34" charset="0"/>
            </a:endParaRPr>
          </a:p>
          <a:p>
            <a:pPr marL="342900" indent="-342900" algn="just" eaLnBrk="0" hangingPunct="0">
              <a:lnSpc>
                <a:spcPct val="80000"/>
              </a:lnSpc>
              <a:spcBef>
                <a:spcPct val="20000"/>
              </a:spcBef>
              <a:buSzPct val="130000"/>
            </a:pPr>
            <a:r>
              <a:rPr lang="en-US" sz="1400" i="1" dirty="0" smtClean="0">
                <a:latin typeface="+mn-lt"/>
                <a:cs typeface="Arial" pitchFamily="34" charset="0"/>
              </a:rPr>
              <a:t>	</a:t>
            </a:r>
            <a:r>
              <a:rPr lang="en-US" sz="1350" i="1" dirty="0" smtClean="0">
                <a:latin typeface="+mn-lt"/>
                <a:cs typeface="Arial" pitchFamily="34" charset="0"/>
              </a:rPr>
              <a:t>The Centre for Econics and Ecosystem Management strongly </a:t>
            </a:r>
            <a:r>
              <a:rPr lang="en-US" sz="1350" i="1" dirty="0">
                <a:latin typeface="+mn-lt"/>
                <a:cs typeface="Arial" pitchFamily="34" charset="0"/>
              </a:rPr>
              <a:t>recommends that this presentation is given by experts familiar with the adaptive management </a:t>
            </a:r>
            <a:r>
              <a:rPr lang="en-US" sz="1350" i="1" dirty="0" smtClean="0">
                <a:latin typeface="+mn-lt"/>
                <a:cs typeface="Arial" pitchFamily="34" charset="0"/>
              </a:rPr>
              <a:t>process in general (especially  as designed as the Conservation Measures Partnership</a:t>
            </a:r>
            <a:r>
              <a:rPr lang="ja-JP" altLang="en-US" sz="1350" i="1" dirty="0" smtClean="0">
                <a:latin typeface="+mn-lt"/>
                <a:cs typeface="Arial" pitchFamily="34" charset="0"/>
              </a:rPr>
              <a:t>’</a:t>
            </a:r>
            <a:r>
              <a:rPr lang="en-US" altLang="ja-JP" sz="1350" i="1" dirty="0" smtClean="0">
                <a:latin typeface="+mn-lt"/>
                <a:cs typeface="Arial" pitchFamily="34" charset="0"/>
              </a:rPr>
              <a:t>s Open Standards for the Practice of Conservation) as well as the MARISCO Method itself.</a:t>
            </a:r>
            <a:endParaRPr lang="en-US" sz="1350" i="1" dirty="0">
              <a:latin typeface="+mn-lt"/>
              <a:cs typeface="Arial" pitchFamily="34" charset="0"/>
            </a:endParaRPr>
          </a:p>
        </p:txBody>
      </p:sp>
      <p:sp>
        <p:nvSpPr>
          <p:cNvPr id="10" name="Textfeld 9"/>
          <p:cNvSpPr txBox="1"/>
          <p:nvPr/>
        </p:nvSpPr>
        <p:spPr>
          <a:xfrm>
            <a:off x="395536" y="4421430"/>
            <a:ext cx="8496944" cy="1962076"/>
          </a:xfrm>
          <a:prstGeom prst="rect">
            <a:avLst/>
          </a:prstGeom>
          <a:noFill/>
        </p:spPr>
        <p:txBody>
          <a:bodyPr wrap="square" rtlCol="0">
            <a:spAutoFit/>
          </a:bodyPr>
          <a:lstStyle/>
          <a:p>
            <a:pPr lvl="0" algn="just"/>
            <a:r>
              <a:rPr lang="en-GB" sz="1350" dirty="0" smtClean="0"/>
              <a:t>This material was created under the leadership and responsibility of </a:t>
            </a:r>
            <a:r>
              <a:rPr lang="en-GB" sz="1350" dirty="0" err="1" smtClean="0"/>
              <a:t>Prof.</a:t>
            </a:r>
            <a:r>
              <a:rPr lang="en-GB" sz="1350" dirty="0" smtClean="0"/>
              <a:t> </a:t>
            </a:r>
            <a:r>
              <a:rPr lang="en-GB" sz="1350" dirty="0" err="1" smtClean="0"/>
              <a:t>Dr.</a:t>
            </a:r>
            <a:r>
              <a:rPr lang="en-GB" sz="1350" dirty="0" smtClean="0"/>
              <a:t> Pierre </a:t>
            </a:r>
            <a:r>
              <a:rPr lang="en-GB" sz="1350" dirty="0" err="1" smtClean="0"/>
              <a:t>Ibisch</a:t>
            </a:r>
            <a:r>
              <a:rPr lang="en-GB" sz="1350" dirty="0" smtClean="0"/>
              <a:t> and </a:t>
            </a:r>
            <a:r>
              <a:rPr lang="en-GB" sz="1350" dirty="0" err="1" smtClean="0"/>
              <a:t>Dr.</a:t>
            </a:r>
            <a:r>
              <a:rPr lang="en-GB" sz="1350" dirty="0" smtClean="0"/>
              <a:t> Peter Hobson, co-directors of the Centre for Econics and Ecosystem Management, which was jointly established by Eberswalde University for Sustainable Development and </a:t>
            </a:r>
            <a:r>
              <a:rPr lang="en-GB" sz="1350" dirty="0" err="1" smtClean="0"/>
              <a:t>Writtle</a:t>
            </a:r>
            <a:r>
              <a:rPr lang="en-GB" sz="1350" dirty="0" smtClean="0"/>
              <a:t> College. Compare</a:t>
            </a:r>
            <a:r>
              <a:rPr lang="en-GB" sz="1350" i="1" dirty="0" smtClean="0"/>
              <a:t>: </a:t>
            </a:r>
            <a:r>
              <a:rPr lang="en-US" sz="1350" i="1" dirty="0"/>
              <a:t>Ibisch, P.L. &amp; P.R. Hobson (eds.) (2014): The MARISCO method: </a:t>
            </a:r>
            <a:r>
              <a:rPr lang="en-GB" sz="1350" i="1" dirty="0"/>
              <a:t>Adaptive </a:t>
            </a:r>
            <a:r>
              <a:rPr lang="en-GB" sz="1350" i="1" dirty="0" err="1" smtClean="0"/>
              <a:t>MAnagement</a:t>
            </a:r>
            <a:r>
              <a:rPr lang="en-GB" sz="1350" i="1" dirty="0" smtClean="0"/>
              <a:t> </a:t>
            </a:r>
            <a:r>
              <a:rPr lang="en-GB" sz="1350" i="1" dirty="0"/>
              <a:t>of vulnerability and </a:t>
            </a:r>
            <a:r>
              <a:rPr lang="en-GB" sz="1350" i="1" dirty="0" err="1"/>
              <a:t>RISk</a:t>
            </a:r>
            <a:r>
              <a:rPr lang="en-GB" sz="1350" i="1" dirty="0"/>
              <a:t> at </a:t>
            </a:r>
            <a:r>
              <a:rPr lang="en-GB" sz="1350" i="1" dirty="0" err="1"/>
              <a:t>COnservation</a:t>
            </a:r>
            <a:r>
              <a:rPr lang="en-GB" sz="1350" i="1" dirty="0"/>
              <a:t> sites. A guidebook for risk-robust, adaptive, and ecosystem-based conservation of biodiversity. Centre for </a:t>
            </a:r>
            <a:r>
              <a:rPr lang="en-GB" sz="1350" i="1" dirty="0" err="1"/>
              <a:t>Econics</a:t>
            </a:r>
            <a:r>
              <a:rPr lang="en-GB" sz="1350" i="1" dirty="0"/>
              <a:t> and Ecosystem Management, Eberswalde (ISBN 978-3-00-043244-6). 195 pp</a:t>
            </a:r>
            <a:r>
              <a:rPr lang="en-GB" sz="1350" i="1" dirty="0" smtClean="0"/>
              <a:t>. - </a:t>
            </a:r>
            <a:r>
              <a:rPr lang="en-GB" sz="1350" dirty="0" smtClean="0"/>
              <a:t>The </a:t>
            </a:r>
            <a:r>
              <a:rPr lang="en-GB" sz="1350" dirty="0" err="1" smtClean="0"/>
              <a:t>Powerpoint</a:t>
            </a:r>
            <a:r>
              <a:rPr lang="en-GB" sz="1350" dirty="0" smtClean="0"/>
              <a:t> Presentation was conceived by</a:t>
            </a:r>
            <a:r>
              <a:rPr lang="de-DE" sz="1350" dirty="0" smtClean="0"/>
              <a:t> </a:t>
            </a:r>
            <a:r>
              <a:rPr lang="en-GB" sz="1350" dirty="0" smtClean="0"/>
              <a:t>Jamie Call, Christina Lehmann and Pierre </a:t>
            </a:r>
            <a:r>
              <a:rPr lang="en-GB" sz="1350" dirty="0" err="1" smtClean="0"/>
              <a:t>Ibisch</a:t>
            </a:r>
            <a:r>
              <a:rPr lang="en-GB" sz="1350" dirty="0" smtClean="0"/>
              <a:t>. Authors of graphs and photographs are indicated on the corresponding slides. </a:t>
            </a:r>
            <a:r>
              <a:rPr lang="de-DE" sz="1350" dirty="0" err="1" smtClean="0"/>
              <a:t>Supported</a:t>
            </a:r>
            <a:r>
              <a:rPr lang="de-DE" sz="1350" dirty="0" smtClean="0"/>
              <a:t> </a:t>
            </a:r>
            <a:r>
              <a:rPr lang="de-DE" sz="1350" dirty="0" err="1"/>
              <a:t>by</a:t>
            </a:r>
            <a:r>
              <a:rPr lang="de-DE" sz="1350" dirty="0"/>
              <a:t> </a:t>
            </a:r>
            <a:r>
              <a:rPr lang="de-DE" sz="1350" dirty="0" err="1"/>
              <a:t>the</a:t>
            </a:r>
            <a:r>
              <a:rPr lang="de-DE" sz="1350" dirty="0"/>
              <a:t> Deutsche Gesellschaft für Internationale Zusammenarbeit (GIZ) GmbH on behalf </a:t>
            </a:r>
            <a:r>
              <a:rPr lang="de-DE" sz="1350" dirty="0" err="1"/>
              <a:t>of</a:t>
            </a:r>
            <a:r>
              <a:rPr lang="de-DE" sz="1350" dirty="0"/>
              <a:t> </a:t>
            </a:r>
            <a:r>
              <a:rPr lang="de-DE" sz="1350" dirty="0" err="1"/>
              <a:t>the</a:t>
            </a:r>
            <a:r>
              <a:rPr lang="de-DE" sz="1350" dirty="0"/>
              <a:t> Bundesministerium für wirtschaftliche Zusammenarbeit und Entwicklung (BMZ</a:t>
            </a:r>
            <a:r>
              <a:rPr lang="de-DE" sz="1350" dirty="0" smtClean="0"/>
              <a:t>).</a:t>
            </a:r>
            <a:endParaRPr lang="en-GB" sz="1350" dirty="0">
              <a:solidFill>
                <a:srgbClr val="FF0000"/>
              </a:solidFill>
            </a:endParaRPr>
          </a:p>
        </p:txBody>
      </p:sp>
    </p:spTree>
    <p:extLst>
      <p:ext uri="{BB962C8B-B14F-4D97-AF65-F5344CB8AC3E}">
        <p14:creationId xmlns:p14="http://schemas.microsoft.com/office/powerpoint/2010/main" val="27595496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10167" b="96000" l="14271" r="43490"/>
                    </a14:imgEffect>
                  </a14:imgLayer>
                </a14:imgProps>
              </a:ext>
              <a:ext uri="{28A0092B-C50C-407E-A947-70E740481C1C}">
                <a14:useLocalDpi xmlns:a14="http://schemas.microsoft.com/office/drawing/2010/main" val="0"/>
              </a:ext>
            </a:extLst>
          </a:blip>
          <a:srcRect l="14325" t="10540" r="56668" b="4508"/>
          <a:stretch/>
        </p:blipFill>
        <p:spPr bwMode="auto">
          <a:xfrm>
            <a:off x="1429791" y="506990"/>
            <a:ext cx="6457398" cy="59097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ußzeilenplatzhalter 1"/>
          <p:cNvSpPr>
            <a:spLocks noGrp="1"/>
          </p:cNvSpPr>
          <p:nvPr>
            <p:ph type="ftr" sz="quarter" idx="11"/>
          </p:nvPr>
        </p:nvSpPr>
        <p:spPr/>
        <p:txBody>
          <a:bodyPr/>
          <a:lstStyle/>
          <a:p>
            <a:r>
              <a:rPr lang="en-US" smtClean="0"/>
              <a:t>13. Analysis of systemic activity and the strategic relevance of stresses, threats and contributing factors</a:t>
            </a:r>
            <a:endParaRPr lang="de-DE" dirty="0"/>
          </a:p>
        </p:txBody>
      </p:sp>
      <p:sp>
        <p:nvSpPr>
          <p:cNvPr id="3" name="Foliennummernplatzhalter 2"/>
          <p:cNvSpPr>
            <a:spLocks noGrp="1"/>
          </p:cNvSpPr>
          <p:nvPr>
            <p:ph type="sldNum" sz="quarter" idx="12"/>
          </p:nvPr>
        </p:nvSpPr>
        <p:spPr/>
        <p:txBody>
          <a:bodyPr/>
          <a:lstStyle/>
          <a:p>
            <a:fld id="{E8A9303E-27D9-477D-98A4-E66DF1BCAD0F}" type="slidenum">
              <a:rPr lang="de-DE" smtClean="0"/>
              <a:t>3</a:t>
            </a:fld>
            <a:endParaRPr lang="de-DE"/>
          </a:p>
        </p:txBody>
      </p:sp>
      <p:sp>
        <p:nvSpPr>
          <p:cNvPr id="4" name="Rectangle 3"/>
          <p:cNvSpPr/>
          <p:nvPr/>
        </p:nvSpPr>
        <p:spPr>
          <a:xfrm>
            <a:off x="6565520" y="3240000"/>
            <a:ext cx="936104" cy="648072"/>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291850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normAutofit/>
          </a:bodyPr>
          <a:lstStyle/>
          <a:p>
            <a:r>
              <a:rPr lang="en-GB" sz="4000" dirty="0" smtClean="0"/>
              <a:t>Learning objectives</a:t>
            </a:r>
            <a:endParaRPr lang="en-GB" sz="4000" dirty="0"/>
          </a:p>
        </p:txBody>
      </p:sp>
      <p:graphicFrame>
        <p:nvGraphicFramePr>
          <p:cNvPr id="6" name="Inhaltsplatzhalter 5"/>
          <p:cNvGraphicFramePr>
            <a:graphicFrameLocks noGrp="1"/>
          </p:cNvGraphicFramePr>
          <p:nvPr>
            <p:ph idx="1"/>
            <p:extLst>
              <p:ext uri="{D42A27DB-BD31-4B8C-83A1-F6EECF244321}">
                <p14:modId xmlns:p14="http://schemas.microsoft.com/office/powerpoint/2010/main" val="1219235679"/>
              </p:ext>
            </p:extLst>
          </p:nvPr>
        </p:nvGraphicFramePr>
        <p:xfrm>
          <a:off x="539553" y="1484784"/>
          <a:ext cx="8064895" cy="49685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Fußzeilenplatzhalter 1"/>
          <p:cNvSpPr>
            <a:spLocks noGrp="1"/>
          </p:cNvSpPr>
          <p:nvPr>
            <p:ph type="ftr" sz="quarter" idx="11"/>
          </p:nvPr>
        </p:nvSpPr>
        <p:spPr/>
        <p:txBody>
          <a:bodyPr/>
          <a:lstStyle/>
          <a:p>
            <a:r>
              <a:rPr lang="en-US" dirty="0"/>
              <a:t>13. Analysis of systemic activity and the strategic relevance of stresses, threats and contributing factors</a:t>
            </a:r>
            <a:endParaRPr lang="de-DE" dirty="0"/>
          </a:p>
        </p:txBody>
      </p:sp>
      <p:sp>
        <p:nvSpPr>
          <p:cNvPr id="3" name="Foliennummernplatzhalter 2"/>
          <p:cNvSpPr>
            <a:spLocks noGrp="1"/>
          </p:cNvSpPr>
          <p:nvPr>
            <p:ph type="sldNum" sz="quarter" idx="12"/>
          </p:nvPr>
        </p:nvSpPr>
        <p:spPr/>
        <p:txBody>
          <a:bodyPr/>
          <a:lstStyle/>
          <a:p>
            <a:fld id="{6C6AE60A-B69C-4790-82F7-3882EDF23186}" type="slidenum">
              <a:rPr lang="de-DE" smtClean="0"/>
              <a:t>4</a:t>
            </a:fld>
            <a:endParaRPr lang="de-DE"/>
          </a:p>
        </p:txBody>
      </p:sp>
    </p:spTree>
    <p:extLst>
      <p:ext uri="{BB962C8B-B14F-4D97-AF65-F5344CB8AC3E}">
        <p14:creationId xmlns:p14="http://schemas.microsoft.com/office/powerpoint/2010/main" val="13602827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en-GB" dirty="0" smtClean="0"/>
              <a:t>Outline</a:t>
            </a:r>
            <a:endParaRPr lang="en-GB" dirty="0"/>
          </a:p>
        </p:txBody>
      </p:sp>
      <p:sp>
        <p:nvSpPr>
          <p:cNvPr id="3" name="Content Placeholder 2"/>
          <p:cNvSpPr>
            <a:spLocks noGrp="1"/>
          </p:cNvSpPr>
          <p:nvPr>
            <p:ph idx="1"/>
          </p:nvPr>
        </p:nvSpPr>
        <p:spPr/>
        <p:txBody>
          <a:bodyPr>
            <a:normAutofit/>
          </a:bodyPr>
          <a:lstStyle/>
          <a:p>
            <a:pPr marL="0" lvl="1" indent="0">
              <a:buNone/>
            </a:pPr>
            <a:r>
              <a:rPr lang="en-US" b="1" dirty="0"/>
              <a:t>What</a:t>
            </a:r>
            <a:r>
              <a:rPr lang="en-US" dirty="0"/>
              <a:t> is </a:t>
            </a:r>
            <a:r>
              <a:rPr lang="en-US" dirty="0" smtClean="0"/>
              <a:t>systemic </a:t>
            </a:r>
            <a:r>
              <a:rPr lang="en-US" dirty="0"/>
              <a:t>a</a:t>
            </a:r>
            <a:r>
              <a:rPr lang="en-US" dirty="0" smtClean="0"/>
              <a:t>ctivity?</a:t>
            </a:r>
          </a:p>
          <a:p>
            <a:pPr marL="0" lvl="1" indent="0">
              <a:buNone/>
            </a:pPr>
            <a:r>
              <a:rPr lang="en-US" b="1" dirty="0" smtClean="0"/>
              <a:t>What</a:t>
            </a:r>
            <a:r>
              <a:rPr lang="en-US" dirty="0" smtClean="0"/>
              <a:t> is strategic relevance?</a:t>
            </a:r>
          </a:p>
          <a:p>
            <a:pPr marL="0" indent="0">
              <a:buNone/>
            </a:pPr>
            <a:endParaRPr lang="en-US" dirty="0" smtClean="0"/>
          </a:p>
          <a:p>
            <a:pPr marL="0" indent="0">
              <a:buNone/>
            </a:pPr>
            <a:endParaRPr lang="en-US" sz="800" dirty="0" smtClean="0"/>
          </a:p>
          <a:p>
            <a:pPr marL="0" indent="0">
              <a:buNone/>
            </a:pPr>
            <a:r>
              <a:rPr lang="en-US" b="1" dirty="0"/>
              <a:t>Why</a:t>
            </a:r>
            <a:r>
              <a:rPr lang="en-US" dirty="0"/>
              <a:t> </a:t>
            </a:r>
            <a:r>
              <a:rPr lang="en-US" dirty="0" smtClean="0"/>
              <a:t>do we </a:t>
            </a:r>
            <a:r>
              <a:rPr lang="en-US" dirty="0" err="1" smtClean="0"/>
              <a:t>analyse</a:t>
            </a:r>
            <a:r>
              <a:rPr lang="en-US" dirty="0" smtClean="0"/>
              <a:t> systemic activity and strategic relevance?</a:t>
            </a:r>
          </a:p>
          <a:p>
            <a:pPr marL="0" lvl="1" indent="0">
              <a:buNone/>
            </a:pPr>
            <a:endParaRPr lang="en-US" dirty="0" smtClean="0"/>
          </a:p>
          <a:p>
            <a:pPr marL="0" lvl="1" indent="0">
              <a:buNone/>
            </a:pPr>
            <a:endParaRPr lang="en-US" dirty="0" smtClean="0"/>
          </a:p>
          <a:p>
            <a:pPr marL="0" lvl="1" indent="0">
              <a:buNone/>
            </a:pPr>
            <a:r>
              <a:rPr lang="en-US" b="1" dirty="0" smtClean="0"/>
              <a:t>How</a:t>
            </a:r>
            <a:r>
              <a:rPr lang="en-US" dirty="0" smtClean="0"/>
              <a:t> </a:t>
            </a:r>
            <a:r>
              <a:rPr lang="en-US" dirty="0"/>
              <a:t>do we </a:t>
            </a:r>
            <a:r>
              <a:rPr lang="en-US" dirty="0" err="1"/>
              <a:t>analyse</a:t>
            </a:r>
            <a:r>
              <a:rPr lang="en-US" dirty="0"/>
              <a:t> systemic </a:t>
            </a:r>
            <a:r>
              <a:rPr lang="en-US" dirty="0" smtClean="0"/>
              <a:t>activity?</a:t>
            </a:r>
          </a:p>
          <a:p>
            <a:pPr marL="0" lvl="1" indent="0">
              <a:buNone/>
            </a:pPr>
            <a:r>
              <a:rPr lang="en-US" b="1" dirty="0" smtClean="0"/>
              <a:t>How</a:t>
            </a:r>
            <a:r>
              <a:rPr lang="en-US" dirty="0" smtClean="0"/>
              <a:t> do we </a:t>
            </a:r>
            <a:r>
              <a:rPr lang="en-US" dirty="0" err="1" smtClean="0"/>
              <a:t>analyse</a:t>
            </a:r>
            <a:r>
              <a:rPr lang="en-US" dirty="0"/>
              <a:t> </a:t>
            </a:r>
            <a:r>
              <a:rPr lang="en-US" dirty="0" smtClean="0"/>
              <a:t>strategic relevance?</a:t>
            </a:r>
          </a:p>
          <a:p>
            <a:pPr marL="0" lvl="1" indent="0">
              <a:buNone/>
            </a:pPr>
            <a:endParaRPr lang="en-US" dirty="0" smtClean="0"/>
          </a:p>
          <a:p>
            <a:pPr marL="0" lvl="1" indent="0">
              <a:buNone/>
            </a:pPr>
            <a:endParaRPr lang="en-US" sz="1400" dirty="0"/>
          </a:p>
          <a:p>
            <a:pPr marL="0" lvl="1" indent="0">
              <a:buNone/>
            </a:pPr>
            <a:r>
              <a:rPr lang="en-US" b="1" dirty="0"/>
              <a:t>Practical T</a:t>
            </a:r>
            <a:r>
              <a:rPr lang="en-US" b="1" dirty="0" smtClean="0"/>
              <a:t>ips</a:t>
            </a:r>
            <a:endParaRPr lang="en-US" b="1" dirty="0"/>
          </a:p>
        </p:txBody>
      </p:sp>
      <p:sp>
        <p:nvSpPr>
          <p:cNvPr id="20" name="Fußzeilenplatzhalter 19"/>
          <p:cNvSpPr>
            <a:spLocks noGrp="1"/>
          </p:cNvSpPr>
          <p:nvPr>
            <p:ph type="ftr" sz="quarter" idx="11"/>
          </p:nvPr>
        </p:nvSpPr>
        <p:spPr/>
        <p:txBody>
          <a:bodyPr/>
          <a:lstStyle/>
          <a:p>
            <a:r>
              <a:rPr lang="en-US" dirty="0"/>
              <a:t>13. Analysis of systemic activity and the strategic relevance of stresses, threats and contributing factors</a:t>
            </a:r>
          </a:p>
        </p:txBody>
      </p:sp>
      <p:sp>
        <p:nvSpPr>
          <p:cNvPr id="21" name="Foliennummernplatzhalter 20"/>
          <p:cNvSpPr>
            <a:spLocks noGrp="1"/>
          </p:cNvSpPr>
          <p:nvPr>
            <p:ph type="sldNum" sz="quarter" idx="12"/>
          </p:nvPr>
        </p:nvSpPr>
        <p:spPr/>
        <p:txBody>
          <a:bodyPr/>
          <a:lstStyle/>
          <a:p>
            <a:fld id="{DA5FC558-0166-4729-B82E-6C5C471139E8}" type="slidenum">
              <a:rPr lang="en-US" smtClean="0"/>
              <a:t>5</a:t>
            </a:fld>
            <a:endParaRPr lang="en-US"/>
          </a:p>
        </p:txBody>
      </p:sp>
    </p:spTree>
    <p:extLst>
      <p:ext uri="{BB962C8B-B14F-4D97-AF65-F5344CB8AC3E}">
        <p14:creationId xmlns:p14="http://schemas.microsoft.com/office/powerpoint/2010/main" val="40348543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p:cNvSpPr>
            <a:spLocks noGrp="1"/>
          </p:cNvSpPr>
          <p:nvPr>
            <p:ph type="title"/>
          </p:nvPr>
        </p:nvSpPr>
        <p:spPr/>
        <p:txBody>
          <a:bodyPr>
            <a:noAutofit/>
          </a:bodyPr>
          <a:lstStyle/>
          <a:p>
            <a:r>
              <a:rPr lang="en-US" dirty="0"/>
              <a:t>What is </a:t>
            </a:r>
            <a:r>
              <a:rPr lang="en-US" dirty="0" smtClean="0"/>
              <a:t>systemic activity</a:t>
            </a:r>
            <a:r>
              <a:rPr lang="en-US" dirty="0"/>
              <a:t>?</a:t>
            </a:r>
            <a:endParaRPr lang="en-US" sz="4000" dirty="0"/>
          </a:p>
        </p:txBody>
      </p:sp>
      <p:sp>
        <p:nvSpPr>
          <p:cNvPr id="20" name="Content Placeholder 19"/>
          <p:cNvSpPr>
            <a:spLocks noGrp="1"/>
          </p:cNvSpPr>
          <p:nvPr>
            <p:ph idx="1"/>
          </p:nvPr>
        </p:nvSpPr>
        <p:spPr/>
        <p:txBody>
          <a:bodyPr>
            <a:noAutofit/>
          </a:bodyPr>
          <a:lstStyle/>
          <a:p>
            <a:pPr algn="just"/>
            <a:r>
              <a:rPr lang="en-US" dirty="0"/>
              <a:t>Any threat or contributing factor which is said to be systemic exerts influence on the entire </a:t>
            </a:r>
            <a:r>
              <a:rPr lang="en-US" dirty="0" smtClean="0"/>
              <a:t>ecosystem</a:t>
            </a:r>
          </a:p>
          <a:p>
            <a:pPr algn="just"/>
            <a:r>
              <a:rPr lang="en-US" dirty="0" smtClean="0"/>
              <a:t>Every threat and </a:t>
            </a:r>
            <a:r>
              <a:rPr lang="en-US" dirty="0"/>
              <a:t>factor has an indirect </a:t>
            </a:r>
            <a:r>
              <a:rPr lang="en-US" dirty="0" smtClean="0"/>
              <a:t>influence and is classified based </a:t>
            </a:r>
            <a:r>
              <a:rPr lang="en-US" dirty="0"/>
              <a:t>on their level of influence</a:t>
            </a:r>
            <a:r>
              <a:rPr lang="en-US" dirty="0" smtClean="0"/>
              <a:t>:</a:t>
            </a:r>
          </a:p>
          <a:p>
            <a:pPr lvl="1" fontAlgn="base">
              <a:buFont typeface="Courier New" panose="02070309020205020404" pitchFamily="49" charset="0"/>
              <a:buChar char="o"/>
            </a:pPr>
            <a:r>
              <a:rPr lang="en-US" sz="1800" dirty="0"/>
              <a:t>Level of </a:t>
            </a:r>
            <a:r>
              <a:rPr lang="en-US" sz="1800" dirty="0" smtClean="0"/>
              <a:t>activity</a:t>
            </a:r>
            <a:r>
              <a:rPr lang="en-US" sz="1800" dirty="0"/>
              <a:t>: This category describes whether the element is passively influenced by other elements or whether it shapes the ecosystem through its high level of </a:t>
            </a:r>
            <a:r>
              <a:rPr lang="en-US" sz="1800" dirty="0" smtClean="0"/>
              <a:t>influence</a:t>
            </a:r>
            <a:endParaRPr lang="en-US" sz="1800" dirty="0"/>
          </a:p>
          <a:p>
            <a:pPr lvl="1" fontAlgn="base">
              <a:buFont typeface="Courier New" panose="02070309020205020404" pitchFamily="49" charset="0"/>
              <a:buChar char="o"/>
            </a:pPr>
            <a:r>
              <a:rPr lang="en-US" sz="1800" dirty="0"/>
              <a:t>Number of </a:t>
            </a:r>
            <a:r>
              <a:rPr lang="en-US" sz="1800" dirty="0" smtClean="0"/>
              <a:t>elements </a:t>
            </a:r>
            <a:r>
              <a:rPr lang="en-US" sz="1800" dirty="0"/>
              <a:t>that are </a:t>
            </a:r>
            <a:r>
              <a:rPr lang="en-US" sz="1800" dirty="0" smtClean="0"/>
              <a:t>influenced</a:t>
            </a:r>
            <a:r>
              <a:rPr lang="en-US" sz="1800" dirty="0"/>
              <a:t>: This category simply counts the number of elements which are affected by the </a:t>
            </a:r>
            <a:r>
              <a:rPr lang="en-US" sz="1800" dirty="0" smtClean="0"/>
              <a:t>element</a:t>
            </a:r>
            <a:endParaRPr lang="en-US" sz="1800" dirty="0"/>
          </a:p>
          <a:p>
            <a:pPr algn="just"/>
            <a:r>
              <a:rPr lang="en-US" dirty="0" smtClean="0"/>
              <a:t>The </a:t>
            </a:r>
            <a:r>
              <a:rPr lang="en-US" dirty="0"/>
              <a:t>factors which have a high systemic activity have a higher influence on the </a:t>
            </a:r>
            <a:r>
              <a:rPr lang="en-US" dirty="0" smtClean="0"/>
              <a:t>system</a:t>
            </a:r>
            <a:endParaRPr lang="en-US" sz="2000" dirty="0"/>
          </a:p>
        </p:txBody>
      </p:sp>
      <p:sp>
        <p:nvSpPr>
          <p:cNvPr id="3" name="Fußzeilenplatzhalter 2"/>
          <p:cNvSpPr>
            <a:spLocks noGrp="1"/>
          </p:cNvSpPr>
          <p:nvPr>
            <p:ph type="ftr" sz="quarter" idx="11"/>
          </p:nvPr>
        </p:nvSpPr>
        <p:spPr/>
        <p:txBody>
          <a:bodyPr/>
          <a:lstStyle/>
          <a:p>
            <a:r>
              <a:rPr lang="en-US" dirty="0"/>
              <a:t>13. Analysis of systemic activity and the strategic relevance of stresses, threats and contributing factors</a:t>
            </a:r>
            <a:endParaRPr lang="de-DE" dirty="0"/>
          </a:p>
        </p:txBody>
      </p:sp>
      <p:sp>
        <p:nvSpPr>
          <p:cNvPr id="22" name="Foliennummernplatzhalter 21"/>
          <p:cNvSpPr>
            <a:spLocks noGrp="1"/>
          </p:cNvSpPr>
          <p:nvPr>
            <p:ph type="sldNum" sz="quarter" idx="12"/>
          </p:nvPr>
        </p:nvSpPr>
        <p:spPr/>
        <p:txBody>
          <a:bodyPr/>
          <a:lstStyle/>
          <a:p>
            <a:fld id="{6C6AE60A-B69C-4790-82F7-3882EDF23186}" type="slidenum">
              <a:rPr lang="de-DE" smtClean="0"/>
              <a:t>6</a:t>
            </a:fld>
            <a:endParaRPr lang="de-DE"/>
          </a:p>
        </p:txBody>
      </p:sp>
      <p:sp>
        <p:nvSpPr>
          <p:cNvPr id="5" name="Abgerundetes Rechteck 4"/>
          <p:cNvSpPr/>
          <p:nvPr/>
        </p:nvSpPr>
        <p:spPr>
          <a:xfrm>
            <a:off x="1331640" y="5301208"/>
            <a:ext cx="1656184" cy="360040"/>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tx1"/>
                </a:solidFill>
              </a:rPr>
              <a:t>Contributing factor</a:t>
            </a:r>
            <a:endParaRPr lang="en-GB" sz="1400" dirty="0">
              <a:solidFill>
                <a:schemeClr val="tx1"/>
              </a:solidFill>
            </a:endParaRPr>
          </a:p>
        </p:txBody>
      </p:sp>
      <p:sp>
        <p:nvSpPr>
          <p:cNvPr id="9" name="Abgerundetes Rechteck 8"/>
          <p:cNvSpPr/>
          <p:nvPr/>
        </p:nvSpPr>
        <p:spPr>
          <a:xfrm>
            <a:off x="1331640" y="5780571"/>
            <a:ext cx="1656184" cy="360040"/>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tx1"/>
                </a:solidFill>
              </a:rPr>
              <a:t>Contributing factor</a:t>
            </a:r>
            <a:endParaRPr lang="en-GB" sz="1400" dirty="0">
              <a:solidFill>
                <a:schemeClr val="tx1"/>
              </a:solidFill>
            </a:endParaRPr>
          </a:p>
        </p:txBody>
      </p:sp>
      <p:sp>
        <p:nvSpPr>
          <p:cNvPr id="10" name="Abgerundetes Rechteck 9"/>
          <p:cNvSpPr/>
          <p:nvPr/>
        </p:nvSpPr>
        <p:spPr>
          <a:xfrm>
            <a:off x="3183720" y="5490295"/>
            <a:ext cx="1656184" cy="360040"/>
          </a:xfrm>
          <a:prstGeom prst="roundRect">
            <a:avLst/>
          </a:prstGeom>
          <a:solidFill>
            <a:srgbClr val="FFC000"/>
          </a:solidFill>
          <a:ln>
            <a:solidFill>
              <a:srgbClr val="FFC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tx1"/>
                </a:solidFill>
              </a:rPr>
              <a:t>Contributing factor</a:t>
            </a:r>
            <a:endParaRPr lang="en-GB" sz="1400" dirty="0">
              <a:solidFill>
                <a:schemeClr val="tx1"/>
              </a:solidFill>
            </a:endParaRPr>
          </a:p>
        </p:txBody>
      </p:sp>
      <p:sp>
        <p:nvSpPr>
          <p:cNvPr id="11" name="Abgerundetes Rechteck 10"/>
          <p:cNvSpPr/>
          <p:nvPr/>
        </p:nvSpPr>
        <p:spPr>
          <a:xfrm>
            <a:off x="5035800" y="5276466"/>
            <a:ext cx="1656184" cy="360040"/>
          </a:xfrm>
          <a:prstGeom prst="roundRect">
            <a:avLst/>
          </a:prstGeom>
          <a:solidFill>
            <a:srgbClr val="FF5050"/>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tx1"/>
                </a:solidFill>
              </a:rPr>
              <a:t>Threat</a:t>
            </a:r>
            <a:endParaRPr lang="en-GB" sz="1400" dirty="0">
              <a:solidFill>
                <a:schemeClr val="tx1"/>
              </a:solidFill>
            </a:endParaRPr>
          </a:p>
        </p:txBody>
      </p:sp>
      <p:sp>
        <p:nvSpPr>
          <p:cNvPr id="12" name="Abgerundetes Rechteck 11"/>
          <p:cNvSpPr/>
          <p:nvPr/>
        </p:nvSpPr>
        <p:spPr>
          <a:xfrm>
            <a:off x="5035800" y="5766123"/>
            <a:ext cx="1656184" cy="360040"/>
          </a:xfrm>
          <a:prstGeom prst="roundRect">
            <a:avLst/>
          </a:prstGeom>
          <a:solidFill>
            <a:srgbClr val="FF5050"/>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tx1"/>
                </a:solidFill>
              </a:rPr>
              <a:t>Threat</a:t>
            </a:r>
            <a:endParaRPr lang="en-GB" sz="1400" dirty="0">
              <a:solidFill>
                <a:schemeClr val="tx1"/>
              </a:solidFill>
            </a:endParaRPr>
          </a:p>
        </p:txBody>
      </p:sp>
      <p:sp>
        <p:nvSpPr>
          <p:cNvPr id="13" name="Abgerundetes Rechteck 12"/>
          <p:cNvSpPr/>
          <p:nvPr/>
        </p:nvSpPr>
        <p:spPr>
          <a:xfrm>
            <a:off x="6942463" y="5276466"/>
            <a:ext cx="1656184" cy="360040"/>
          </a:xfrm>
          <a:prstGeom prst="round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tx1"/>
                </a:solidFill>
              </a:rPr>
              <a:t>Stress</a:t>
            </a:r>
            <a:endParaRPr lang="en-GB" sz="1400" dirty="0">
              <a:solidFill>
                <a:schemeClr val="tx1"/>
              </a:solidFill>
            </a:endParaRPr>
          </a:p>
        </p:txBody>
      </p:sp>
      <p:sp>
        <p:nvSpPr>
          <p:cNvPr id="14" name="Abgerundetes Rechteck 13"/>
          <p:cNvSpPr/>
          <p:nvPr/>
        </p:nvSpPr>
        <p:spPr>
          <a:xfrm>
            <a:off x="6935253" y="5766123"/>
            <a:ext cx="1656184" cy="360040"/>
          </a:xfrm>
          <a:prstGeom prst="round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tx1"/>
                </a:solidFill>
              </a:rPr>
              <a:t>Stress</a:t>
            </a:r>
            <a:endParaRPr lang="en-GB" sz="1400" dirty="0">
              <a:solidFill>
                <a:schemeClr val="tx1"/>
              </a:solidFill>
            </a:endParaRPr>
          </a:p>
        </p:txBody>
      </p:sp>
      <p:cxnSp>
        <p:nvCxnSpPr>
          <p:cNvPr id="15" name="Gekrümmte Verbindung 14"/>
          <p:cNvCxnSpPr>
            <a:stCxn id="10" idx="3"/>
            <a:endCxn id="11" idx="1"/>
          </p:cNvCxnSpPr>
          <p:nvPr/>
        </p:nvCxnSpPr>
        <p:spPr>
          <a:xfrm flipV="1">
            <a:off x="4839904" y="5456486"/>
            <a:ext cx="195896" cy="213829"/>
          </a:xfrm>
          <a:prstGeom prst="curved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Gekrümmte Verbindung 16"/>
          <p:cNvCxnSpPr>
            <a:stCxn id="10" idx="3"/>
            <a:endCxn id="12" idx="1"/>
          </p:cNvCxnSpPr>
          <p:nvPr/>
        </p:nvCxnSpPr>
        <p:spPr>
          <a:xfrm>
            <a:off x="4839904" y="5670315"/>
            <a:ext cx="195896" cy="275828"/>
          </a:xfrm>
          <a:prstGeom prst="curved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Gekrümmte Verbindung 20"/>
          <p:cNvCxnSpPr>
            <a:stCxn id="10" idx="3"/>
            <a:endCxn id="13" idx="1"/>
          </p:cNvCxnSpPr>
          <p:nvPr/>
        </p:nvCxnSpPr>
        <p:spPr>
          <a:xfrm flipV="1">
            <a:off x="4839904" y="5456486"/>
            <a:ext cx="2102559" cy="213829"/>
          </a:xfrm>
          <a:prstGeom prst="curvedConnector3">
            <a:avLst>
              <a:gd name="adj1" fmla="val 91419"/>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Gekrümmte Verbindung 24"/>
          <p:cNvCxnSpPr>
            <a:stCxn id="10" idx="3"/>
            <a:endCxn id="14" idx="1"/>
          </p:cNvCxnSpPr>
          <p:nvPr/>
        </p:nvCxnSpPr>
        <p:spPr>
          <a:xfrm>
            <a:off x="4839904" y="5670315"/>
            <a:ext cx="2095349" cy="275828"/>
          </a:xfrm>
          <a:prstGeom prst="curvedConnector3">
            <a:avLst>
              <a:gd name="adj1" fmla="val 9156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Gekrümmte Verbindung 27"/>
          <p:cNvCxnSpPr>
            <a:stCxn id="10" idx="1"/>
            <a:endCxn id="9" idx="3"/>
          </p:cNvCxnSpPr>
          <p:nvPr/>
        </p:nvCxnSpPr>
        <p:spPr>
          <a:xfrm rot="10800000" flipV="1">
            <a:off x="2987824" y="5670315"/>
            <a:ext cx="195896" cy="290276"/>
          </a:xfrm>
          <a:prstGeom prst="curved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Gekrümmte Verbindung 29"/>
          <p:cNvCxnSpPr>
            <a:stCxn id="10" idx="1"/>
            <a:endCxn id="5" idx="3"/>
          </p:cNvCxnSpPr>
          <p:nvPr/>
        </p:nvCxnSpPr>
        <p:spPr>
          <a:xfrm rot="10800000">
            <a:off x="2987824" y="5481229"/>
            <a:ext cx="195896" cy="189087"/>
          </a:xfrm>
          <a:prstGeom prst="curved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Gekrümmte Verbindung 31"/>
          <p:cNvCxnSpPr>
            <a:stCxn id="10" idx="3"/>
          </p:cNvCxnSpPr>
          <p:nvPr/>
        </p:nvCxnSpPr>
        <p:spPr>
          <a:xfrm flipH="1" flipV="1">
            <a:off x="4813322" y="4938477"/>
            <a:ext cx="26582" cy="731838"/>
          </a:xfrm>
          <a:prstGeom prst="curvedConnector4">
            <a:avLst>
              <a:gd name="adj1" fmla="val 341261"/>
              <a:gd name="adj2" fmla="val 62299"/>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Gekrümmte Verbindung 33"/>
          <p:cNvCxnSpPr>
            <a:stCxn id="10" idx="3"/>
          </p:cNvCxnSpPr>
          <p:nvPr/>
        </p:nvCxnSpPr>
        <p:spPr>
          <a:xfrm>
            <a:off x="4839904" y="5670315"/>
            <a:ext cx="2047976" cy="638410"/>
          </a:xfrm>
          <a:prstGeom prst="curvedConnector3">
            <a:avLst>
              <a:gd name="adj1" fmla="val 1099"/>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Gekrümmte Verbindung 36"/>
          <p:cNvCxnSpPr>
            <a:stCxn id="10" idx="3"/>
          </p:cNvCxnSpPr>
          <p:nvPr/>
        </p:nvCxnSpPr>
        <p:spPr>
          <a:xfrm flipH="1">
            <a:off x="4813323" y="5670315"/>
            <a:ext cx="26581" cy="635868"/>
          </a:xfrm>
          <a:prstGeom prst="curvedConnector4">
            <a:avLst>
              <a:gd name="adj1" fmla="val 559693"/>
              <a:gd name="adj2" fmla="val 64155"/>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Gekrümmte Verbindung 39"/>
          <p:cNvCxnSpPr>
            <a:stCxn id="10" idx="3"/>
          </p:cNvCxnSpPr>
          <p:nvPr/>
        </p:nvCxnSpPr>
        <p:spPr>
          <a:xfrm flipV="1">
            <a:off x="4839904" y="4921821"/>
            <a:ext cx="4042791" cy="748494"/>
          </a:xfrm>
          <a:prstGeom prst="curvedConnector3">
            <a:avLst>
              <a:gd name="adj1" fmla="val 97"/>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0649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p:cNvSpPr>
            <a:spLocks noGrp="1"/>
          </p:cNvSpPr>
          <p:nvPr>
            <p:ph type="title"/>
          </p:nvPr>
        </p:nvSpPr>
        <p:spPr/>
        <p:txBody>
          <a:bodyPr>
            <a:noAutofit/>
          </a:bodyPr>
          <a:lstStyle/>
          <a:p>
            <a:r>
              <a:rPr lang="en-US" dirty="0"/>
              <a:t>What is </a:t>
            </a:r>
            <a:r>
              <a:rPr lang="en-US" dirty="0" smtClean="0"/>
              <a:t>strategic relevance?</a:t>
            </a:r>
            <a:endParaRPr lang="en-US" sz="4000" dirty="0"/>
          </a:p>
        </p:txBody>
      </p:sp>
      <p:sp>
        <p:nvSpPr>
          <p:cNvPr id="20" name="Content Placeholder 19"/>
          <p:cNvSpPr>
            <a:spLocks noGrp="1"/>
          </p:cNvSpPr>
          <p:nvPr>
            <p:ph idx="1"/>
          </p:nvPr>
        </p:nvSpPr>
        <p:spPr>
          <a:xfrm>
            <a:off x="1259632" y="1600201"/>
            <a:ext cx="7427167" cy="1828800"/>
          </a:xfrm>
        </p:spPr>
        <p:txBody>
          <a:bodyPr>
            <a:noAutofit/>
          </a:bodyPr>
          <a:lstStyle/>
          <a:p>
            <a:pPr algn="just"/>
            <a:r>
              <a:rPr lang="en-US" dirty="0" smtClean="0"/>
              <a:t>A </a:t>
            </a:r>
            <a:r>
              <a:rPr lang="en-US" dirty="0"/>
              <a:t>summary of the outcomes of different ratings undertaken in previous </a:t>
            </a:r>
            <a:r>
              <a:rPr lang="en-US" dirty="0" smtClean="0"/>
              <a:t>steps</a:t>
            </a:r>
          </a:p>
          <a:p>
            <a:r>
              <a:rPr lang="en-US" dirty="0" smtClean="0"/>
              <a:t>It includes </a:t>
            </a:r>
            <a:r>
              <a:rPr lang="en-US" dirty="0"/>
              <a:t>the </a:t>
            </a:r>
            <a:r>
              <a:rPr lang="en-GB" dirty="0" smtClean="0"/>
              <a:t>current criticality, </a:t>
            </a:r>
            <a:r>
              <a:rPr lang="en-US" dirty="0" smtClean="0"/>
              <a:t>current </a:t>
            </a:r>
            <a:r>
              <a:rPr lang="en-US" dirty="0"/>
              <a:t>trend of </a:t>
            </a:r>
            <a:r>
              <a:rPr lang="en-US" dirty="0" smtClean="0"/>
              <a:t>criticality,</a:t>
            </a:r>
            <a:r>
              <a:rPr lang="en-GB" dirty="0" smtClean="0"/>
              <a:t> </a:t>
            </a:r>
            <a:r>
              <a:rPr lang="en-GB" dirty="0"/>
              <a:t>future </a:t>
            </a:r>
            <a:r>
              <a:rPr lang="en-GB" dirty="0" smtClean="0"/>
              <a:t>criticality, systemic </a:t>
            </a:r>
            <a:r>
              <a:rPr lang="en-GB" dirty="0"/>
              <a:t>activity </a:t>
            </a:r>
            <a:endParaRPr lang="en-GB" dirty="0" smtClean="0"/>
          </a:p>
          <a:p>
            <a:r>
              <a:rPr lang="en-US" dirty="0" smtClean="0"/>
              <a:t>It helps to identify the most relevant elements in the system</a:t>
            </a:r>
            <a:endParaRPr lang="en-US" dirty="0"/>
          </a:p>
          <a:p>
            <a:pPr marL="0" indent="0" algn="just">
              <a:buNone/>
            </a:pPr>
            <a:endParaRPr lang="en-US" sz="2000" dirty="0"/>
          </a:p>
        </p:txBody>
      </p:sp>
      <p:sp>
        <p:nvSpPr>
          <p:cNvPr id="3" name="Fußzeilenplatzhalter 2"/>
          <p:cNvSpPr>
            <a:spLocks noGrp="1"/>
          </p:cNvSpPr>
          <p:nvPr>
            <p:ph type="ftr" sz="quarter" idx="11"/>
          </p:nvPr>
        </p:nvSpPr>
        <p:spPr/>
        <p:txBody>
          <a:bodyPr/>
          <a:lstStyle/>
          <a:p>
            <a:r>
              <a:rPr lang="en-US" dirty="0"/>
              <a:t>13. Analysis of systemic activity and the strategic relevance of stresses, threats and contributing factors</a:t>
            </a:r>
            <a:endParaRPr lang="de-DE" dirty="0"/>
          </a:p>
        </p:txBody>
      </p:sp>
      <p:sp>
        <p:nvSpPr>
          <p:cNvPr id="22" name="Foliennummernplatzhalter 21"/>
          <p:cNvSpPr>
            <a:spLocks noGrp="1"/>
          </p:cNvSpPr>
          <p:nvPr>
            <p:ph type="sldNum" sz="quarter" idx="12"/>
          </p:nvPr>
        </p:nvSpPr>
        <p:spPr/>
        <p:txBody>
          <a:bodyPr/>
          <a:lstStyle/>
          <a:p>
            <a:fld id="{6C6AE60A-B69C-4790-82F7-3882EDF23186}" type="slidenum">
              <a:rPr lang="de-DE" smtClean="0"/>
              <a:t>7</a:t>
            </a:fld>
            <a:endParaRPr lang="de-DE"/>
          </a:p>
        </p:txBody>
      </p:sp>
      <p:sp>
        <p:nvSpPr>
          <p:cNvPr id="6" name="Abgerundetes Rechteck 5"/>
          <p:cNvSpPr/>
          <p:nvPr/>
        </p:nvSpPr>
        <p:spPr>
          <a:xfrm>
            <a:off x="1331640" y="5301208"/>
            <a:ext cx="1656184" cy="360040"/>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tx1"/>
                </a:solidFill>
              </a:rPr>
              <a:t>Contributing factor</a:t>
            </a:r>
            <a:endParaRPr lang="en-GB" sz="1400" dirty="0">
              <a:solidFill>
                <a:schemeClr val="tx1"/>
              </a:solidFill>
            </a:endParaRPr>
          </a:p>
        </p:txBody>
      </p:sp>
      <p:sp>
        <p:nvSpPr>
          <p:cNvPr id="7" name="Abgerundetes Rechteck 6"/>
          <p:cNvSpPr/>
          <p:nvPr/>
        </p:nvSpPr>
        <p:spPr>
          <a:xfrm>
            <a:off x="1331640" y="5780571"/>
            <a:ext cx="1656184" cy="360040"/>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tx1"/>
                </a:solidFill>
              </a:rPr>
              <a:t>Contributing factor</a:t>
            </a:r>
            <a:endParaRPr lang="en-GB" sz="1400" dirty="0">
              <a:solidFill>
                <a:schemeClr val="tx1"/>
              </a:solidFill>
            </a:endParaRPr>
          </a:p>
        </p:txBody>
      </p:sp>
      <p:sp>
        <p:nvSpPr>
          <p:cNvPr id="8" name="Abgerundetes Rechteck 7"/>
          <p:cNvSpPr/>
          <p:nvPr/>
        </p:nvSpPr>
        <p:spPr>
          <a:xfrm>
            <a:off x="3183720" y="5490295"/>
            <a:ext cx="1656184" cy="360040"/>
          </a:xfrm>
          <a:prstGeom prst="roundRect">
            <a:avLst/>
          </a:prstGeom>
          <a:solidFill>
            <a:srgbClr val="FFC000"/>
          </a:solidFill>
          <a:ln>
            <a:solidFill>
              <a:srgbClr val="FFC000"/>
            </a:solid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tx1"/>
                </a:solidFill>
              </a:rPr>
              <a:t>Contributing factor</a:t>
            </a:r>
            <a:endParaRPr lang="en-GB" sz="1400" dirty="0">
              <a:solidFill>
                <a:schemeClr val="tx1"/>
              </a:solidFill>
            </a:endParaRPr>
          </a:p>
        </p:txBody>
      </p:sp>
      <p:sp>
        <p:nvSpPr>
          <p:cNvPr id="9" name="Abgerundetes Rechteck 8"/>
          <p:cNvSpPr/>
          <p:nvPr/>
        </p:nvSpPr>
        <p:spPr>
          <a:xfrm>
            <a:off x="5035800" y="5276466"/>
            <a:ext cx="1656184" cy="360040"/>
          </a:xfrm>
          <a:prstGeom prst="roundRect">
            <a:avLst/>
          </a:prstGeom>
          <a:solidFill>
            <a:srgbClr val="FF5050"/>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tx1"/>
                </a:solidFill>
              </a:rPr>
              <a:t>Threat</a:t>
            </a:r>
            <a:endParaRPr lang="en-GB" sz="1400" dirty="0">
              <a:solidFill>
                <a:schemeClr val="tx1"/>
              </a:solidFill>
            </a:endParaRPr>
          </a:p>
        </p:txBody>
      </p:sp>
      <p:sp>
        <p:nvSpPr>
          <p:cNvPr id="10" name="Abgerundetes Rechteck 9"/>
          <p:cNvSpPr/>
          <p:nvPr/>
        </p:nvSpPr>
        <p:spPr>
          <a:xfrm>
            <a:off x="5035800" y="5766123"/>
            <a:ext cx="1656184" cy="360040"/>
          </a:xfrm>
          <a:prstGeom prst="roundRect">
            <a:avLst/>
          </a:prstGeom>
          <a:solidFill>
            <a:srgbClr val="FF5050"/>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tx1"/>
                </a:solidFill>
              </a:rPr>
              <a:t>Threat</a:t>
            </a:r>
            <a:endParaRPr lang="en-GB" sz="1400" dirty="0">
              <a:solidFill>
                <a:schemeClr val="tx1"/>
              </a:solidFill>
            </a:endParaRPr>
          </a:p>
        </p:txBody>
      </p:sp>
      <p:sp>
        <p:nvSpPr>
          <p:cNvPr id="11" name="Abgerundetes Rechteck 10"/>
          <p:cNvSpPr/>
          <p:nvPr/>
        </p:nvSpPr>
        <p:spPr>
          <a:xfrm>
            <a:off x="6942463" y="5276466"/>
            <a:ext cx="1656184" cy="360040"/>
          </a:xfrm>
          <a:prstGeom prst="round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tx1"/>
                </a:solidFill>
              </a:rPr>
              <a:t>Stress</a:t>
            </a:r>
            <a:endParaRPr lang="en-GB" sz="1400" dirty="0">
              <a:solidFill>
                <a:schemeClr val="tx1"/>
              </a:solidFill>
            </a:endParaRPr>
          </a:p>
        </p:txBody>
      </p:sp>
      <p:sp>
        <p:nvSpPr>
          <p:cNvPr id="12" name="Abgerundetes Rechteck 11"/>
          <p:cNvSpPr/>
          <p:nvPr/>
        </p:nvSpPr>
        <p:spPr>
          <a:xfrm>
            <a:off x="6935253" y="5766123"/>
            <a:ext cx="1656184" cy="360040"/>
          </a:xfrm>
          <a:prstGeom prst="round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tx1"/>
                </a:solidFill>
              </a:rPr>
              <a:t>Stress</a:t>
            </a:r>
            <a:endParaRPr lang="en-GB" sz="1400" dirty="0">
              <a:solidFill>
                <a:schemeClr val="tx1"/>
              </a:solidFill>
            </a:endParaRPr>
          </a:p>
        </p:txBody>
      </p:sp>
      <p:cxnSp>
        <p:nvCxnSpPr>
          <p:cNvPr id="13" name="Gekrümmte Verbindung 12"/>
          <p:cNvCxnSpPr>
            <a:stCxn id="8" idx="3"/>
            <a:endCxn id="9" idx="1"/>
          </p:cNvCxnSpPr>
          <p:nvPr/>
        </p:nvCxnSpPr>
        <p:spPr>
          <a:xfrm flipV="1">
            <a:off x="4839904" y="5456486"/>
            <a:ext cx="195896" cy="213829"/>
          </a:xfrm>
          <a:prstGeom prst="curved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Gekrümmte Verbindung 13"/>
          <p:cNvCxnSpPr>
            <a:stCxn id="8" idx="3"/>
            <a:endCxn id="10" idx="1"/>
          </p:cNvCxnSpPr>
          <p:nvPr/>
        </p:nvCxnSpPr>
        <p:spPr>
          <a:xfrm>
            <a:off x="4839904" y="5670315"/>
            <a:ext cx="195896" cy="275828"/>
          </a:xfrm>
          <a:prstGeom prst="curved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Gekrümmte Verbindung 14"/>
          <p:cNvCxnSpPr>
            <a:stCxn id="8" idx="3"/>
            <a:endCxn id="11" idx="1"/>
          </p:cNvCxnSpPr>
          <p:nvPr/>
        </p:nvCxnSpPr>
        <p:spPr>
          <a:xfrm flipV="1">
            <a:off x="4839904" y="5456486"/>
            <a:ext cx="2102559" cy="213829"/>
          </a:xfrm>
          <a:prstGeom prst="curvedConnector3">
            <a:avLst>
              <a:gd name="adj1" fmla="val 91419"/>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Gekrümmte Verbindung 15"/>
          <p:cNvCxnSpPr>
            <a:stCxn id="8" idx="3"/>
            <a:endCxn id="12" idx="1"/>
          </p:cNvCxnSpPr>
          <p:nvPr/>
        </p:nvCxnSpPr>
        <p:spPr>
          <a:xfrm>
            <a:off x="4839904" y="5670315"/>
            <a:ext cx="2095349" cy="275828"/>
          </a:xfrm>
          <a:prstGeom prst="curvedConnector3">
            <a:avLst>
              <a:gd name="adj1" fmla="val 9156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Gekrümmte Verbindung 16"/>
          <p:cNvCxnSpPr>
            <a:stCxn id="8" idx="1"/>
            <a:endCxn id="7" idx="3"/>
          </p:cNvCxnSpPr>
          <p:nvPr/>
        </p:nvCxnSpPr>
        <p:spPr>
          <a:xfrm rot="10800000" flipV="1">
            <a:off x="2987824" y="5670315"/>
            <a:ext cx="195896" cy="290276"/>
          </a:xfrm>
          <a:prstGeom prst="curved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Gekrümmte Verbindung 17"/>
          <p:cNvCxnSpPr>
            <a:stCxn id="8" idx="1"/>
            <a:endCxn id="6" idx="3"/>
          </p:cNvCxnSpPr>
          <p:nvPr/>
        </p:nvCxnSpPr>
        <p:spPr>
          <a:xfrm rot="10800000">
            <a:off x="2987824" y="5481229"/>
            <a:ext cx="195896" cy="189087"/>
          </a:xfrm>
          <a:prstGeom prst="curved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Gekrümmte Verbindung 20"/>
          <p:cNvCxnSpPr>
            <a:stCxn id="8" idx="3"/>
          </p:cNvCxnSpPr>
          <p:nvPr/>
        </p:nvCxnSpPr>
        <p:spPr>
          <a:xfrm flipH="1" flipV="1">
            <a:off x="4813322" y="4938477"/>
            <a:ext cx="26582" cy="731838"/>
          </a:xfrm>
          <a:prstGeom prst="curvedConnector4">
            <a:avLst>
              <a:gd name="adj1" fmla="val 341261"/>
              <a:gd name="adj2" fmla="val 62299"/>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Gekrümmte Verbindung 22"/>
          <p:cNvCxnSpPr>
            <a:stCxn id="8" idx="3"/>
          </p:cNvCxnSpPr>
          <p:nvPr/>
        </p:nvCxnSpPr>
        <p:spPr>
          <a:xfrm>
            <a:off x="4839904" y="5670315"/>
            <a:ext cx="2047976" cy="638410"/>
          </a:xfrm>
          <a:prstGeom prst="curvedConnector3">
            <a:avLst>
              <a:gd name="adj1" fmla="val 1099"/>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Gekrümmte Verbindung 23"/>
          <p:cNvCxnSpPr>
            <a:stCxn id="8" idx="3"/>
          </p:cNvCxnSpPr>
          <p:nvPr/>
        </p:nvCxnSpPr>
        <p:spPr>
          <a:xfrm flipH="1">
            <a:off x="4813323" y="5670315"/>
            <a:ext cx="26581" cy="635868"/>
          </a:xfrm>
          <a:prstGeom prst="curvedConnector4">
            <a:avLst>
              <a:gd name="adj1" fmla="val 559693"/>
              <a:gd name="adj2" fmla="val 64155"/>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Gekrümmte Verbindung 24"/>
          <p:cNvCxnSpPr>
            <a:stCxn id="8" idx="3"/>
          </p:cNvCxnSpPr>
          <p:nvPr/>
        </p:nvCxnSpPr>
        <p:spPr>
          <a:xfrm flipV="1">
            <a:off x="4839904" y="4921821"/>
            <a:ext cx="4042791" cy="748494"/>
          </a:xfrm>
          <a:prstGeom prst="curvedConnector3">
            <a:avLst>
              <a:gd name="adj1" fmla="val 97"/>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 name="Textfeld 3"/>
          <p:cNvSpPr txBox="1"/>
          <p:nvPr/>
        </p:nvSpPr>
        <p:spPr>
          <a:xfrm>
            <a:off x="2635412" y="4397042"/>
            <a:ext cx="2800684" cy="400110"/>
          </a:xfrm>
          <a:prstGeom prst="rect">
            <a:avLst/>
          </a:prstGeom>
          <a:noFill/>
          <a:ln>
            <a:solidFill>
              <a:schemeClr val="tx1"/>
            </a:solidFill>
          </a:ln>
        </p:spPr>
        <p:txBody>
          <a:bodyPr wrap="square" rtlCol="0">
            <a:spAutoFit/>
          </a:bodyPr>
          <a:lstStyle/>
          <a:p>
            <a:r>
              <a:rPr lang="en-GB" sz="2000" dirty="0" smtClean="0"/>
              <a:t>To be tackled via strategy</a:t>
            </a:r>
            <a:endParaRPr lang="en-GB" sz="2000" dirty="0"/>
          </a:p>
        </p:txBody>
      </p:sp>
      <p:sp>
        <p:nvSpPr>
          <p:cNvPr id="5" name="Pfeil nach unten 4"/>
          <p:cNvSpPr/>
          <p:nvPr/>
        </p:nvSpPr>
        <p:spPr>
          <a:xfrm>
            <a:off x="3995936" y="4869160"/>
            <a:ext cx="144016" cy="354645"/>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193651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Autofit/>
          </a:bodyPr>
          <a:lstStyle/>
          <a:p>
            <a:r>
              <a:rPr lang="en-US" sz="3600" dirty="0" smtClean="0"/>
              <a:t>Why </a:t>
            </a:r>
            <a:r>
              <a:rPr lang="en-US" sz="3600" dirty="0"/>
              <a:t>do we </a:t>
            </a:r>
            <a:r>
              <a:rPr lang="en-US" sz="3600" dirty="0" err="1"/>
              <a:t>analyse</a:t>
            </a:r>
            <a:r>
              <a:rPr lang="en-US" sz="3600" dirty="0"/>
              <a:t> systemic </a:t>
            </a:r>
            <a:r>
              <a:rPr lang="en-US" sz="3600" dirty="0" smtClean="0"/>
              <a:t>activity and strategic relevance?</a:t>
            </a:r>
            <a:endParaRPr lang="en-US" sz="3600" dirty="0"/>
          </a:p>
        </p:txBody>
      </p:sp>
      <p:sp>
        <p:nvSpPr>
          <p:cNvPr id="11" name="Content Placeholder 10"/>
          <p:cNvSpPr>
            <a:spLocks noGrp="1"/>
          </p:cNvSpPr>
          <p:nvPr>
            <p:ph idx="1"/>
          </p:nvPr>
        </p:nvSpPr>
        <p:spPr>
          <a:xfrm>
            <a:off x="1259632" y="1600201"/>
            <a:ext cx="7427167" cy="1828800"/>
          </a:xfrm>
        </p:spPr>
        <p:txBody>
          <a:bodyPr tIns="182880" anchor="t">
            <a:normAutofit/>
          </a:bodyPr>
          <a:lstStyle/>
          <a:p>
            <a:pPr algn="just" fontAlgn="base"/>
            <a:r>
              <a:rPr lang="en-US" dirty="0"/>
              <a:t>Few, if any, threats or contributing factors act independently of one </a:t>
            </a:r>
            <a:r>
              <a:rPr lang="en-US" dirty="0" smtClean="0"/>
              <a:t>another</a:t>
            </a:r>
            <a:endParaRPr lang="en-US" dirty="0"/>
          </a:p>
          <a:p>
            <a:pPr algn="just" fontAlgn="base"/>
            <a:r>
              <a:rPr lang="en-US" dirty="0"/>
              <a:t>By developing an understanding the cause-effect relations during the situational analysis, the biggest drivers of change can be </a:t>
            </a:r>
            <a:r>
              <a:rPr lang="en-US" dirty="0" smtClean="0"/>
              <a:t>identified</a:t>
            </a:r>
            <a:endParaRPr lang="en-US" dirty="0"/>
          </a:p>
        </p:txBody>
      </p:sp>
      <p:sp>
        <p:nvSpPr>
          <p:cNvPr id="2" name="Fußzeilenplatzhalter 1"/>
          <p:cNvSpPr>
            <a:spLocks noGrp="1"/>
          </p:cNvSpPr>
          <p:nvPr>
            <p:ph type="ftr" sz="quarter" idx="11"/>
          </p:nvPr>
        </p:nvSpPr>
        <p:spPr/>
        <p:txBody>
          <a:bodyPr/>
          <a:lstStyle/>
          <a:p>
            <a:r>
              <a:rPr lang="en-US" dirty="0"/>
              <a:t>13. Analysis of systemic activity and the strategic relevance of stresses, threats and contributing factors</a:t>
            </a:r>
            <a:endParaRPr lang="de-DE" dirty="0"/>
          </a:p>
        </p:txBody>
      </p:sp>
      <p:sp>
        <p:nvSpPr>
          <p:cNvPr id="3" name="Foliennummernplatzhalter 2"/>
          <p:cNvSpPr>
            <a:spLocks noGrp="1"/>
          </p:cNvSpPr>
          <p:nvPr>
            <p:ph type="sldNum" sz="quarter" idx="12"/>
          </p:nvPr>
        </p:nvSpPr>
        <p:spPr/>
        <p:txBody>
          <a:bodyPr/>
          <a:lstStyle/>
          <a:p>
            <a:fld id="{6C6AE60A-B69C-4790-82F7-3882EDF23186}" type="slidenum">
              <a:rPr lang="de-DE" smtClean="0"/>
              <a:t>8</a:t>
            </a:fld>
            <a:endParaRPr lang="de-DE"/>
          </a:p>
        </p:txBody>
      </p:sp>
      <p:pic>
        <p:nvPicPr>
          <p:cNvPr id="4" name="Grafik 3"/>
          <p:cNvPicPr>
            <a:picLocks noChangeAspect="1"/>
          </p:cNvPicPr>
          <p:nvPr/>
        </p:nvPicPr>
        <p:blipFill rotWithShape="1">
          <a:blip r:embed="rId2" cstate="print">
            <a:extLst>
              <a:ext uri="{28A0092B-C50C-407E-A947-70E740481C1C}">
                <a14:useLocalDpi xmlns:a14="http://schemas.microsoft.com/office/drawing/2010/main" val="0"/>
              </a:ext>
            </a:extLst>
          </a:blip>
          <a:srcRect l="8263"/>
          <a:stretch/>
        </p:blipFill>
        <p:spPr>
          <a:xfrm>
            <a:off x="5246929" y="3573016"/>
            <a:ext cx="3573543" cy="2588491"/>
          </a:xfrm>
          <a:prstGeom prst="rect">
            <a:avLst/>
          </a:prstGeom>
        </p:spPr>
      </p:pic>
      <p:sp>
        <p:nvSpPr>
          <p:cNvPr id="5" name="Textfeld 4"/>
          <p:cNvSpPr txBox="1"/>
          <p:nvPr/>
        </p:nvSpPr>
        <p:spPr>
          <a:xfrm>
            <a:off x="1259632" y="3356992"/>
            <a:ext cx="3816424" cy="3170099"/>
          </a:xfrm>
          <a:prstGeom prst="rect">
            <a:avLst/>
          </a:prstGeom>
          <a:noFill/>
        </p:spPr>
        <p:txBody>
          <a:bodyPr wrap="square" rtlCol="0">
            <a:spAutoFit/>
          </a:bodyPr>
          <a:lstStyle/>
          <a:p>
            <a:pPr marL="285750" indent="-285750" algn="just" fontAlgn="base">
              <a:buFont typeface="Arial" panose="020B0604020202020204" pitchFamily="34" charset="0"/>
              <a:buChar char="•"/>
            </a:pPr>
            <a:r>
              <a:rPr lang="en-US" sz="2000" dirty="0"/>
              <a:t>These can be used as leverage points to alter problematic cause-effect chains </a:t>
            </a:r>
          </a:p>
          <a:p>
            <a:pPr marL="285750" indent="-285750" algn="just" fontAlgn="base">
              <a:buFont typeface="Arial" panose="020B0604020202020204" pitchFamily="34" charset="0"/>
              <a:buChar char="•"/>
            </a:pPr>
            <a:r>
              <a:rPr lang="en-US" sz="2000" dirty="0"/>
              <a:t>When resources are limited, the factors which cause the furthest reaching or most critical harms to ecosystems need to be identified and prioritized</a:t>
            </a:r>
          </a:p>
          <a:p>
            <a:pPr marL="285750" indent="-285750" algn="just">
              <a:buFont typeface="Arial" panose="020B0604020202020204" pitchFamily="34" charset="0"/>
              <a:buChar char="•"/>
            </a:pPr>
            <a:r>
              <a:rPr lang="en-US" sz="2000" dirty="0"/>
              <a:t>Important to find most effective </a:t>
            </a:r>
            <a:r>
              <a:rPr lang="en-US" sz="2000" dirty="0" smtClean="0"/>
              <a:t>strategies</a:t>
            </a:r>
            <a:endParaRPr lang="en-US" sz="2000" dirty="0"/>
          </a:p>
        </p:txBody>
      </p:sp>
      <p:sp>
        <p:nvSpPr>
          <p:cNvPr id="8" name="Textfeld 7"/>
          <p:cNvSpPr txBox="1"/>
          <p:nvPr/>
        </p:nvSpPr>
        <p:spPr>
          <a:xfrm>
            <a:off x="5220072" y="6165304"/>
            <a:ext cx="2522537" cy="215444"/>
          </a:xfrm>
          <a:prstGeom prst="rect">
            <a:avLst/>
          </a:prstGeom>
          <a:noFill/>
        </p:spPr>
        <p:txBody>
          <a:bodyPr wrap="square" rtlCol="0">
            <a:spAutoFit/>
          </a:bodyPr>
          <a:lstStyle/>
          <a:p>
            <a:r>
              <a:rPr lang="en-GB" sz="800" dirty="0" smtClean="0"/>
              <a:t>© Pierre </a:t>
            </a:r>
            <a:r>
              <a:rPr lang="en-GB" sz="800" dirty="0" err="1" smtClean="0"/>
              <a:t>Ibisch</a:t>
            </a:r>
            <a:r>
              <a:rPr lang="en-GB" sz="800" dirty="0" smtClean="0"/>
              <a:t> 2013</a:t>
            </a:r>
            <a:endParaRPr lang="en-GB" sz="800" dirty="0"/>
          </a:p>
        </p:txBody>
      </p:sp>
    </p:spTree>
    <p:extLst>
      <p:ext uri="{BB962C8B-B14F-4D97-AF65-F5344CB8AC3E}">
        <p14:creationId xmlns:p14="http://schemas.microsoft.com/office/powerpoint/2010/main" val="27370994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el 1"/>
          <p:cNvSpPr>
            <a:spLocks noGrp="1"/>
          </p:cNvSpPr>
          <p:nvPr>
            <p:ph type="title"/>
          </p:nvPr>
        </p:nvSpPr>
        <p:spPr/>
        <p:txBody>
          <a:bodyPr>
            <a:noAutofit/>
          </a:bodyPr>
          <a:lstStyle/>
          <a:p>
            <a:r>
              <a:rPr lang="en-US" dirty="0"/>
              <a:t>How do we </a:t>
            </a:r>
            <a:r>
              <a:rPr lang="en-US" dirty="0" err="1"/>
              <a:t>analyse</a:t>
            </a:r>
            <a:r>
              <a:rPr lang="en-US" dirty="0"/>
              <a:t> systemic activity?</a:t>
            </a:r>
            <a:endParaRPr lang="en-US" sz="4000" dirty="0"/>
          </a:p>
        </p:txBody>
      </p:sp>
      <p:sp>
        <p:nvSpPr>
          <p:cNvPr id="3" name="Inhaltsplatzhalter 2"/>
          <p:cNvSpPr>
            <a:spLocks noGrp="1"/>
          </p:cNvSpPr>
          <p:nvPr>
            <p:ph idx="1"/>
          </p:nvPr>
        </p:nvSpPr>
        <p:spPr>
          <a:xfrm>
            <a:off x="1259632" y="1600201"/>
            <a:ext cx="7560840" cy="1468760"/>
          </a:xfrm>
        </p:spPr>
        <p:txBody>
          <a:bodyPr>
            <a:normAutofit/>
          </a:bodyPr>
          <a:lstStyle/>
          <a:p>
            <a:pPr algn="just"/>
            <a:r>
              <a:rPr lang="en-US" dirty="0" smtClean="0"/>
              <a:t>During </a:t>
            </a:r>
            <a:r>
              <a:rPr lang="en-US" dirty="0"/>
              <a:t>the process of completing the conceptual model, you will determine </a:t>
            </a:r>
            <a:r>
              <a:rPr lang="en-US" dirty="0" smtClean="0"/>
              <a:t>factors </a:t>
            </a:r>
            <a:r>
              <a:rPr lang="en-US" dirty="0"/>
              <a:t>which influence or are influenced by one </a:t>
            </a:r>
            <a:r>
              <a:rPr lang="en-US" dirty="0" smtClean="0"/>
              <a:t>another</a:t>
            </a:r>
          </a:p>
          <a:p>
            <a:pPr algn="just"/>
            <a:r>
              <a:rPr lang="en-US" dirty="0" smtClean="0"/>
              <a:t>Necessity to </a:t>
            </a:r>
            <a:r>
              <a:rPr lang="en-US" dirty="0"/>
              <a:t>have completed this process before analyzing systemic </a:t>
            </a:r>
            <a:r>
              <a:rPr lang="en-US" dirty="0" smtClean="0"/>
              <a:t>activity</a:t>
            </a:r>
          </a:p>
          <a:p>
            <a:pPr marL="457200" indent="-457200" algn="just">
              <a:buFont typeface="+mj-lt"/>
              <a:buAutoNum type="arabicPeriod"/>
            </a:pPr>
            <a:endParaRPr lang="en-US" dirty="0"/>
          </a:p>
        </p:txBody>
      </p:sp>
      <p:sp>
        <p:nvSpPr>
          <p:cNvPr id="19" name="Fußzeilenplatzhalter 18"/>
          <p:cNvSpPr>
            <a:spLocks noGrp="1"/>
          </p:cNvSpPr>
          <p:nvPr>
            <p:ph type="ftr" sz="quarter" idx="11"/>
          </p:nvPr>
        </p:nvSpPr>
        <p:spPr/>
        <p:txBody>
          <a:bodyPr/>
          <a:lstStyle/>
          <a:p>
            <a:r>
              <a:rPr lang="en-US" dirty="0"/>
              <a:t>13. Analysis of systemic activity and the strategic relevance of stresses, threats and contributing factors</a:t>
            </a:r>
            <a:endParaRPr lang="de-DE" dirty="0"/>
          </a:p>
        </p:txBody>
      </p:sp>
      <p:sp>
        <p:nvSpPr>
          <p:cNvPr id="20" name="Foliennummernplatzhalter 19"/>
          <p:cNvSpPr>
            <a:spLocks noGrp="1"/>
          </p:cNvSpPr>
          <p:nvPr>
            <p:ph type="sldNum" sz="quarter" idx="12"/>
          </p:nvPr>
        </p:nvSpPr>
        <p:spPr/>
        <p:txBody>
          <a:bodyPr/>
          <a:lstStyle/>
          <a:p>
            <a:fld id="{6C6AE60A-B69C-4790-82F7-3882EDF23186}" type="slidenum">
              <a:rPr lang="de-DE" smtClean="0"/>
              <a:t>9</a:t>
            </a:fld>
            <a:endParaRPr lang="de-DE"/>
          </a:p>
        </p:txBody>
      </p:sp>
      <p:pic>
        <p:nvPicPr>
          <p:cNvPr id="2" name="Grafik 1"/>
          <p:cNvPicPr>
            <a:picLocks noChangeAspect="1"/>
          </p:cNvPicPr>
          <p:nvPr/>
        </p:nvPicPr>
        <p:blipFill rotWithShape="1">
          <a:blip r:embed="rId2" cstate="print">
            <a:extLst>
              <a:ext uri="{28A0092B-C50C-407E-A947-70E740481C1C}">
                <a14:useLocalDpi xmlns:a14="http://schemas.microsoft.com/office/drawing/2010/main" val="0"/>
              </a:ext>
            </a:extLst>
          </a:blip>
          <a:srcRect l="37400" b="9838"/>
          <a:stretch/>
        </p:blipFill>
        <p:spPr>
          <a:xfrm>
            <a:off x="5173670" y="2780928"/>
            <a:ext cx="3492252" cy="3353239"/>
          </a:xfrm>
          <a:prstGeom prst="rect">
            <a:avLst/>
          </a:prstGeom>
        </p:spPr>
      </p:pic>
      <p:sp>
        <p:nvSpPr>
          <p:cNvPr id="7" name="Textfeld 6"/>
          <p:cNvSpPr txBox="1"/>
          <p:nvPr/>
        </p:nvSpPr>
        <p:spPr>
          <a:xfrm>
            <a:off x="5148064" y="6154046"/>
            <a:ext cx="2522537" cy="215444"/>
          </a:xfrm>
          <a:prstGeom prst="rect">
            <a:avLst/>
          </a:prstGeom>
          <a:noFill/>
        </p:spPr>
        <p:txBody>
          <a:bodyPr wrap="square" rtlCol="0">
            <a:spAutoFit/>
          </a:bodyPr>
          <a:lstStyle/>
          <a:p>
            <a:r>
              <a:rPr lang="en-GB" sz="800" dirty="0" smtClean="0"/>
              <a:t>© Pierre </a:t>
            </a:r>
            <a:r>
              <a:rPr lang="en-GB" sz="800" dirty="0" err="1" smtClean="0"/>
              <a:t>Ibisch</a:t>
            </a:r>
            <a:r>
              <a:rPr lang="en-GB" sz="800" dirty="0" smtClean="0"/>
              <a:t> 2014</a:t>
            </a:r>
            <a:endParaRPr lang="en-GB" sz="800" dirty="0"/>
          </a:p>
        </p:txBody>
      </p:sp>
      <p:sp>
        <p:nvSpPr>
          <p:cNvPr id="4" name="Textfeld 3"/>
          <p:cNvSpPr txBox="1"/>
          <p:nvPr/>
        </p:nvSpPr>
        <p:spPr>
          <a:xfrm>
            <a:off x="1295398" y="2996952"/>
            <a:ext cx="3723721" cy="1015663"/>
          </a:xfrm>
          <a:prstGeom prst="rect">
            <a:avLst/>
          </a:prstGeom>
          <a:noFill/>
        </p:spPr>
        <p:txBody>
          <a:bodyPr wrap="square" rtlCol="0">
            <a:spAutoFit/>
          </a:bodyPr>
          <a:lstStyle/>
          <a:p>
            <a:pPr marL="285750" indent="-285750" algn="just">
              <a:buFont typeface="Arial" panose="020B0604020202020204" pitchFamily="34" charset="0"/>
              <a:buChar char="•"/>
            </a:pPr>
            <a:r>
              <a:rPr lang="en-GB" sz="2000" dirty="0" smtClean="0"/>
              <a:t>Record the connections via a matrix in an Excel spreadsheet and count them</a:t>
            </a:r>
          </a:p>
        </p:txBody>
      </p:sp>
    </p:spTree>
    <p:extLst>
      <p:ext uri="{BB962C8B-B14F-4D97-AF65-F5344CB8AC3E}">
        <p14:creationId xmlns:p14="http://schemas.microsoft.com/office/powerpoint/2010/main" val="4234149613"/>
      </p:ext>
    </p:extLst>
  </p:cSld>
  <p:clrMapOvr>
    <a:masterClrMapping/>
  </p:clrMapOvr>
  <p:timing>
    <p:tnLst>
      <p:par>
        <p:cTn id="1" dur="indefinite" restart="never" nodeType="tmRoot"/>
      </p:par>
    </p:tnLst>
  </p:timing>
</p:sld>
</file>

<file path=ppt/theme/theme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rnd" cmpd="sng" algn="ctr">
          <a:solidFill>
            <a:schemeClr val="phClr">
              <a:shade val="95000"/>
              <a:satMod val="105000"/>
            </a:schemeClr>
          </a:solidFill>
          <a:prstDash val="solid"/>
        </a:ln>
        <a:ln w="25400" cap="rnd" cmpd="sng" algn="ctr">
          <a:solidFill>
            <a:schemeClr val="phClr"/>
          </a:solidFill>
          <a:prstDash val="solid"/>
        </a:ln>
        <a:ln w="38100" cap="rnd" cmpd="sng" algn="ctr">
          <a:solidFill>
            <a:schemeClr val="phClr"/>
          </a:solidFill>
          <a:prstDash val="solid"/>
        </a:ln>
      </a:lnStyleLst>
      <a:effectStyleLst>
        <a:effectStyle>
          <a:effectLst>
            <a:outerShdw blurRad="40000" dist="20000" dir="5400000">
              <a:srgbClr val="000000">
                <a:alpha val="38000"/>
              </a:srgbClr>
            </a:outerShdw>
          </a:effectLst>
        </a:effectStyle>
        <a:effectStyle>
          <a:effectLst>
            <a:outerShdw blurRad="40000" dist="23000" dir="5400000">
              <a:srgbClr val="000000">
                <a:alpha val="35000"/>
              </a:srgbClr>
            </a:outerShdw>
          </a:effectLst>
        </a:effectStyle>
        <a:effectStyle>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3.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B77D5536-DF33-46D5-A810-6669CEB39E1A}">
  <ds:schemaRefs>
    <ds:schemaRef ds:uri="ESRI.ArcGIS.Mapping.OfficeIntegration.PowerPointInfo"/>
  </ds:schemaRefs>
</ds:datastoreItem>
</file>

<file path=customXml/itemProps2.xml><?xml version="1.0" encoding="utf-8"?>
<ds:datastoreItem xmlns:ds="http://schemas.openxmlformats.org/officeDocument/2006/customXml" ds:itemID="{7C279F10-51CB-4853-BD2A-AEA303C5193B}">
  <ds:schemaRefs>
    <ds:schemaRef ds:uri="ESRI.ArcGIS.Mapping.OfficeIntegration.PowerPointInfo"/>
  </ds:schemaRefs>
</ds:datastoreItem>
</file>

<file path=customXml/itemProps3.xml><?xml version="1.0" encoding="utf-8"?>
<ds:datastoreItem xmlns:ds="http://schemas.openxmlformats.org/officeDocument/2006/customXml" ds:itemID="{C3C966EA-64EE-4D6A-AA26-53BE2B2CEA4D}">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emplate/>
  <TotalTime>0</TotalTime>
  <Words>1432</Words>
  <Application>Microsoft Office PowerPoint</Application>
  <PresentationFormat>Bildschirmpräsentation (4:3)</PresentationFormat>
  <Paragraphs>164</Paragraphs>
  <Slides>15</Slides>
  <Notes>4</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15</vt:i4>
      </vt:variant>
    </vt:vector>
  </HeadingPairs>
  <TitlesOfParts>
    <vt:vector size="21" baseType="lpstr">
      <vt:lpstr>ＭＳ Ｐゴシック</vt:lpstr>
      <vt:lpstr>宋体</vt:lpstr>
      <vt:lpstr>Arial</vt:lpstr>
      <vt:lpstr>Calibri</vt:lpstr>
      <vt:lpstr>Courier New</vt:lpstr>
      <vt:lpstr>Larissa-Design</vt:lpstr>
      <vt:lpstr>Analysis of systemic activity and the strategic relevance of stresses, threats and contributing factors</vt:lpstr>
      <vt:lpstr>Credits and conditions of use</vt:lpstr>
      <vt:lpstr>PowerPoint-Präsentation</vt:lpstr>
      <vt:lpstr>Learning objectives</vt:lpstr>
      <vt:lpstr>Outline</vt:lpstr>
      <vt:lpstr>What is systemic activity?</vt:lpstr>
      <vt:lpstr>What is strategic relevance?</vt:lpstr>
      <vt:lpstr>Why do we analyse systemic activity and strategic relevance?</vt:lpstr>
      <vt:lpstr>How do we analyse systemic activity?</vt:lpstr>
      <vt:lpstr>How do we analyse systemic activity?</vt:lpstr>
      <vt:lpstr>How do we analyse systemic activity?</vt:lpstr>
      <vt:lpstr>How do we analyse systemic activity?</vt:lpstr>
      <vt:lpstr>How do we analyse strategic relevance?</vt:lpstr>
      <vt:lpstr>How do we analyse strategic relevance?</vt:lpstr>
      <vt:lpstr>Practical Tips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Lehmann, Christina</dc:creator>
  <cp:lastModifiedBy>Tina</cp:lastModifiedBy>
  <cp:revision>147</cp:revision>
  <dcterms:created xsi:type="dcterms:W3CDTF">2014-11-12T07:15:06Z</dcterms:created>
  <dcterms:modified xsi:type="dcterms:W3CDTF">2015-03-17T18:59:46Z</dcterms:modified>
</cp:coreProperties>
</file>