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1"/>
  </p:notesMasterIdLst>
  <p:sldIdLst>
    <p:sldId id="257" r:id="rId2"/>
    <p:sldId id="297" r:id="rId3"/>
    <p:sldId id="262" r:id="rId4"/>
    <p:sldId id="307" r:id="rId5"/>
    <p:sldId id="267" r:id="rId6"/>
    <p:sldId id="258" r:id="rId7"/>
    <p:sldId id="264" r:id="rId8"/>
    <p:sldId id="305" r:id="rId9"/>
    <p:sldId id="306" r:id="rId10"/>
    <p:sldId id="259" r:id="rId11"/>
    <p:sldId id="268" r:id="rId12"/>
    <p:sldId id="269" r:id="rId13"/>
    <p:sldId id="298" r:id="rId14"/>
    <p:sldId id="300" r:id="rId15"/>
    <p:sldId id="296" r:id="rId16"/>
    <p:sldId id="275" r:id="rId17"/>
    <p:sldId id="301" r:id="rId18"/>
    <p:sldId id="302" r:id="rId19"/>
    <p:sldId id="303" r:id="rId20"/>
    <p:sldId id="281" r:id="rId21"/>
    <p:sldId id="283" r:id="rId22"/>
    <p:sldId id="284" r:id="rId23"/>
    <p:sldId id="299" r:id="rId24"/>
    <p:sldId id="285" r:id="rId25"/>
    <p:sldId id="287" r:id="rId26"/>
    <p:sldId id="286" r:id="rId27"/>
    <p:sldId id="304" r:id="rId28"/>
    <p:sldId id="289" r:id="rId29"/>
    <p:sldId id="261" r:id="rId30"/>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1" d="100"/>
          <a:sy n="71" d="100"/>
        </p:scale>
        <p:origin x="1056"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6DFB7F-9CC4-43C6-A9D6-5C458B34CCFD}" type="doc">
      <dgm:prSet loTypeId="urn:microsoft.com/office/officeart/2005/8/layout/vList2" loCatId="list" qsTypeId="urn:microsoft.com/office/officeart/2005/8/quickstyle/simple1" qsCatId="simple" csTypeId="urn:microsoft.com/office/officeart/2005/8/colors/accent3_2" csCatId="accent3"/>
      <dgm:spPr/>
      <dgm:t>
        <a:bodyPr/>
        <a:lstStyle/>
        <a:p>
          <a:endParaRPr lang="en-GB"/>
        </a:p>
      </dgm:t>
    </dgm:pt>
    <dgm:pt modelId="{A8FA029F-E8CB-415E-840A-94A55FDBE2B7}">
      <dgm:prSet custT="1"/>
      <dgm:spPr/>
      <dgm:t>
        <a:bodyPr/>
        <a:lstStyle/>
        <a:p>
          <a:pPr rtl="0"/>
          <a:r>
            <a:rPr lang="en-GB" sz="1600" dirty="0" smtClean="0"/>
            <a:t>Participants have specific knowledge of the ecosystem diagnostics analysis (EDA) as a process of holistic investigation of a landscape characterising and evaluating land use change with direct relevance to the conservation interests of the area. </a:t>
          </a:r>
          <a:endParaRPr lang="de-DE" sz="1600" dirty="0"/>
        </a:p>
      </dgm:t>
    </dgm:pt>
    <dgm:pt modelId="{08142A38-CAAA-44CB-AA75-515CD084434B}" type="parTrans" cxnId="{0D3844DF-58D3-4D2B-9FCA-709F6154B87F}">
      <dgm:prSet/>
      <dgm:spPr/>
      <dgm:t>
        <a:bodyPr/>
        <a:lstStyle/>
        <a:p>
          <a:endParaRPr lang="en-GB" sz="2000"/>
        </a:p>
      </dgm:t>
    </dgm:pt>
    <dgm:pt modelId="{2A950E97-90C9-42CD-986F-2A17860D2E86}" type="sibTrans" cxnId="{0D3844DF-58D3-4D2B-9FCA-709F6154B87F}">
      <dgm:prSet/>
      <dgm:spPr/>
      <dgm:t>
        <a:bodyPr/>
        <a:lstStyle/>
        <a:p>
          <a:endParaRPr lang="en-GB" sz="2000"/>
        </a:p>
      </dgm:t>
    </dgm:pt>
    <dgm:pt modelId="{445B1404-C47C-4B4D-85EA-52A30C35E7A3}">
      <dgm:prSet custT="1"/>
      <dgm:spPr/>
      <dgm:t>
        <a:bodyPr/>
        <a:lstStyle/>
        <a:p>
          <a:pPr rtl="0"/>
          <a:r>
            <a:rPr lang="en-GB" sz="1600" smtClean="0"/>
            <a:t>By providing a large-scale perspective it enables the practitioner to view a project site in a wider context.</a:t>
          </a:r>
          <a:endParaRPr lang="de-DE" sz="1600"/>
        </a:p>
      </dgm:t>
    </dgm:pt>
    <dgm:pt modelId="{4A035980-C1DE-42B7-BBCA-C9422B70C12B}" type="parTrans" cxnId="{801948B2-9ACF-4E23-8F41-A2DD2302871D}">
      <dgm:prSet/>
      <dgm:spPr/>
      <dgm:t>
        <a:bodyPr/>
        <a:lstStyle/>
        <a:p>
          <a:endParaRPr lang="en-GB" sz="2000"/>
        </a:p>
      </dgm:t>
    </dgm:pt>
    <dgm:pt modelId="{1757E1E1-1AAF-4E77-AE8A-23DD85878124}" type="sibTrans" cxnId="{801948B2-9ACF-4E23-8F41-A2DD2302871D}">
      <dgm:prSet/>
      <dgm:spPr/>
      <dgm:t>
        <a:bodyPr/>
        <a:lstStyle/>
        <a:p>
          <a:endParaRPr lang="en-GB" sz="2000"/>
        </a:p>
      </dgm:t>
    </dgm:pt>
    <dgm:pt modelId="{F64F4FB0-561A-405B-B59E-87B14FF52045}">
      <dgm:prSet custT="1"/>
      <dgm:spPr/>
      <dgm:t>
        <a:bodyPr/>
        <a:lstStyle/>
        <a:p>
          <a:pPr rtl="0"/>
          <a:r>
            <a:rPr lang="en-GB" sz="1600" smtClean="0"/>
            <a:t>Participants are able to explain the rationale behind the EDA to provide an intuitive understanding of the specific ecosystem, its elements and ongoing processes and their functionality in order to get a</a:t>
          </a:r>
          <a:r>
            <a:rPr lang="en-US" sz="1600" smtClean="0"/>
            <a:t> better overview on the landscape and support the delineation of boundaries for a MARISCO analysis.</a:t>
          </a:r>
          <a:endParaRPr lang="de-DE" sz="1600"/>
        </a:p>
      </dgm:t>
    </dgm:pt>
    <dgm:pt modelId="{FBA4A751-F745-456E-9308-4EBE336F5EBC}" type="parTrans" cxnId="{C93E2556-7EB3-4FCF-896E-F4FF8446CA6D}">
      <dgm:prSet/>
      <dgm:spPr/>
      <dgm:t>
        <a:bodyPr/>
        <a:lstStyle/>
        <a:p>
          <a:endParaRPr lang="en-GB" sz="2000"/>
        </a:p>
      </dgm:t>
    </dgm:pt>
    <dgm:pt modelId="{17C00527-0C26-4442-A050-181F300C13A1}" type="sibTrans" cxnId="{C93E2556-7EB3-4FCF-896E-F4FF8446CA6D}">
      <dgm:prSet/>
      <dgm:spPr/>
      <dgm:t>
        <a:bodyPr/>
        <a:lstStyle/>
        <a:p>
          <a:endParaRPr lang="en-GB" sz="2000"/>
        </a:p>
      </dgm:t>
    </dgm:pt>
    <dgm:pt modelId="{A449D272-53C4-4851-8444-C99D2FDDA56F}">
      <dgm:prSet custT="1"/>
      <dgm:spPr/>
      <dgm:t>
        <a:bodyPr/>
        <a:lstStyle/>
        <a:p>
          <a:pPr rtl="0"/>
          <a:r>
            <a:rPr lang="en-GB" sz="1600" smtClean="0"/>
            <a:t>Participants are able to guide a team through the different steps of the EDA process (satellite images, desktop study, generation of further questions, field study and analysis of evidence).  </a:t>
          </a:r>
          <a:endParaRPr lang="de-DE" sz="1600"/>
        </a:p>
      </dgm:t>
    </dgm:pt>
    <dgm:pt modelId="{EBBC66F2-8541-42E9-836D-5285EA003345}" type="parTrans" cxnId="{E3CD7005-0EDA-40D8-8C58-1D6DA6AC49B0}">
      <dgm:prSet/>
      <dgm:spPr/>
      <dgm:t>
        <a:bodyPr/>
        <a:lstStyle/>
        <a:p>
          <a:endParaRPr lang="en-GB" sz="2000"/>
        </a:p>
      </dgm:t>
    </dgm:pt>
    <dgm:pt modelId="{2FB781AA-8530-4218-91B5-85E1766BD132}" type="sibTrans" cxnId="{E3CD7005-0EDA-40D8-8C58-1D6DA6AC49B0}">
      <dgm:prSet/>
      <dgm:spPr/>
      <dgm:t>
        <a:bodyPr/>
        <a:lstStyle/>
        <a:p>
          <a:endParaRPr lang="en-GB" sz="2000"/>
        </a:p>
      </dgm:t>
    </dgm:pt>
    <dgm:pt modelId="{A4273E39-A4AA-4A98-BE8C-6828FA2E0476}">
      <dgm:prSet custT="1"/>
      <dgm:spPr/>
      <dgm:t>
        <a:bodyPr/>
        <a:lstStyle/>
        <a:p>
          <a:pPr rtl="0"/>
          <a:r>
            <a:rPr lang="en-GB" sz="1600" smtClean="0"/>
            <a:t>They can show different useful functions of google-earth (like zoom, time slider, historical imagery, ruler) for the satellite image exercise. </a:t>
          </a:r>
          <a:endParaRPr lang="de-DE" sz="1600"/>
        </a:p>
      </dgm:t>
    </dgm:pt>
    <dgm:pt modelId="{617AC9EA-901F-4B85-8725-E3BCC89DB497}" type="parTrans" cxnId="{C2552ACE-CBCF-41F5-956F-6880200F374E}">
      <dgm:prSet/>
      <dgm:spPr/>
      <dgm:t>
        <a:bodyPr/>
        <a:lstStyle/>
        <a:p>
          <a:endParaRPr lang="en-GB" sz="2000"/>
        </a:p>
      </dgm:t>
    </dgm:pt>
    <dgm:pt modelId="{E3EC1058-674C-4041-8C93-5DBD979D16F6}" type="sibTrans" cxnId="{C2552ACE-CBCF-41F5-956F-6880200F374E}">
      <dgm:prSet/>
      <dgm:spPr/>
      <dgm:t>
        <a:bodyPr/>
        <a:lstStyle/>
        <a:p>
          <a:endParaRPr lang="en-GB" sz="2000"/>
        </a:p>
      </dgm:t>
    </dgm:pt>
    <dgm:pt modelId="{3556D453-138A-4556-A596-DBB2EE9D575D}" type="pres">
      <dgm:prSet presAssocID="{F36DFB7F-9CC4-43C6-A9D6-5C458B34CCFD}" presName="linear" presStyleCnt="0">
        <dgm:presLayoutVars>
          <dgm:animLvl val="lvl"/>
          <dgm:resizeHandles val="exact"/>
        </dgm:presLayoutVars>
      </dgm:prSet>
      <dgm:spPr/>
    </dgm:pt>
    <dgm:pt modelId="{D0A75072-3974-44CC-A354-D3AB15E46F9D}" type="pres">
      <dgm:prSet presAssocID="{A8FA029F-E8CB-415E-840A-94A55FDBE2B7}" presName="parentText" presStyleLbl="node1" presStyleIdx="0" presStyleCnt="5">
        <dgm:presLayoutVars>
          <dgm:chMax val="0"/>
          <dgm:bulletEnabled val="1"/>
        </dgm:presLayoutVars>
      </dgm:prSet>
      <dgm:spPr/>
    </dgm:pt>
    <dgm:pt modelId="{C3850DAF-B36A-4B55-ADC4-80E601337F1E}" type="pres">
      <dgm:prSet presAssocID="{2A950E97-90C9-42CD-986F-2A17860D2E86}" presName="spacer" presStyleCnt="0"/>
      <dgm:spPr/>
    </dgm:pt>
    <dgm:pt modelId="{37AA0DCD-8025-443D-BF7B-5DBF9FDAF90C}" type="pres">
      <dgm:prSet presAssocID="{445B1404-C47C-4B4D-85EA-52A30C35E7A3}" presName="parentText" presStyleLbl="node1" presStyleIdx="1" presStyleCnt="5">
        <dgm:presLayoutVars>
          <dgm:chMax val="0"/>
          <dgm:bulletEnabled val="1"/>
        </dgm:presLayoutVars>
      </dgm:prSet>
      <dgm:spPr/>
    </dgm:pt>
    <dgm:pt modelId="{063949D2-BCD1-44ED-8EC3-B8DED494BE84}" type="pres">
      <dgm:prSet presAssocID="{1757E1E1-1AAF-4E77-AE8A-23DD85878124}" presName="spacer" presStyleCnt="0"/>
      <dgm:spPr/>
    </dgm:pt>
    <dgm:pt modelId="{D0FFEA82-9D53-4804-A2A0-FFCA9A712416}" type="pres">
      <dgm:prSet presAssocID="{F64F4FB0-561A-405B-B59E-87B14FF52045}" presName="parentText" presStyleLbl="node1" presStyleIdx="2" presStyleCnt="5">
        <dgm:presLayoutVars>
          <dgm:chMax val="0"/>
          <dgm:bulletEnabled val="1"/>
        </dgm:presLayoutVars>
      </dgm:prSet>
      <dgm:spPr/>
    </dgm:pt>
    <dgm:pt modelId="{5B9C22C9-7BED-4DE0-9C00-ABFF03ECF90D}" type="pres">
      <dgm:prSet presAssocID="{17C00527-0C26-4442-A050-181F300C13A1}" presName="spacer" presStyleCnt="0"/>
      <dgm:spPr/>
    </dgm:pt>
    <dgm:pt modelId="{E8FA9435-DE96-49B0-858E-0879BE3B0199}" type="pres">
      <dgm:prSet presAssocID="{A449D272-53C4-4851-8444-C99D2FDDA56F}" presName="parentText" presStyleLbl="node1" presStyleIdx="3" presStyleCnt="5">
        <dgm:presLayoutVars>
          <dgm:chMax val="0"/>
          <dgm:bulletEnabled val="1"/>
        </dgm:presLayoutVars>
      </dgm:prSet>
      <dgm:spPr/>
    </dgm:pt>
    <dgm:pt modelId="{1241CD93-E9CE-4826-9A34-9198F41C41FB}" type="pres">
      <dgm:prSet presAssocID="{2FB781AA-8530-4218-91B5-85E1766BD132}" presName="spacer" presStyleCnt="0"/>
      <dgm:spPr/>
    </dgm:pt>
    <dgm:pt modelId="{69A549E4-8FEA-408B-84D6-E184CA38AC77}" type="pres">
      <dgm:prSet presAssocID="{A4273E39-A4AA-4A98-BE8C-6828FA2E0476}" presName="parentText" presStyleLbl="node1" presStyleIdx="4" presStyleCnt="5">
        <dgm:presLayoutVars>
          <dgm:chMax val="0"/>
          <dgm:bulletEnabled val="1"/>
        </dgm:presLayoutVars>
      </dgm:prSet>
      <dgm:spPr/>
    </dgm:pt>
  </dgm:ptLst>
  <dgm:cxnLst>
    <dgm:cxn modelId="{70D65D26-4ABB-4743-B38C-58C0441F0B53}" type="presOf" srcId="{F36DFB7F-9CC4-43C6-A9D6-5C458B34CCFD}" destId="{3556D453-138A-4556-A596-DBB2EE9D575D}" srcOrd="0" destOrd="0" presId="urn:microsoft.com/office/officeart/2005/8/layout/vList2"/>
    <dgm:cxn modelId="{9CC4AE2B-8B76-4D9C-8CFF-B2D257F2B032}" type="presOf" srcId="{F64F4FB0-561A-405B-B59E-87B14FF52045}" destId="{D0FFEA82-9D53-4804-A2A0-FFCA9A712416}" srcOrd="0" destOrd="0" presId="urn:microsoft.com/office/officeart/2005/8/layout/vList2"/>
    <dgm:cxn modelId="{E3CD7005-0EDA-40D8-8C58-1D6DA6AC49B0}" srcId="{F36DFB7F-9CC4-43C6-A9D6-5C458B34CCFD}" destId="{A449D272-53C4-4851-8444-C99D2FDDA56F}" srcOrd="3" destOrd="0" parTransId="{EBBC66F2-8541-42E9-836D-5285EA003345}" sibTransId="{2FB781AA-8530-4218-91B5-85E1766BD132}"/>
    <dgm:cxn modelId="{0D3844DF-58D3-4D2B-9FCA-709F6154B87F}" srcId="{F36DFB7F-9CC4-43C6-A9D6-5C458B34CCFD}" destId="{A8FA029F-E8CB-415E-840A-94A55FDBE2B7}" srcOrd="0" destOrd="0" parTransId="{08142A38-CAAA-44CB-AA75-515CD084434B}" sibTransId="{2A950E97-90C9-42CD-986F-2A17860D2E86}"/>
    <dgm:cxn modelId="{ED217273-40B9-4C76-A89D-6549E5173734}" type="presOf" srcId="{A8FA029F-E8CB-415E-840A-94A55FDBE2B7}" destId="{D0A75072-3974-44CC-A354-D3AB15E46F9D}" srcOrd="0" destOrd="0" presId="urn:microsoft.com/office/officeart/2005/8/layout/vList2"/>
    <dgm:cxn modelId="{72F8BC5F-6D13-4107-8E1B-E040698BB5FA}" type="presOf" srcId="{A4273E39-A4AA-4A98-BE8C-6828FA2E0476}" destId="{69A549E4-8FEA-408B-84D6-E184CA38AC77}" srcOrd="0" destOrd="0" presId="urn:microsoft.com/office/officeart/2005/8/layout/vList2"/>
    <dgm:cxn modelId="{801948B2-9ACF-4E23-8F41-A2DD2302871D}" srcId="{F36DFB7F-9CC4-43C6-A9D6-5C458B34CCFD}" destId="{445B1404-C47C-4B4D-85EA-52A30C35E7A3}" srcOrd="1" destOrd="0" parTransId="{4A035980-C1DE-42B7-BBCA-C9422B70C12B}" sibTransId="{1757E1E1-1AAF-4E77-AE8A-23DD85878124}"/>
    <dgm:cxn modelId="{E5222CE7-CFA6-4AD8-A3A1-CD8F9168988E}" type="presOf" srcId="{A449D272-53C4-4851-8444-C99D2FDDA56F}" destId="{E8FA9435-DE96-49B0-858E-0879BE3B0199}" srcOrd="0" destOrd="0" presId="urn:microsoft.com/office/officeart/2005/8/layout/vList2"/>
    <dgm:cxn modelId="{C93E2556-7EB3-4FCF-896E-F4FF8446CA6D}" srcId="{F36DFB7F-9CC4-43C6-A9D6-5C458B34CCFD}" destId="{F64F4FB0-561A-405B-B59E-87B14FF52045}" srcOrd="2" destOrd="0" parTransId="{FBA4A751-F745-456E-9308-4EBE336F5EBC}" sibTransId="{17C00527-0C26-4442-A050-181F300C13A1}"/>
    <dgm:cxn modelId="{8CDA1D26-7BA2-4F8D-9B9C-8DC8EF487C6F}" type="presOf" srcId="{445B1404-C47C-4B4D-85EA-52A30C35E7A3}" destId="{37AA0DCD-8025-443D-BF7B-5DBF9FDAF90C}" srcOrd="0" destOrd="0" presId="urn:microsoft.com/office/officeart/2005/8/layout/vList2"/>
    <dgm:cxn modelId="{C2552ACE-CBCF-41F5-956F-6880200F374E}" srcId="{F36DFB7F-9CC4-43C6-A9D6-5C458B34CCFD}" destId="{A4273E39-A4AA-4A98-BE8C-6828FA2E0476}" srcOrd="4" destOrd="0" parTransId="{617AC9EA-901F-4B85-8725-E3BCC89DB497}" sibTransId="{E3EC1058-674C-4041-8C93-5DBD979D16F6}"/>
    <dgm:cxn modelId="{7CB910AB-1577-400D-9A8B-5E900F27CB6C}" type="presParOf" srcId="{3556D453-138A-4556-A596-DBB2EE9D575D}" destId="{D0A75072-3974-44CC-A354-D3AB15E46F9D}" srcOrd="0" destOrd="0" presId="urn:microsoft.com/office/officeart/2005/8/layout/vList2"/>
    <dgm:cxn modelId="{9761E7AA-AAE8-415E-9964-334DC9F78868}" type="presParOf" srcId="{3556D453-138A-4556-A596-DBB2EE9D575D}" destId="{C3850DAF-B36A-4B55-ADC4-80E601337F1E}" srcOrd="1" destOrd="0" presId="urn:microsoft.com/office/officeart/2005/8/layout/vList2"/>
    <dgm:cxn modelId="{AEFEF330-C2AC-4B59-988D-5BA1EDDB82EC}" type="presParOf" srcId="{3556D453-138A-4556-A596-DBB2EE9D575D}" destId="{37AA0DCD-8025-443D-BF7B-5DBF9FDAF90C}" srcOrd="2" destOrd="0" presId="urn:microsoft.com/office/officeart/2005/8/layout/vList2"/>
    <dgm:cxn modelId="{42AD9787-C9C9-44A5-AB42-F2E9C286B139}" type="presParOf" srcId="{3556D453-138A-4556-A596-DBB2EE9D575D}" destId="{063949D2-BCD1-44ED-8EC3-B8DED494BE84}" srcOrd="3" destOrd="0" presId="urn:microsoft.com/office/officeart/2005/8/layout/vList2"/>
    <dgm:cxn modelId="{F124A966-E94F-4D56-8E70-0ABF10563A78}" type="presParOf" srcId="{3556D453-138A-4556-A596-DBB2EE9D575D}" destId="{D0FFEA82-9D53-4804-A2A0-FFCA9A712416}" srcOrd="4" destOrd="0" presId="urn:microsoft.com/office/officeart/2005/8/layout/vList2"/>
    <dgm:cxn modelId="{5821B096-711C-4627-8646-8A407CDD237F}" type="presParOf" srcId="{3556D453-138A-4556-A596-DBB2EE9D575D}" destId="{5B9C22C9-7BED-4DE0-9C00-ABFF03ECF90D}" srcOrd="5" destOrd="0" presId="urn:microsoft.com/office/officeart/2005/8/layout/vList2"/>
    <dgm:cxn modelId="{AF001D6B-2394-46CC-B5AD-4360E236B34C}" type="presParOf" srcId="{3556D453-138A-4556-A596-DBB2EE9D575D}" destId="{E8FA9435-DE96-49B0-858E-0879BE3B0199}" srcOrd="6" destOrd="0" presId="urn:microsoft.com/office/officeart/2005/8/layout/vList2"/>
    <dgm:cxn modelId="{C55C34BE-E490-4378-A488-C4559CD7FFD5}" type="presParOf" srcId="{3556D453-138A-4556-A596-DBB2EE9D575D}" destId="{1241CD93-E9CE-4826-9A34-9198F41C41FB}" srcOrd="7" destOrd="0" presId="urn:microsoft.com/office/officeart/2005/8/layout/vList2"/>
    <dgm:cxn modelId="{CA5CAAC3-0B32-4BB2-9A38-81A7A61C1834}" type="presParOf" srcId="{3556D453-138A-4556-A596-DBB2EE9D575D}" destId="{69A549E4-8FEA-408B-84D6-E184CA38AC77}"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A75072-3974-44CC-A354-D3AB15E46F9D}">
      <dsp:nvSpPr>
        <dsp:cNvPr id="0" name=""/>
        <dsp:cNvSpPr/>
      </dsp:nvSpPr>
      <dsp:spPr>
        <a:xfrm>
          <a:off x="0" y="651"/>
          <a:ext cx="7776864" cy="893704"/>
        </a:xfrm>
        <a:prstGeom prst="round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dirty="0" smtClean="0"/>
            <a:t>Participants have specific knowledge of the ecosystem diagnostics analysis (EDA) as a process of holistic investigation of a landscape characterising and evaluating land use change with direct relevance to the conservation interests of the area. </a:t>
          </a:r>
          <a:endParaRPr lang="de-DE" sz="1600" kern="1200" dirty="0"/>
        </a:p>
      </dsp:txBody>
      <dsp:txXfrm>
        <a:off x="43627" y="44278"/>
        <a:ext cx="7689610" cy="806450"/>
      </dsp:txXfrm>
    </dsp:sp>
    <dsp:sp modelId="{37AA0DCD-8025-443D-BF7B-5DBF9FDAF90C}">
      <dsp:nvSpPr>
        <dsp:cNvPr id="0" name=""/>
        <dsp:cNvSpPr/>
      </dsp:nvSpPr>
      <dsp:spPr>
        <a:xfrm>
          <a:off x="0" y="908390"/>
          <a:ext cx="7776864" cy="893704"/>
        </a:xfrm>
        <a:prstGeom prst="round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smtClean="0"/>
            <a:t>By providing a large-scale perspective it enables the practitioner to view a project site in a wider context.</a:t>
          </a:r>
          <a:endParaRPr lang="de-DE" sz="1600" kern="1200"/>
        </a:p>
      </dsp:txBody>
      <dsp:txXfrm>
        <a:off x="43627" y="952017"/>
        <a:ext cx="7689610" cy="806450"/>
      </dsp:txXfrm>
    </dsp:sp>
    <dsp:sp modelId="{D0FFEA82-9D53-4804-A2A0-FFCA9A712416}">
      <dsp:nvSpPr>
        <dsp:cNvPr id="0" name=""/>
        <dsp:cNvSpPr/>
      </dsp:nvSpPr>
      <dsp:spPr>
        <a:xfrm>
          <a:off x="0" y="1816129"/>
          <a:ext cx="7776864" cy="893704"/>
        </a:xfrm>
        <a:prstGeom prst="round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smtClean="0"/>
            <a:t>Participants are able to explain the rationale behind the EDA to provide an intuitive understanding of the specific ecosystem, its elements and ongoing processes and their functionality in order to get a</a:t>
          </a:r>
          <a:r>
            <a:rPr lang="en-US" sz="1600" kern="1200" smtClean="0"/>
            <a:t> better overview on the landscape and support the delineation of boundaries for a MARISCO analysis.</a:t>
          </a:r>
          <a:endParaRPr lang="de-DE" sz="1600" kern="1200"/>
        </a:p>
      </dsp:txBody>
      <dsp:txXfrm>
        <a:off x="43627" y="1859756"/>
        <a:ext cx="7689610" cy="806450"/>
      </dsp:txXfrm>
    </dsp:sp>
    <dsp:sp modelId="{E8FA9435-DE96-49B0-858E-0879BE3B0199}">
      <dsp:nvSpPr>
        <dsp:cNvPr id="0" name=""/>
        <dsp:cNvSpPr/>
      </dsp:nvSpPr>
      <dsp:spPr>
        <a:xfrm>
          <a:off x="0" y="2723868"/>
          <a:ext cx="7776864" cy="893704"/>
        </a:xfrm>
        <a:prstGeom prst="round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smtClean="0"/>
            <a:t>Participants are able to guide a team through the different steps of the EDA process (satellite images, desktop study, generation of further questions, field study and analysis of evidence).  </a:t>
          </a:r>
          <a:endParaRPr lang="de-DE" sz="1600" kern="1200"/>
        </a:p>
      </dsp:txBody>
      <dsp:txXfrm>
        <a:off x="43627" y="2767495"/>
        <a:ext cx="7689610" cy="806450"/>
      </dsp:txXfrm>
    </dsp:sp>
    <dsp:sp modelId="{69A549E4-8FEA-408B-84D6-E184CA38AC77}">
      <dsp:nvSpPr>
        <dsp:cNvPr id="0" name=""/>
        <dsp:cNvSpPr/>
      </dsp:nvSpPr>
      <dsp:spPr>
        <a:xfrm>
          <a:off x="0" y="3631607"/>
          <a:ext cx="7776864" cy="893704"/>
        </a:xfrm>
        <a:prstGeom prst="round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smtClean="0"/>
            <a:t>They can show different useful functions of google-earth (like zoom, time slider, historical imagery, ruler) for the satellite image exercise. </a:t>
          </a:r>
          <a:endParaRPr lang="de-DE" sz="1600" kern="1200"/>
        </a:p>
      </dsp:txBody>
      <dsp:txXfrm>
        <a:off x="43627" y="3675234"/>
        <a:ext cx="7689610" cy="8064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E4853F-6AC4-4CBD-A471-414BE87BCDDC}" type="datetimeFigureOut">
              <a:rPr lang="en-GB" smtClean="0"/>
              <a:t>17/03/2015</a:t>
            </a:fld>
            <a:endParaRPr lang="en-GB"/>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E6C3B8-4F73-4408-8F2E-82893D1C657B}" type="slidenum">
              <a:rPr lang="en-GB" smtClean="0"/>
              <a:t>‹Nr.›</a:t>
            </a:fld>
            <a:endParaRPr lang="en-GB"/>
          </a:p>
        </p:txBody>
      </p:sp>
    </p:spTree>
    <p:extLst>
      <p:ext uri="{BB962C8B-B14F-4D97-AF65-F5344CB8AC3E}">
        <p14:creationId xmlns:p14="http://schemas.microsoft.com/office/powerpoint/2010/main" val="2685814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smtClean="0"/>
              <a:t>Pictures: </a:t>
            </a:r>
            <a:r>
              <a:rPr lang="en-GB" dirty="0" err="1" smtClean="0"/>
              <a:t>Prof.</a:t>
            </a:r>
            <a:r>
              <a:rPr lang="en-GB" dirty="0" smtClean="0"/>
              <a:t> </a:t>
            </a:r>
            <a:r>
              <a:rPr lang="en-GB" dirty="0" err="1" smtClean="0"/>
              <a:t>Dr.</a:t>
            </a:r>
            <a:r>
              <a:rPr lang="en-GB" dirty="0" smtClean="0"/>
              <a:t> Pierre </a:t>
            </a:r>
            <a:r>
              <a:rPr lang="en-GB" dirty="0" err="1" smtClean="0"/>
              <a:t>Ibisch</a:t>
            </a:r>
            <a:endParaRPr lang="en-GB" dirty="0"/>
          </a:p>
        </p:txBody>
      </p:sp>
      <p:sp>
        <p:nvSpPr>
          <p:cNvPr id="4" name="Foliennummernplatzhalter 3"/>
          <p:cNvSpPr>
            <a:spLocks noGrp="1"/>
          </p:cNvSpPr>
          <p:nvPr>
            <p:ph type="sldNum" sz="quarter" idx="10"/>
          </p:nvPr>
        </p:nvSpPr>
        <p:spPr/>
        <p:txBody>
          <a:bodyPr/>
          <a:lstStyle/>
          <a:p>
            <a:fld id="{D3E6C3B8-4F73-4408-8F2E-82893D1C657B}" type="slidenum">
              <a:rPr lang="en-GB" smtClean="0"/>
              <a:t>6</a:t>
            </a:fld>
            <a:endParaRPr lang="en-GB"/>
          </a:p>
        </p:txBody>
      </p:sp>
    </p:spTree>
    <p:extLst>
      <p:ext uri="{BB962C8B-B14F-4D97-AF65-F5344CB8AC3E}">
        <p14:creationId xmlns:p14="http://schemas.microsoft.com/office/powerpoint/2010/main" val="4110742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Tool available at: http://earthenginepartners.appspot.com/science-2013-global-forest</a:t>
            </a:r>
          </a:p>
          <a:p>
            <a:endParaRPr lang="en-GB" dirty="0"/>
          </a:p>
        </p:txBody>
      </p:sp>
      <p:sp>
        <p:nvSpPr>
          <p:cNvPr id="4" name="Foliennummernplatzhalter 3"/>
          <p:cNvSpPr>
            <a:spLocks noGrp="1"/>
          </p:cNvSpPr>
          <p:nvPr>
            <p:ph type="sldNum" sz="quarter" idx="10"/>
          </p:nvPr>
        </p:nvSpPr>
        <p:spPr/>
        <p:txBody>
          <a:bodyPr/>
          <a:lstStyle/>
          <a:p>
            <a:fld id="{D3E6C3B8-4F73-4408-8F2E-82893D1C657B}" type="slidenum">
              <a:rPr lang="en-GB" smtClean="0"/>
              <a:t>21</a:t>
            </a:fld>
            <a:endParaRPr lang="en-GB"/>
          </a:p>
        </p:txBody>
      </p:sp>
    </p:spTree>
    <p:extLst>
      <p:ext uri="{BB962C8B-B14F-4D97-AF65-F5344CB8AC3E}">
        <p14:creationId xmlns:p14="http://schemas.microsoft.com/office/powerpoint/2010/main" val="1307583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smtClean="0"/>
              <a:t>Pictures: Google earth &amp; Pierre </a:t>
            </a:r>
            <a:r>
              <a:rPr lang="en-GB" dirty="0" err="1" smtClean="0"/>
              <a:t>Ibisch</a:t>
            </a:r>
            <a:r>
              <a:rPr lang="en-GB" dirty="0" smtClean="0"/>
              <a:t> 2014</a:t>
            </a:r>
            <a:endParaRPr lang="en-GB" dirty="0"/>
          </a:p>
        </p:txBody>
      </p:sp>
      <p:sp>
        <p:nvSpPr>
          <p:cNvPr id="4" name="Foliennummernplatzhalter 3"/>
          <p:cNvSpPr>
            <a:spLocks noGrp="1"/>
          </p:cNvSpPr>
          <p:nvPr>
            <p:ph type="sldNum" sz="quarter" idx="10"/>
          </p:nvPr>
        </p:nvSpPr>
        <p:spPr/>
        <p:txBody>
          <a:bodyPr/>
          <a:lstStyle/>
          <a:p>
            <a:fld id="{D3E6C3B8-4F73-4408-8F2E-82893D1C657B}" type="slidenum">
              <a:rPr lang="en-GB" smtClean="0"/>
              <a:t>22</a:t>
            </a:fld>
            <a:endParaRPr lang="en-GB"/>
          </a:p>
        </p:txBody>
      </p:sp>
    </p:spTree>
    <p:extLst>
      <p:ext uri="{BB962C8B-B14F-4D97-AF65-F5344CB8AC3E}">
        <p14:creationId xmlns:p14="http://schemas.microsoft.com/office/powerpoint/2010/main" val="2144827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smtClean="0"/>
              <a:t>Pictures: Google earth &amp; Pierre </a:t>
            </a:r>
            <a:r>
              <a:rPr lang="en-GB" dirty="0" err="1" smtClean="0"/>
              <a:t>Ibisch</a:t>
            </a:r>
            <a:r>
              <a:rPr lang="en-GB" dirty="0" smtClean="0"/>
              <a:t> 2014</a:t>
            </a:r>
            <a:endParaRPr lang="en-GB" dirty="0"/>
          </a:p>
        </p:txBody>
      </p:sp>
      <p:sp>
        <p:nvSpPr>
          <p:cNvPr id="4" name="Foliennummernplatzhalter 3"/>
          <p:cNvSpPr>
            <a:spLocks noGrp="1"/>
          </p:cNvSpPr>
          <p:nvPr>
            <p:ph type="sldNum" sz="quarter" idx="10"/>
          </p:nvPr>
        </p:nvSpPr>
        <p:spPr/>
        <p:txBody>
          <a:bodyPr/>
          <a:lstStyle/>
          <a:p>
            <a:fld id="{D3E6C3B8-4F73-4408-8F2E-82893D1C657B}" type="slidenum">
              <a:rPr lang="en-GB" smtClean="0"/>
              <a:t>23</a:t>
            </a:fld>
            <a:endParaRPr lang="en-GB"/>
          </a:p>
        </p:txBody>
      </p:sp>
    </p:spTree>
    <p:extLst>
      <p:ext uri="{BB962C8B-B14F-4D97-AF65-F5344CB8AC3E}">
        <p14:creationId xmlns:p14="http://schemas.microsoft.com/office/powerpoint/2010/main" val="2144827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Pictures</a:t>
            </a:r>
            <a:r>
              <a:rPr lang="en-GB" baseline="0" dirty="0" smtClean="0"/>
              <a:t> to be replaced</a:t>
            </a:r>
            <a:endParaRPr lang="en-GB" dirty="0" smtClean="0"/>
          </a:p>
          <a:p>
            <a:endParaRPr lang="en-GB" dirty="0"/>
          </a:p>
        </p:txBody>
      </p:sp>
      <p:sp>
        <p:nvSpPr>
          <p:cNvPr id="4" name="Foliennummernplatzhalter 3"/>
          <p:cNvSpPr>
            <a:spLocks noGrp="1"/>
          </p:cNvSpPr>
          <p:nvPr>
            <p:ph type="sldNum" sz="quarter" idx="10"/>
          </p:nvPr>
        </p:nvSpPr>
        <p:spPr/>
        <p:txBody>
          <a:bodyPr/>
          <a:lstStyle/>
          <a:p>
            <a:fld id="{D3E6C3B8-4F73-4408-8F2E-82893D1C657B}" type="slidenum">
              <a:rPr lang="en-GB" smtClean="0"/>
              <a:t>24</a:t>
            </a:fld>
            <a:endParaRPr lang="en-GB"/>
          </a:p>
        </p:txBody>
      </p:sp>
    </p:spTree>
    <p:extLst>
      <p:ext uri="{BB962C8B-B14F-4D97-AF65-F5344CB8AC3E}">
        <p14:creationId xmlns:p14="http://schemas.microsoft.com/office/powerpoint/2010/main" val="3839788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smtClean="0"/>
              <a:t>Pictures</a:t>
            </a:r>
            <a:r>
              <a:rPr lang="en-GB" baseline="0" dirty="0" smtClean="0"/>
              <a:t> to be replaced</a:t>
            </a:r>
            <a:endParaRPr lang="en-GB" dirty="0"/>
          </a:p>
        </p:txBody>
      </p:sp>
      <p:sp>
        <p:nvSpPr>
          <p:cNvPr id="4" name="Foliennummernplatzhalter 3"/>
          <p:cNvSpPr>
            <a:spLocks noGrp="1"/>
          </p:cNvSpPr>
          <p:nvPr>
            <p:ph type="sldNum" sz="quarter" idx="10"/>
          </p:nvPr>
        </p:nvSpPr>
        <p:spPr/>
        <p:txBody>
          <a:bodyPr/>
          <a:lstStyle/>
          <a:p>
            <a:fld id="{D3E6C3B8-4F73-4408-8F2E-82893D1C657B}" type="slidenum">
              <a:rPr lang="en-GB" smtClean="0"/>
              <a:t>25</a:t>
            </a:fld>
            <a:endParaRPr lang="en-GB"/>
          </a:p>
        </p:txBody>
      </p:sp>
    </p:spTree>
    <p:extLst>
      <p:ext uri="{BB962C8B-B14F-4D97-AF65-F5344CB8AC3E}">
        <p14:creationId xmlns:p14="http://schemas.microsoft.com/office/powerpoint/2010/main" val="1719221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Pictures</a:t>
            </a:r>
            <a:r>
              <a:rPr lang="en-GB" baseline="0" dirty="0" smtClean="0"/>
              <a:t> to be replaced</a:t>
            </a:r>
            <a:endParaRPr lang="en-GB" dirty="0" smtClean="0"/>
          </a:p>
          <a:p>
            <a:endParaRPr lang="en-GB" dirty="0"/>
          </a:p>
        </p:txBody>
      </p:sp>
      <p:sp>
        <p:nvSpPr>
          <p:cNvPr id="4" name="Foliennummernplatzhalter 3"/>
          <p:cNvSpPr>
            <a:spLocks noGrp="1"/>
          </p:cNvSpPr>
          <p:nvPr>
            <p:ph type="sldNum" sz="quarter" idx="10"/>
          </p:nvPr>
        </p:nvSpPr>
        <p:spPr/>
        <p:txBody>
          <a:bodyPr/>
          <a:lstStyle/>
          <a:p>
            <a:fld id="{D3E6C3B8-4F73-4408-8F2E-82893D1C657B}" type="slidenum">
              <a:rPr lang="en-GB" smtClean="0"/>
              <a:t>26</a:t>
            </a:fld>
            <a:endParaRPr lang="en-GB"/>
          </a:p>
        </p:txBody>
      </p:sp>
    </p:spTree>
    <p:extLst>
      <p:ext uri="{BB962C8B-B14F-4D97-AF65-F5344CB8AC3E}">
        <p14:creationId xmlns:p14="http://schemas.microsoft.com/office/powerpoint/2010/main" val="3043423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Pictures: </a:t>
            </a:r>
            <a:r>
              <a:rPr lang="en-GB" dirty="0" err="1" smtClean="0"/>
              <a:t>Prof.</a:t>
            </a:r>
            <a:r>
              <a:rPr lang="en-GB" dirty="0" smtClean="0"/>
              <a:t> </a:t>
            </a:r>
            <a:r>
              <a:rPr lang="en-GB" dirty="0" err="1" smtClean="0"/>
              <a:t>Dr.</a:t>
            </a:r>
            <a:r>
              <a:rPr lang="en-GB" dirty="0" smtClean="0"/>
              <a:t> Pierre </a:t>
            </a:r>
            <a:r>
              <a:rPr lang="en-GB" dirty="0" err="1" smtClean="0"/>
              <a:t>Ibisch</a:t>
            </a:r>
            <a:endParaRPr lang="en-GB" dirty="0" smtClean="0"/>
          </a:p>
          <a:p>
            <a:endParaRPr lang="en-GB" dirty="0"/>
          </a:p>
        </p:txBody>
      </p:sp>
      <p:sp>
        <p:nvSpPr>
          <p:cNvPr id="4" name="Foliennummernplatzhalter 3"/>
          <p:cNvSpPr>
            <a:spLocks noGrp="1"/>
          </p:cNvSpPr>
          <p:nvPr>
            <p:ph type="sldNum" sz="quarter" idx="10"/>
          </p:nvPr>
        </p:nvSpPr>
        <p:spPr/>
        <p:txBody>
          <a:bodyPr/>
          <a:lstStyle/>
          <a:p>
            <a:fld id="{D3E6C3B8-4F73-4408-8F2E-82893D1C657B}" type="slidenum">
              <a:rPr lang="en-GB" smtClean="0"/>
              <a:t>7</a:t>
            </a:fld>
            <a:endParaRPr lang="en-GB"/>
          </a:p>
        </p:txBody>
      </p:sp>
    </p:spTree>
    <p:extLst>
      <p:ext uri="{BB962C8B-B14F-4D97-AF65-F5344CB8AC3E}">
        <p14:creationId xmlns:p14="http://schemas.microsoft.com/office/powerpoint/2010/main" val="330781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Pictures: </a:t>
            </a:r>
            <a:r>
              <a:rPr lang="en-GB" dirty="0" err="1" smtClean="0"/>
              <a:t>Prof.</a:t>
            </a:r>
            <a:r>
              <a:rPr lang="en-GB" dirty="0" smtClean="0"/>
              <a:t> </a:t>
            </a:r>
            <a:r>
              <a:rPr lang="en-GB" dirty="0" err="1" smtClean="0"/>
              <a:t>Dr.</a:t>
            </a:r>
            <a:r>
              <a:rPr lang="en-GB" dirty="0" smtClean="0"/>
              <a:t> Pierre </a:t>
            </a:r>
            <a:r>
              <a:rPr lang="en-GB" dirty="0" err="1" smtClean="0"/>
              <a:t>Ibisch</a:t>
            </a:r>
            <a:endParaRPr lang="en-GB" dirty="0" smtClean="0"/>
          </a:p>
          <a:p>
            <a:endParaRPr lang="en-GB" dirty="0"/>
          </a:p>
        </p:txBody>
      </p:sp>
      <p:sp>
        <p:nvSpPr>
          <p:cNvPr id="4" name="Foliennummernplatzhalter 3"/>
          <p:cNvSpPr>
            <a:spLocks noGrp="1"/>
          </p:cNvSpPr>
          <p:nvPr>
            <p:ph type="sldNum" sz="quarter" idx="10"/>
          </p:nvPr>
        </p:nvSpPr>
        <p:spPr/>
        <p:txBody>
          <a:bodyPr/>
          <a:lstStyle/>
          <a:p>
            <a:fld id="{D3E6C3B8-4F73-4408-8F2E-82893D1C657B}" type="slidenum">
              <a:rPr lang="en-GB" smtClean="0"/>
              <a:t>8</a:t>
            </a:fld>
            <a:endParaRPr lang="en-GB"/>
          </a:p>
        </p:txBody>
      </p:sp>
    </p:spTree>
    <p:extLst>
      <p:ext uri="{BB962C8B-B14F-4D97-AF65-F5344CB8AC3E}">
        <p14:creationId xmlns:p14="http://schemas.microsoft.com/office/powerpoint/2010/main" val="330781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Pictures: </a:t>
            </a:r>
            <a:r>
              <a:rPr lang="en-GB" dirty="0" err="1" smtClean="0"/>
              <a:t>Prof.</a:t>
            </a:r>
            <a:r>
              <a:rPr lang="en-GB" dirty="0" smtClean="0"/>
              <a:t> </a:t>
            </a:r>
            <a:r>
              <a:rPr lang="en-GB" dirty="0" err="1" smtClean="0"/>
              <a:t>Dr.</a:t>
            </a:r>
            <a:r>
              <a:rPr lang="en-GB" dirty="0" smtClean="0"/>
              <a:t> Pierre </a:t>
            </a:r>
            <a:r>
              <a:rPr lang="en-GB" dirty="0" err="1" smtClean="0"/>
              <a:t>Ibisch</a:t>
            </a:r>
            <a:endParaRPr lang="en-GB" dirty="0" smtClean="0"/>
          </a:p>
          <a:p>
            <a:endParaRPr lang="en-GB" dirty="0"/>
          </a:p>
        </p:txBody>
      </p:sp>
      <p:sp>
        <p:nvSpPr>
          <p:cNvPr id="4" name="Foliennummernplatzhalter 3"/>
          <p:cNvSpPr>
            <a:spLocks noGrp="1"/>
          </p:cNvSpPr>
          <p:nvPr>
            <p:ph type="sldNum" sz="quarter" idx="10"/>
          </p:nvPr>
        </p:nvSpPr>
        <p:spPr/>
        <p:txBody>
          <a:bodyPr/>
          <a:lstStyle/>
          <a:p>
            <a:fld id="{D3E6C3B8-4F73-4408-8F2E-82893D1C657B}" type="slidenum">
              <a:rPr lang="en-GB" smtClean="0"/>
              <a:t>9</a:t>
            </a:fld>
            <a:endParaRPr lang="en-GB"/>
          </a:p>
        </p:txBody>
      </p:sp>
    </p:spTree>
    <p:extLst>
      <p:ext uri="{BB962C8B-B14F-4D97-AF65-F5344CB8AC3E}">
        <p14:creationId xmlns:p14="http://schemas.microsoft.com/office/powerpoint/2010/main" val="330781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smtClean="0"/>
              <a:t>Pictures</a:t>
            </a:r>
            <a:r>
              <a:rPr lang="en-GB" baseline="0" dirty="0" smtClean="0"/>
              <a:t> to be replaced!</a:t>
            </a:r>
            <a:endParaRPr lang="en-GB" dirty="0"/>
          </a:p>
        </p:txBody>
      </p:sp>
      <p:sp>
        <p:nvSpPr>
          <p:cNvPr id="4" name="Foliennummernplatzhalter 3"/>
          <p:cNvSpPr>
            <a:spLocks noGrp="1"/>
          </p:cNvSpPr>
          <p:nvPr>
            <p:ph type="sldNum" sz="quarter" idx="10"/>
          </p:nvPr>
        </p:nvSpPr>
        <p:spPr/>
        <p:txBody>
          <a:bodyPr/>
          <a:lstStyle/>
          <a:p>
            <a:fld id="{D3E6C3B8-4F73-4408-8F2E-82893D1C657B}" type="slidenum">
              <a:rPr lang="en-GB" smtClean="0"/>
              <a:t>11</a:t>
            </a:fld>
            <a:endParaRPr lang="en-GB"/>
          </a:p>
        </p:txBody>
      </p:sp>
    </p:spTree>
    <p:extLst>
      <p:ext uri="{BB962C8B-B14F-4D97-AF65-F5344CB8AC3E}">
        <p14:creationId xmlns:p14="http://schemas.microsoft.com/office/powerpoint/2010/main" val="2777881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Pictures: Google</a:t>
            </a:r>
            <a:r>
              <a:rPr lang="en-GB" baseline="0" dirty="0" smtClean="0"/>
              <a:t> earth</a:t>
            </a:r>
            <a:endParaRPr lang="en-GB" dirty="0" smtClean="0"/>
          </a:p>
          <a:p>
            <a:endParaRPr lang="en-GB" dirty="0"/>
          </a:p>
        </p:txBody>
      </p:sp>
      <p:sp>
        <p:nvSpPr>
          <p:cNvPr id="4" name="Foliennummernplatzhalter 3"/>
          <p:cNvSpPr>
            <a:spLocks noGrp="1"/>
          </p:cNvSpPr>
          <p:nvPr>
            <p:ph type="sldNum" sz="quarter" idx="10"/>
          </p:nvPr>
        </p:nvSpPr>
        <p:spPr/>
        <p:txBody>
          <a:bodyPr/>
          <a:lstStyle/>
          <a:p>
            <a:fld id="{D3E6C3B8-4F73-4408-8F2E-82893D1C657B}" type="slidenum">
              <a:rPr lang="en-GB" smtClean="0"/>
              <a:t>12</a:t>
            </a:fld>
            <a:endParaRPr lang="en-GB"/>
          </a:p>
        </p:txBody>
      </p:sp>
    </p:spTree>
    <p:extLst>
      <p:ext uri="{BB962C8B-B14F-4D97-AF65-F5344CB8AC3E}">
        <p14:creationId xmlns:p14="http://schemas.microsoft.com/office/powerpoint/2010/main" val="2568221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Pictures: Google</a:t>
            </a:r>
            <a:r>
              <a:rPr lang="en-GB" baseline="0" dirty="0" smtClean="0"/>
              <a:t> earth</a:t>
            </a:r>
            <a:endParaRPr lang="en-GB" dirty="0" smtClean="0"/>
          </a:p>
          <a:p>
            <a:endParaRPr lang="en-GB" dirty="0"/>
          </a:p>
        </p:txBody>
      </p:sp>
      <p:sp>
        <p:nvSpPr>
          <p:cNvPr id="4" name="Foliennummernplatzhalter 3"/>
          <p:cNvSpPr>
            <a:spLocks noGrp="1"/>
          </p:cNvSpPr>
          <p:nvPr>
            <p:ph type="sldNum" sz="quarter" idx="10"/>
          </p:nvPr>
        </p:nvSpPr>
        <p:spPr/>
        <p:txBody>
          <a:bodyPr/>
          <a:lstStyle/>
          <a:p>
            <a:fld id="{D3E6C3B8-4F73-4408-8F2E-82893D1C657B}" type="slidenum">
              <a:rPr lang="en-GB" smtClean="0"/>
              <a:t>13</a:t>
            </a:fld>
            <a:endParaRPr lang="en-GB"/>
          </a:p>
        </p:txBody>
      </p:sp>
    </p:spTree>
    <p:extLst>
      <p:ext uri="{BB962C8B-B14F-4D97-AF65-F5344CB8AC3E}">
        <p14:creationId xmlns:p14="http://schemas.microsoft.com/office/powerpoint/2010/main" val="2568221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Pictures: Google</a:t>
            </a:r>
            <a:r>
              <a:rPr lang="en-GB" baseline="0" dirty="0" smtClean="0"/>
              <a:t> earth</a:t>
            </a:r>
            <a:endParaRPr lang="en-GB" dirty="0" smtClean="0"/>
          </a:p>
          <a:p>
            <a:endParaRPr lang="en-GB" dirty="0"/>
          </a:p>
        </p:txBody>
      </p:sp>
      <p:sp>
        <p:nvSpPr>
          <p:cNvPr id="4" name="Foliennummernplatzhalter 3"/>
          <p:cNvSpPr>
            <a:spLocks noGrp="1"/>
          </p:cNvSpPr>
          <p:nvPr>
            <p:ph type="sldNum" sz="quarter" idx="10"/>
          </p:nvPr>
        </p:nvSpPr>
        <p:spPr/>
        <p:txBody>
          <a:bodyPr/>
          <a:lstStyle/>
          <a:p>
            <a:fld id="{D3E6C3B8-4F73-4408-8F2E-82893D1C657B}" type="slidenum">
              <a:rPr lang="en-GB" smtClean="0"/>
              <a:t>14</a:t>
            </a:fld>
            <a:endParaRPr lang="en-GB"/>
          </a:p>
        </p:txBody>
      </p:sp>
    </p:spTree>
    <p:extLst>
      <p:ext uri="{BB962C8B-B14F-4D97-AF65-F5344CB8AC3E}">
        <p14:creationId xmlns:p14="http://schemas.microsoft.com/office/powerpoint/2010/main" val="2568221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Pictures: Google</a:t>
            </a:r>
            <a:r>
              <a:rPr lang="en-GB" baseline="0" dirty="0" smtClean="0"/>
              <a:t> earth</a:t>
            </a:r>
            <a:endParaRPr lang="en-GB" dirty="0" smtClean="0"/>
          </a:p>
          <a:p>
            <a:endParaRPr lang="en-GB" dirty="0"/>
          </a:p>
        </p:txBody>
      </p:sp>
      <p:sp>
        <p:nvSpPr>
          <p:cNvPr id="4" name="Foliennummernplatzhalter 3"/>
          <p:cNvSpPr>
            <a:spLocks noGrp="1"/>
          </p:cNvSpPr>
          <p:nvPr>
            <p:ph type="sldNum" sz="quarter" idx="10"/>
          </p:nvPr>
        </p:nvSpPr>
        <p:spPr/>
        <p:txBody>
          <a:bodyPr/>
          <a:lstStyle/>
          <a:p>
            <a:fld id="{D3E6C3B8-4F73-4408-8F2E-82893D1C657B}" type="slidenum">
              <a:rPr lang="en-GB" smtClean="0"/>
              <a:t>15</a:t>
            </a:fld>
            <a:endParaRPr lang="en-GB"/>
          </a:p>
        </p:txBody>
      </p:sp>
    </p:spTree>
    <p:extLst>
      <p:ext uri="{BB962C8B-B14F-4D97-AF65-F5344CB8AC3E}">
        <p14:creationId xmlns:p14="http://schemas.microsoft.com/office/powerpoint/2010/main" val="649646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upload.wikimedia.org/wikipedia/commons/e/ef/Thumbs_up_font_awesome.svg" TargetMode="External"/><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upload.wikimedia.org/wikipedia/commons/e/ef/Thumbs_up_font_awesome.svg" TargetMode="External"/><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upload.wikimedia.org/wikipedia/commons/e/ef/Thumbs_up_font_awesome.svg" TargetMode="External"/><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upload.wikimedia.org/wikipedia/commons/e/ef/Thumbs_up_font_awesome.svg" TargetMode="External"/><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upload.wikimedia.org/wikipedia/commons/e/ef/Thumbs_up_font_awesome.svg" TargetMode="External"/><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normAutofit/>
          </a:bodyPr>
          <a:lstStyle>
            <a:lvl1pPr>
              <a:defRPr sz="4000"/>
            </a:lvl1p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6A10B0FB-7AB3-46DE-BE0B-525C344CF7D4}" type="datetime1">
              <a:rPr lang="de-DE" smtClean="0"/>
              <a:t>17.03.2015</a:t>
            </a:fld>
            <a:endParaRPr lang="de-DE"/>
          </a:p>
        </p:txBody>
      </p:sp>
      <p:sp>
        <p:nvSpPr>
          <p:cNvPr id="5" name="Fußzeilenplatzhalter 4"/>
          <p:cNvSpPr>
            <a:spLocks noGrp="1"/>
          </p:cNvSpPr>
          <p:nvPr>
            <p:ph type="ftr" sz="quarter" idx="11"/>
          </p:nvPr>
        </p:nvSpPr>
        <p:spPr/>
        <p:txBody>
          <a:bodyPr/>
          <a:lstStyle/>
          <a:p>
            <a:r>
              <a:rPr lang="de-DE" smtClean="0"/>
              <a:t>0. Ecosystem Diagnostics Analysis</a:t>
            </a:r>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dirty="0" smtClean="0"/>
              <a:t>Titelmasterformat durch Klicken bearbeiten</a:t>
            </a:r>
            <a:endParaRPr lang="de-DE" dirty="0"/>
          </a:p>
        </p:txBody>
      </p:sp>
      <p:sp>
        <p:nvSpPr>
          <p:cNvPr id="3" name="Textplatzhalter 2"/>
          <p:cNvSpPr>
            <a:spLocks noGrp="1"/>
          </p:cNvSpPr>
          <p:nvPr>
            <p:ph type="body" idx="1"/>
          </p:nvPr>
        </p:nvSpPr>
        <p:spPr>
          <a:xfrm>
            <a:off x="1259632" y="1556792"/>
            <a:ext cx="375215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Textmasterformate durch Klicken bearbeiten</a:t>
            </a:r>
          </a:p>
        </p:txBody>
      </p:sp>
      <p:sp>
        <p:nvSpPr>
          <p:cNvPr id="4" name="Inhaltsplatzhalter 3"/>
          <p:cNvSpPr>
            <a:spLocks noGrp="1"/>
          </p:cNvSpPr>
          <p:nvPr>
            <p:ph sz="half" idx="2"/>
          </p:nvPr>
        </p:nvSpPr>
        <p:spPr>
          <a:xfrm>
            <a:off x="1259632" y="2204864"/>
            <a:ext cx="3752156"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Textplatzhalter 4"/>
          <p:cNvSpPr>
            <a:spLocks noGrp="1"/>
          </p:cNvSpPr>
          <p:nvPr>
            <p:ph type="body" sz="quarter" idx="3"/>
          </p:nvPr>
        </p:nvSpPr>
        <p:spPr>
          <a:xfrm>
            <a:off x="5220072" y="1556792"/>
            <a:ext cx="375374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5220072" y="2204864"/>
            <a:ext cx="3753743"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Datumsplatzhalter 6"/>
          <p:cNvSpPr>
            <a:spLocks noGrp="1"/>
          </p:cNvSpPr>
          <p:nvPr>
            <p:ph type="dt" sz="half" idx="10"/>
          </p:nvPr>
        </p:nvSpPr>
        <p:spPr/>
        <p:txBody>
          <a:bodyPr/>
          <a:lstStyle/>
          <a:p>
            <a:fld id="{BBE6B2D7-39DF-447E-9A07-63CF1064FEC8}" type="datetime1">
              <a:rPr lang="de-DE" smtClean="0"/>
              <a:t>17.03.2015</a:t>
            </a:fld>
            <a:endParaRPr lang="de-DE"/>
          </a:p>
        </p:txBody>
      </p:sp>
      <p:sp>
        <p:nvSpPr>
          <p:cNvPr id="8" name="Fußzeilenplatzhalter 7"/>
          <p:cNvSpPr>
            <a:spLocks noGrp="1"/>
          </p:cNvSpPr>
          <p:nvPr>
            <p:ph type="ftr" sz="quarter" idx="11"/>
          </p:nvPr>
        </p:nvSpPr>
        <p:spPr/>
        <p:txBody>
          <a:bodyPr/>
          <a:lstStyle/>
          <a:p>
            <a:r>
              <a:rPr lang="de-DE" smtClean="0"/>
              <a:t>0. Ecosystem Diagnostics Analysis</a:t>
            </a:r>
            <a:endParaRPr lang="de-DE"/>
          </a:p>
        </p:txBody>
      </p:sp>
      <p:sp>
        <p:nvSpPr>
          <p:cNvPr id="9" name="Foliennummernplatzhalter 8"/>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21804EEB-3DEF-4296-ABC3-5D418EB238B4}" type="datetime1">
              <a:rPr lang="de-DE" smtClean="0"/>
              <a:t>17.03.2015</a:t>
            </a:fld>
            <a:endParaRPr lang="de-DE"/>
          </a:p>
        </p:txBody>
      </p:sp>
      <p:sp>
        <p:nvSpPr>
          <p:cNvPr id="4" name="Fußzeilenplatzhalter 3"/>
          <p:cNvSpPr>
            <a:spLocks noGrp="1"/>
          </p:cNvSpPr>
          <p:nvPr>
            <p:ph type="ftr" sz="quarter" idx="11"/>
          </p:nvPr>
        </p:nvSpPr>
        <p:spPr/>
        <p:txBody>
          <a:bodyPr/>
          <a:lstStyle/>
          <a:p>
            <a:r>
              <a:rPr lang="de-DE" smtClean="0"/>
              <a:t>0. Ecosystem Diagnostics Analysis</a:t>
            </a:r>
            <a:endParaRPr lang="de-DE"/>
          </a:p>
        </p:txBody>
      </p:sp>
      <p:sp>
        <p:nvSpPr>
          <p:cNvPr id="5" name="Foliennummernplatzhalter 4"/>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F289F59-1A6D-4E3D-8EF3-1ACC16AFE930}" type="datetime1">
              <a:rPr lang="de-DE" smtClean="0"/>
              <a:t>17.03.2015</a:t>
            </a:fld>
            <a:endParaRPr lang="de-DE"/>
          </a:p>
        </p:txBody>
      </p:sp>
      <p:sp>
        <p:nvSpPr>
          <p:cNvPr id="3" name="Fußzeilenplatzhalter 2"/>
          <p:cNvSpPr>
            <a:spLocks noGrp="1"/>
          </p:cNvSpPr>
          <p:nvPr>
            <p:ph type="ftr" sz="quarter" idx="11"/>
          </p:nvPr>
        </p:nvSpPr>
        <p:spPr/>
        <p:txBody>
          <a:bodyPr/>
          <a:lstStyle/>
          <a:p>
            <a:r>
              <a:rPr lang="de-DE" smtClean="0"/>
              <a:t>0. Ecosystem Diagnostics Analysis</a:t>
            </a:r>
            <a:endParaRPr lang="de-DE"/>
          </a:p>
        </p:txBody>
      </p:sp>
      <p:sp>
        <p:nvSpPr>
          <p:cNvPr id="4" name="Foliennummernplatzhalter 3"/>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dirty="0" smtClean="0"/>
              <a:t>Titelmasterformat durch Klicken bearbeiten</a:t>
            </a:r>
            <a:endParaRPr lang="de-DE" dirty="0"/>
          </a:p>
        </p:txBody>
      </p:sp>
      <p:sp>
        <p:nvSpPr>
          <p:cNvPr id="3" name="Inhaltsplatzhalter 2"/>
          <p:cNvSpPr>
            <a:spLocks noGrp="1"/>
          </p:cNvSpPr>
          <p:nvPr>
            <p:ph idx="1"/>
          </p:nvPr>
        </p:nvSpPr>
        <p:spPr>
          <a:xfrm>
            <a:off x="3575050" y="1412776"/>
            <a:ext cx="5111750" cy="4713387"/>
          </a:xfrm>
        </p:spPr>
        <p:txBody>
          <a:bodyPr/>
          <a:lstStyle>
            <a:lvl1pPr>
              <a:defRPr sz="2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Textplatzhalter 3"/>
          <p:cNvSpPr>
            <a:spLocks noGrp="1"/>
          </p:cNvSpPr>
          <p:nvPr>
            <p:ph type="body" sz="half" idx="2"/>
          </p:nvPr>
        </p:nvSpPr>
        <p:spPr>
          <a:xfrm>
            <a:off x="457200" y="1435100"/>
            <a:ext cx="3008313" cy="4691063"/>
          </a:xfrm>
        </p:spPr>
        <p:txBody>
          <a:bodyPr>
            <a:normAutofit/>
          </a:bodyPr>
          <a:lstStyle>
            <a:lvl1pPr marL="0" indent="0">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smtClean="0"/>
              <a:t>Textmasterformate durch Klicken bearbeiten</a:t>
            </a:r>
          </a:p>
        </p:txBody>
      </p:sp>
      <p:sp>
        <p:nvSpPr>
          <p:cNvPr id="5" name="Datumsplatzhalter 4"/>
          <p:cNvSpPr>
            <a:spLocks noGrp="1"/>
          </p:cNvSpPr>
          <p:nvPr>
            <p:ph type="dt" sz="half" idx="10"/>
          </p:nvPr>
        </p:nvSpPr>
        <p:spPr/>
        <p:txBody>
          <a:bodyPr/>
          <a:lstStyle/>
          <a:p>
            <a:fld id="{051ACFEE-A8AA-4229-B9BE-FD7F906567E9}" type="datetime1">
              <a:rPr lang="de-DE" smtClean="0"/>
              <a:t>17.03.2015</a:t>
            </a:fld>
            <a:endParaRPr lang="de-DE"/>
          </a:p>
        </p:txBody>
      </p:sp>
      <p:sp>
        <p:nvSpPr>
          <p:cNvPr id="6" name="Fußzeilenplatzhalter 5"/>
          <p:cNvSpPr>
            <a:spLocks noGrp="1"/>
          </p:cNvSpPr>
          <p:nvPr>
            <p:ph type="ftr" sz="quarter" idx="11"/>
          </p:nvPr>
        </p:nvSpPr>
        <p:spPr/>
        <p:txBody>
          <a:bodyPr/>
          <a:lstStyle/>
          <a:p>
            <a:r>
              <a:rPr lang="de-DE" smtClean="0"/>
              <a:t>0. Ecosystem Diagnostics Analysis</a:t>
            </a:r>
            <a:endParaRPr lang="de-DE"/>
          </a:p>
        </p:txBody>
      </p:sp>
      <p:sp>
        <p:nvSpPr>
          <p:cNvPr id="7" name="Foliennummernplatzhalter 6"/>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1ADC77B2-F843-4BFC-8AE3-DD34560171C0}" type="datetime1">
              <a:rPr lang="de-DE" smtClean="0"/>
              <a:t>17.03.2015</a:t>
            </a:fld>
            <a:endParaRPr lang="de-DE"/>
          </a:p>
        </p:txBody>
      </p:sp>
      <p:sp>
        <p:nvSpPr>
          <p:cNvPr id="6" name="Fußzeilenplatzhalter 5"/>
          <p:cNvSpPr>
            <a:spLocks noGrp="1"/>
          </p:cNvSpPr>
          <p:nvPr>
            <p:ph type="ftr" sz="quarter" idx="11"/>
          </p:nvPr>
        </p:nvSpPr>
        <p:spPr/>
        <p:txBody>
          <a:bodyPr/>
          <a:lstStyle/>
          <a:p>
            <a:r>
              <a:rPr lang="de-DE" smtClean="0"/>
              <a:t>0. Ecosystem Diagnostics Analysis</a:t>
            </a:r>
            <a:endParaRPr lang="de-DE"/>
          </a:p>
        </p:txBody>
      </p:sp>
      <p:sp>
        <p:nvSpPr>
          <p:cNvPr id="7" name="Foliennummernplatzhalter 6"/>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02340DD5-2F54-46E5-ABB1-BC51FDAC795A}" type="datetime1">
              <a:rPr lang="de-DE" smtClean="0"/>
              <a:t>17.03.2015</a:t>
            </a:fld>
            <a:endParaRPr lang="de-DE"/>
          </a:p>
        </p:txBody>
      </p:sp>
      <p:sp>
        <p:nvSpPr>
          <p:cNvPr id="5" name="Fußzeilenplatzhalter 4"/>
          <p:cNvSpPr>
            <a:spLocks noGrp="1"/>
          </p:cNvSpPr>
          <p:nvPr>
            <p:ph type="ftr" sz="quarter" idx="11"/>
          </p:nvPr>
        </p:nvSpPr>
        <p:spPr/>
        <p:txBody>
          <a:bodyPr/>
          <a:lstStyle/>
          <a:p>
            <a:r>
              <a:rPr lang="de-DE" smtClean="0"/>
              <a:t>0. Ecosystem Diagnostics Analysis</a:t>
            </a:r>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 durch Klicken hinzufügen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2AF6702-8BE2-4143-B2DE-730D79AB2630}" type="datetime1">
              <a:rPr lang="de-DE" smtClean="0"/>
              <a:t>17.03.2015</a:t>
            </a:fld>
            <a:endParaRPr lang="de-DE"/>
          </a:p>
        </p:txBody>
      </p:sp>
      <p:sp>
        <p:nvSpPr>
          <p:cNvPr id="5" name="Fußzeilenplatzhalter 4"/>
          <p:cNvSpPr>
            <a:spLocks noGrp="1"/>
          </p:cNvSpPr>
          <p:nvPr>
            <p:ph type="ftr" sz="quarter" idx="11"/>
          </p:nvPr>
        </p:nvSpPr>
        <p:spPr/>
        <p:txBody>
          <a:bodyPr/>
          <a:lstStyle/>
          <a:p>
            <a:r>
              <a:rPr lang="de-DE" smtClean="0"/>
              <a:t>0. Ecosystem Diagnostics Analysis</a:t>
            </a:r>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p>
            <a:fld id="{AED77C83-AB89-4E36-B444-C2CE5DF5546A}" type="datetime1">
              <a:rPr lang="de-DE" smtClean="0"/>
              <a:t>17.03.2015</a:t>
            </a:fld>
            <a:endParaRPr lang="de-DE"/>
          </a:p>
        </p:txBody>
      </p:sp>
      <p:sp>
        <p:nvSpPr>
          <p:cNvPr id="5" name="Fußzeilenplatzhalter 4"/>
          <p:cNvSpPr>
            <a:spLocks noGrp="1"/>
          </p:cNvSpPr>
          <p:nvPr>
            <p:ph type="ftr" sz="quarter" idx="11"/>
          </p:nvPr>
        </p:nvSpPr>
        <p:spPr/>
        <p:txBody>
          <a:bodyPr/>
          <a:lstStyle/>
          <a:p>
            <a:r>
              <a:rPr lang="de-DE" smtClean="0"/>
              <a:t>0. Ecosystem Diagnostics Analysis</a:t>
            </a:r>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AED77C83-AB89-4E36-B444-C2CE5DF5546A}" type="datetime1">
              <a:rPr lang="de-DE" smtClean="0"/>
              <a:t>17.03.2015</a:t>
            </a:fld>
            <a:endParaRPr lang="de-DE"/>
          </a:p>
        </p:txBody>
      </p:sp>
      <p:sp>
        <p:nvSpPr>
          <p:cNvPr id="5" name="Fußzeilenplatzhalter 4"/>
          <p:cNvSpPr>
            <a:spLocks noGrp="1"/>
          </p:cNvSpPr>
          <p:nvPr>
            <p:ph type="ftr" sz="quarter" idx="11"/>
          </p:nvPr>
        </p:nvSpPr>
        <p:spPr/>
        <p:txBody>
          <a:bodyPr/>
          <a:lstStyle/>
          <a:p>
            <a:r>
              <a:rPr lang="de-DE" smtClean="0"/>
              <a:t>0. Ecosystem Diagnostics Analysis</a:t>
            </a:r>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t>‹Nr.›</a:t>
            </a:fld>
            <a:endParaRPr lang="de-DE"/>
          </a:p>
        </p:txBody>
      </p:sp>
      <p:sp>
        <p:nvSpPr>
          <p:cNvPr id="7" name="Textfeld 6"/>
          <p:cNvSpPr txBox="1"/>
          <p:nvPr userDrawn="1"/>
        </p:nvSpPr>
        <p:spPr>
          <a:xfrm>
            <a:off x="256027" y="2642543"/>
            <a:ext cx="577142" cy="769441"/>
          </a:xfrm>
          <a:prstGeom prst="rect">
            <a:avLst/>
          </a:prstGeom>
          <a:noFill/>
          <a:ln>
            <a:noFill/>
          </a:ln>
        </p:spPr>
        <p:txBody>
          <a:bodyPr wrap="square" rtlCol="0">
            <a:spAutoFit/>
          </a:bodyPr>
          <a:lstStyle/>
          <a:p>
            <a:r>
              <a:rPr lang="en-GB" sz="4400" b="1" dirty="0" smtClean="0">
                <a:latin typeface="Arial" pitchFamily="34" charset="0"/>
                <a:cs typeface="Arial" pitchFamily="34" charset="0"/>
              </a:rPr>
              <a:t>?</a:t>
            </a:r>
            <a:endParaRPr lang="en-GB" sz="4400" b="1" dirty="0">
              <a:latin typeface="Arial" pitchFamily="34" charset="0"/>
              <a:cs typeface="Arial" pitchFamily="34" charset="0"/>
            </a:endParaRPr>
          </a:p>
        </p:txBody>
      </p:sp>
      <p:grpSp>
        <p:nvGrpSpPr>
          <p:cNvPr id="8" name="Gruppieren 7"/>
          <p:cNvGrpSpPr/>
          <p:nvPr userDrawn="1"/>
        </p:nvGrpSpPr>
        <p:grpSpPr>
          <a:xfrm>
            <a:off x="355931" y="1748812"/>
            <a:ext cx="377333" cy="327345"/>
            <a:chOff x="252905" y="1778908"/>
            <a:chExt cx="377333" cy="327345"/>
          </a:xfrm>
          <a:noFill/>
        </p:grpSpPr>
        <p:sp>
          <p:nvSpPr>
            <p:cNvPr id="9" name="Ellipse 8"/>
            <p:cNvSpPr/>
            <p:nvPr/>
          </p:nvSpPr>
          <p:spPr>
            <a:xfrm rot="21240482">
              <a:off x="373977" y="1778908"/>
              <a:ext cx="256261" cy="256261"/>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rapezoid 9"/>
            <p:cNvSpPr/>
            <p:nvPr/>
          </p:nvSpPr>
          <p:spPr>
            <a:xfrm rot="2832241" flipH="1">
              <a:off x="316036" y="1981034"/>
              <a:ext cx="62088" cy="188350"/>
            </a:xfrm>
            <a:prstGeom prst="trapezoid">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ogen 10"/>
            <p:cNvSpPr/>
            <p:nvPr/>
          </p:nvSpPr>
          <p:spPr>
            <a:xfrm rot="490939" flipV="1">
              <a:off x="386640" y="1906997"/>
              <a:ext cx="179092" cy="97445"/>
            </a:xfrm>
            <a:prstGeom prst="arc">
              <a:avLst/>
            </a:pr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 name="Gruppieren 11"/>
          <p:cNvGrpSpPr/>
          <p:nvPr userDrawn="1"/>
        </p:nvGrpSpPr>
        <p:grpSpPr>
          <a:xfrm>
            <a:off x="339734" y="4018502"/>
            <a:ext cx="396070" cy="435203"/>
            <a:chOff x="201399" y="4006186"/>
            <a:chExt cx="396070" cy="435203"/>
          </a:xfrm>
          <a:noFill/>
        </p:grpSpPr>
        <p:sp>
          <p:nvSpPr>
            <p:cNvPr id="13" name="Form 12"/>
            <p:cNvSpPr/>
            <p:nvPr/>
          </p:nvSpPr>
          <p:spPr>
            <a:xfrm>
              <a:off x="347080" y="4191000"/>
              <a:ext cx="250389" cy="250389"/>
            </a:xfrm>
            <a:prstGeom prst="gear9">
              <a:avLst/>
            </a:prstGeom>
            <a:grpFill/>
            <a:ln>
              <a:solidFill>
                <a:schemeClr val="tx1"/>
              </a:solid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4" name="Form 13"/>
            <p:cNvSpPr/>
            <p:nvPr/>
          </p:nvSpPr>
          <p:spPr>
            <a:xfrm>
              <a:off x="201399" y="4131817"/>
              <a:ext cx="182101" cy="182101"/>
            </a:xfrm>
            <a:prstGeom prst="gear6">
              <a:avLst/>
            </a:prstGeom>
            <a:grpFill/>
            <a:ln>
              <a:solidFill>
                <a:schemeClr val="tx1"/>
              </a:solid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5" name="Form 14"/>
            <p:cNvSpPr/>
            <p:nvPr/>
          </p:nvSpPr>
          <p:spPr>
            <a:xfrm rot="20700000">
              <a:off x="303394" y="4006186"/>
              <a:ext cx="178422" cy="178422"/>
            </a:xfrm>
            <a:prstGeom prst="gear6">
              <a:avLst/>
            </a:prstGeom>
            <a:grpFill/>
            <a:ln>
              <a:solidFill>
                <a:schemeClr val="tx1"/>
              </a:solid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grpSp>
      <p:pic>
        <p:nvPicPr>
          <p:cNvPr id="16" name="Picture 17" descr="File:Thumbs up font awesome.svg">
            <a:hlinkClick r:id="rId2"/>
          </p:cNvPr>
          <p:cNvPicPr>
            <a:picLocks noChangeAspect="1" noChangeArrowheads="1"/>
          </p:cNvPicPr>
          <p:nvPr userDrawn="1"/>
        </p:nvPicPr>
        <p:blipFill>
          <a:blip r:embed="rId3" cstate="print">
            <a:biLevel thresh="75000"/>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328574" y="5219551"/>
            <a:ext cx="432048" cy="43204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058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AED77C83-AB89-4E36-B444-C2CE5DF5546A}" type="datetime1">
              <a:rPr lang="de-DE" smtClean="0"/>
              <a:t>17.03.2015</a:t>
            </a:fld>
            <a:endParaRPr lang="de-DE"/>
          </a:p>
        </p:txBody>
      </p:sp>
      <p:sp>
        <p:nvSpPr>
          <p:cNvPr id="5" name="Fußzeilenplatzhalter 4"/>
          <p:cNvSpPr>
            <a:spLocks noGrp="1"/>
          </p:cNvSpPr>
          <p:nvPr>
            <p:ph type="ftr" sz="quarter" idx="11"/>
          </p:nvPr>
        </p:nvSpPr>
        <p:spPr/>
        <p:txBody>
          <a:bodyPr/>
          <a:lstStyle/>
          <a:p>
            <a:r>
              <a:rPr lang="de-DE" smtClean="0"/>
              <a:t>0. Ecosystem Diagnostics Analysis</a:t>
            </a:r>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t>‹Nr.›</a:t>
            </a:fld>
            <a:endParaRPr lang="de-DE"/>
          </a:p>
        </p:txBody>
      </p:sp>
      <p:pic>
        <p:nvPicPr>
          <p:cNvPr id="17" name="Picture 17" descr="File:Thumbs up font awesome.svg">
            <a:hlinkClick r:id="rId2"/>
          </p:cNvPr>
          <p:cNvPicPr>
            <a:picLocks noChangeAspect="1" noChangeArrowheads="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332714" y="5222728"/>
            <a:ext cx="432048" cy="432048"/>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8" name="Gruppieren 17"/>
          <p:cNvGrpSpPr/>
          <p:nvPr userDrawn="1"/>
        </p:nvGrpSpPr>
        <p:grpSpPr>
          <a:xfrm>
            <a:off x="346563" y="4017581"/>
            <a:ext cx="396070" cy="435203"/>
            <a:chOff x="201399" y="4006186"/>
            <a:chExt cx="396070" cy="435203"/>
          </a:xfrm>
          <a:noFill/>
        </p:grpSpPr>
        <p:sp>
          <p:nvSpPr>
            <p:cNvPr id="19" name="Form 18"/>
            <p:cNvSpPr/>
            <p:nvPr/>
          </p:nvSpPr>
          <p:spPr>
            <a:xfrm>
              <a:off x="347080" y="4191000"/>
              <a:ext cx="250389" cy="250389"/>
            </a:xfrm>
            <a:prstGeom prst="gear9">
              <a:avLst/>
            </a:prstGeom>
            <a:grpFill/>
            <a:ln>
              <a:solidFill>
                <a:schemeClr val="bg1">
                  <a:lumMod val="75000"/>
                  <a:alpha val="50000"/>
                </a:schemeClr>
              </a:solid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0" name="Form 19"/>
            <p:cNvSpPr/>
            <p:nvPr/>
          </p:nvSpPr>
          <p:spPr>
            <a:xfrm>
              <a:off x="201399" y="4131817"/>
              <a:ext cx="182101" cy="182101"/>
            </a:xfrm>
            <a:prstGeom prst="gear6">
              <a:avLst/>
            </a:prstGeom>
            <a:grpFill/>
            <a:ln>
              <a:solidFill>
                <a:schemeClr val="bg1">
                  <a:lumMod val="75000"/>
                  <a:alpha val="50000"/>
                </a:schemeClr>
              </a:solid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1" name="Form 20"/>
            <p:cNvSpPr/>
            <p:nvPr/>
          </p:nvSpPr>
          <p:spPr>
            <a:xfrm rot="20700000">
              <a:off x="303394" y="4006186"/>
              <a:ext cx="178422" cy="178422"/>
            </a:xfrm>
            <a:prstGeom prst="gear6">
              <a:avLst/>
            </a:prstGeom>
            <a:grpFill/>
            <a:ln>
              <a:solidFill>
                <a:schemeClr val="bg1">
                  <a:lumMod val="75000"/>
                  <a:alpha val="50000"/>
                </a:schemeClr>
              </a:solid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grpSp>
      <p:sp>
        <p:nvSpPr>
          <p:cNvPr id="22" name="Textfeld 21"/>
          <p:cNvSpPr txBox="1"/>
          <p:nvPr userDrawn="1"/>
        </p:nvSpPr>
        <p:spPr>
          <a:xfrm>
            <a:off x="258274" y="2642542"/>
            <a:ext cx="577142" cy="769441"/>
          </a:xfrm>
          <a:prstGeom prst="rect">
            <a:avLst/>
          </a:prstGeom>
          <a:noFill/>
          <a:ln>
            <a:noFill/>
          </a:ln>
        </p:spPr>
        <p:txBody>
          <a:bodyPr wrap="square" rtlCol="0">
            <a:spAutoFit/>
          </a:bodyPr>
          <a:lstStyle/>
          <a:p>
            <a:r>
              <a:rPr lang="en-GB" sz="4400" b="1" dirty="0" smtClean="0">
                <a:solidFill>
                  <a:schemeClr val="bg1">
                    <a:lumMod val="85000"/>
                  </a:schemeClr>
                </a:solidFill>
                <a:latin typeface="Arial" pitchFamily="34" charset="0"/>
                <a:cs typeface="Arial" pitchFamily="34" charset="0"/>
              </a:rPr>
              <a:t>?</a:t>
            </a:r>
            <a:endParaRPr lang="en-GB" sz="4400" b="1" dirty="0">
              <a:solidFill>
                <a:schemeClr val="bg1">
                  <a:lumMod val="85000"/>
                </a:schemeClr>
              </a:solidFill>
              <a:latin typeface="Arial" pitchFamily="34" charset="0"/>
              <a:cs typeface="Arial" pitchFamily="34" charset="0"/>
            </a:endParaRPr>
          </a:p>
        </p:txBody>
      </p:sp>
      <p:grpSp>
        <p:nvGrpSpPr>
          <p:cNvPr id="27" name="Gruppieren 26"/>
          <p:cNvGrpSpPr/>
          <p:nvPr userDrawn="1"/>
        </p:nvGrpSpPr>
        <p:grpSpPr>
          <a:xfrm>
            <a:off x="355931" y="1748812"/>
            <a:ext cx="377333" cy="327345"/>
            <a:chOff x="252905" y="1778908"/>
            <a:chExt cx="377333" cy="327345"/>
          </a:xfrm>
          <a:noFill/>
        </p:grpSpPr>
        <p:sp>
          <p:nvSpPr>
            <p:cNvPr id="28" name="Ellipse 27"/>
            <p:cNvSpPr/>
            <p:nvPr/>
          </p:nvSpPr>
          <p:spPr>
            <a:xfrm rot="21240482">
              <a:off x="373977" y="1778908"/>
              <a:ext cx="256261" cy="256261"/>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rapezoid 28"/>
            <p:cNvSpPr/>
            <p:nvPr/>
          </p:nvSpPr>
          <p:spPr>
            <a:xfrm rot="2832241" flipH="1">
              <a:off x="316036" y="1981034"/>
              <a:ext cx="62088" cy="188350"/>
            </a:xfrm>
            <a:prstGeom prst="trapezoid">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Bogen 29"/>
            <p:cNvSpPr/>
            <p:nvPr/>
          </p:nvSpPr>
          <p:spPr>
            <a:xfrm rot="490939" flipV="1">
              <a:off x="386640" y="1906997"/>
              <a:ext cx="179092" cy="97445"/>
            </a:xfrm>
            <a:prstGeom prst="arc">
              <a:avLst/>
            </a:pr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910058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AED77C83-AB89-4E36-B444-C2CE5DF5546A}" type="datetime1">
              <a:rPr lang="de-DE" smtClean="0"/>
              <a:t>17.03.2015</a:t>
            </a:fld>
            <a:endParaRPr lang="de-DE"/>
          </a:p>
        </p:txBody>
      </p:sp>
      <p:sp>
        <p:nvSpPr>
          <p:cNvPr id="5" name="Fußzeilenplatzhalter 4"/>
          <p:cNvSpPr>
            <a:spLocks noGrp="1"/>
          </p:cNvSpPr>
          <p:nvPr>
            <p:ph type="ftr" sz="quarter" idx="11"/>
          </p:nvPr>
        </p:nvSpPr>
        <p:spPr/>
        <p:txBody>
          <a:bodyPr/>
          <a:lstStyle/>
          <a:p>
            <a:r>
              <a:rPr lang="de-DE" smtClean="0"/>
              <a:t>0. Ecosystem Diagnostics Analysis</a:t>
            </a:r>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t>‹Nr.›</a:t>
            </a:fld>
            <a:endParaRPr lang="de-DE"/>
          </a:p>
        </p:txBody>
      </p:sp>
      <p:pic>
        <p:nvPicPr>
          <p:cNvPr id="7" name="Picture 17" descr="File:Thumbs up font awesome.svg">
            <a:hlinkClick r:id="rId2"/>
          </p:cNvPr>
          <p:cNvPicPr>
            <a:picLocks noChangeAspect="1" noChangeArrowheads="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332714" y="5222728"/>
            <a:ext cx="432048" cy="432048"/>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8" name="Gruppieren 7"/>
          <p:cNvGrpSpPr/>
          <p:nvPr userDrawn="1"/>
        </p:nvGrpSpPr>
        <p:grpSpPr>
          <a:xfrm>
            <a:off x="346563" y="4017581"/>
            <a:ext cx="396070" cy="435203"/>
            <a:chOff x="201399" y="4006186"/>
            <a:chExt cx="396070" cy="435203"/>
          </a:xfrm>
          <a:noFill/>
        </p:grpSpPr>
        <p:sp>
          <p:nvSpPr>
            <p:cNvPr id="9" name="Form 8"/>
            <p:cNvSpPr/>
            <p:nvPr/>
          </p:nvSpPr>
          <p:spPr>
            <a:xfrm>
              <a:off x="347080" y="4191000"/>
              <a:ext cx="250389" cy="250389"/>
            </a:xfrm>
            <a:prstGeom prst="gear9">
              <a:avLst/>
            </a:prstGeom>
            <a:grpFill/>
            <a:ln>
              <a:solidFill>
                <a:schemeClr val="bg1">
                  <a:lumMod val="75000"/>
                  <a:alpha val="50000"/>
                </a:schemeClr>
              </a:solid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Form 9"/>
            <p:cNvSpPr/>
            <p:nvPr/>
          </p:nvSpPr>
          <p:spPr>
            <a:xfrm>
              <a:off x="201399" y="4131817"/>
              <a:ext cx="182101" cy="182101"/>
            </a:xfrm>
            <a:prstGeom prst="gear6">
              <a:avLst/>
            </a:prstGeom>
            <a:grpFill/>
            <a:ln>
              <a:solidFill>
                <a:schemeClr val="bg1">
                  <a:lumMod val="75000"/>
                  <a:alpha val="50000"/>
                </a:schemeClr>
              </a:solid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1" name="Form 10"/>
            <p:cNvSpPr/>
            <p:nvPr/>
          </p:nvSpPr>
          <p:spPr>
            <a:xfrm rot="20700000">
              <a:off x="303394" y="4006186"/>
              <a:ext cx="178422" cy="178422"/>
            </a:xfrm>
            <a:prstGeom prst="gear6">
              <a:avLst/>
            </a:prstGeom>
            <a:grpFill/>
            <a:ln>
              <a:solidFill>
                <a:schemeClr val="bg1">
                  <a:lumMod val="75000"/>
                  <a:alpha val="50000"/>
                </a:schemeClr>
              </a:solid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grpSp>
      <p:grpSp>
        <p:nvGrpSpPr>
          <p:cNvPr id="13" name="Gruppieren 12"/>
          <p:cNvGrpSpPr/>
          <p:nvPr userDrawn="1"/>
        </p:nvGrpSpPr>
        <p:grpSpPr>
          <a:xfrm>
            <a:off x="353722" y="1744044"/>
            <a:ext cx="377333" cy="327345"/>
            <a:chOff x="252905" y="1778908"/>
            <a:chExt cx="377333" cy="327345"/>
          </a:xfrm>
        </p:grpSpPr>
        <p:sp>
          <p:nvSpPr>
            <p:cNvPr id="14" name="Ellipse 13"/>
            <p:cNvSpPr/>
            <p:nvPr/>
          </p:nvSpPr>
          <p:spPr>
            <a:xfrm rot="21240482">
              <a:off x="373977" y="1778908"/>
              <a:ext cx="256261" cy="256261"/>
            </a:xfrm>
            <a:prstGeom prst="ellipse">
              <a:avLst/>
            </a:prstGeom>
            <a:solidFill>
              <a:schemeClr val="bg1"/>
            </a:solidFill>
            <a:ln w="19050">
              <a:solidFill>
                <a:schemeClr val="bg1">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5" name="Trapezoid 14"/>
            <p:cNvSpPr/>
            <p:nvPr/>
          </p:nvSpPr>
          <p:spPr>
            <a:xfrm rot="2832241" flipH="1">
              <a:off x="316036" y="1981034"/>
              <a:ext cx="62088" cy="188350"/>
            </a:xfrm>
            <a:prstGeom prst="trapezoid">
              <a:avLst/>
            </a:prstGeom>
            <a:solidFill>
              <a:schemeClr val="bg1">
                <a:lumMod val="75000"/>
                <a:alpha val="50000"/>
              </a:schemeClr>
            </a:solidFill>
            <a:ln w="3175">
              <a:solidFill>
                <a:schemeClr val="bg1">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6" name="Bogen 15"/>
            <p:cNvSpPr/>
            <p:nvPr/>
          </p:nvSpPr>
          <p:spPr>
            <a:xfrm rot="490939" flipV="1">
              <a:off x="386640" y="1906997"/>
              <a:ext cx="179092" cy="97445"/>
            </a:xfrm>
            <a:prstGeom prst="arc">
              <a:avLst/>
            </a:prstGeom>
            <a:solidFill>
              <a:schemeClr val="bg1"/>
            </a:solidFill>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7" name="Textfeld 16"/>
          <p:cNvSpPr txBox="1"/>
          <p:nvPr userDrawn="1"/>
        </p:nvSpPr>
        <p:spPr>
          <a:xfrm>
            <a:off x="256027" y="2642543"/>
            <a:ext cx="577142" cy="769441"/>
          </a:xfrm>
          <a:prstGeom prst="rect">
            <a:avLst/>
          </a:prstGeom>
          <a:noFill/>
          <a:ln>
            <a:noFill/>
          </a:ln>
        </p:spPr>
        <p:txBody>
          <a:bodyPr wrap="square" rtlCol="0">
            <a:spAutoFit/>
          </a:bodyPr>
          <a:lstStyle/>
          <a:p>
            <a:r>
              <a:rPr lang="en-GB" sz="4400" b="1" dirty="0" smtClean="0">
                <a:latin typeface="Arial" pitchFamily="34" charset="0"/>
                <a:cs typeface="Arial" pitchFamily="34" charset="0"/>
              </a:rPr>
              <a:t>?</a:t>
            </a:r>
            <a:endParaRPr lang="en-GB" sz="4400" b="1" dirty="0">
              <a:latin typeface="Arial" pitchFamily="34" charset="0"/>
              <a:cs typeface="Arial" pitchFamily="34" charset="0"/>
            </a:endParaRPr>
          </a:p>
        </p:txBody>
      </p:sp>
    </p:spTree>
    <p:extLst>
      <p:ext uri="{BB962C8B-B14F-4D97-AF65-F5344CB8AC3E}">
        <p14:creationId xmlns:p14="http://schemas.microsoft.com/office/powerpoint/2010/main" val="3910058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AED77C83-AB89-4E36-B444-C2CE5DF5546A}" type="datetime1">
              <a:rPr lang="de-DE" smtClean="0"/>
              <a:t>17.03.2015</a:t>
            </a:fld>
            <a:endParaRPr lang="de-DE"/>
          </a:p>
        </p:txBody>
      </p:sp>
      <p:sp>
        <p:nvSpPr>
          <p:cNvPr id="5" name="Fußzeilenplatzhalter 4"/>
          <p:cNvSpPr>
            <a:spLocks noGrp="1"/>
          </p:cNvSpPr>
          <p:nvPr>
            <p:ph type="ftr" sz="quarter" idx="11"/>
          </p:nvPr>
        </p:nvSpPr>
        <p:spPr/>
        <p:txBody>
          <a:bodyPr/>
          <a:lstStyle/>
          <a:p>
            <a:r>
              <a:rPr lang="de-DE" smtClean="0"/>
              <a:t>0. Ecosystem Diagnostics Analysis</a:t>
            </a:r>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t>‹Nr.›</a:t>
            </a:fld>
            <a:endParaRPr lang="de-DE"/>
          </a:p>
        </p:txBody>
      </p:sp>
      <p:pic>
        <p:nvPicPr>
          <p:cNvPr id="7" name="Picture 17" descr="File:Thumbs up font awesome.svg">
            <a:hlinkClick r:id="rId2"/>
          </p:cNvPr>
          <p:cNvPicPr>
            <a:picLocks noChangeAspect="1" noChangeArrowheads="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332714" y="5222728"/>
            <a:ext cx="432048" cy="43204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Textfeld 11"/>
          <p:cNvSpPr txBox="1"/>
          <p:nvPr userDrawn="1"/>
        </p:nvSpPr>
        <p:spPr>
          <a:xfrm>
            <a:off x="258274" y="2642542"/>
            <a:ext cx="577142" cy="769441"/>
          </a:xfrm>
          <a:prstGeom prst="rect">
            <a:avLst/>
          </a:prstGeom>
          <a:noFill/>
          <a:ln>
            <a:noFill/>
          </a:ln>
        </p:spPr>
        <p:txBody>
          <a:bodyPr wrap="square" rtlCol="0">
            <a:spAutoFit/>
          </a:bodyPr>
          <a:lstStyle/>
          <a:p>
            <a:r>
              <a:rPr lang="en-GB" sz="4400" b="1" dirty="0" smtClean="0">
                <a:solidFill>
                  <a:schemeClr val="bg1">
                    <a:lumMod val="85000"/>
                  </a:schemeClr>
                </a:solidFill>
                <a:latin typeface="Arial" pitchFamily="34" charset="0"/>
                <a:cs typeface="Arial" pitchFamily="34" charset="0"/>
              </a:rPr>
              <a:t>?</a:t>
            </a:r>
            <a:endParaRPr lang="en-GB" sz="4400" b="1" dirty="0">
              <a:solidFill>
                <a:schemeClr val="bg1">
                  <a:lumMod val="85000"/>
                </a:schemeClr>
              </a:solidFill>
              <a:latin typeface="Arial" pitchFamily="34" charset="0"/>
              <a:cs typeface="Arial" pitchFamily="34" charset="0"/>
            </a:endParaRPr>
          </a:p>
        </p:txBody>
      </p:sp>
      <p:grpSp>
        <p:nvGrpSpPr>
          <p:cNvPr id="13" name="Gruppieren 12"/>
          <p:cNvGrpSpPr/>
          <p:nvPr userDrawn="1"/>
        </p:nvGrpSpPr>
        <p:grpSpPr>
          <a:xfrm>
            <a:off x="353722" y="1744044"/>
            <a:ext cx="377333" cy="327345"/>
            <a:chOff x="252905" y="1778908"/>
            <a:chExt cx="377333" cy="327345"/>
          </a:xfrm>
        </p:grpSpPr>
        <p:sp>
          <p:nvSpPr>
            <p:cNvPr id="14" name="Ellipse 13"/>
            <p:cNvSpPr/>
            <p:nvPr/>
          </p:nvSpPr>
          <p:spPr>
            <a:xfrm rot="21240482">
              <a:off x="373977" y="1778908"/>
              <a:ext cx="256261" cy="256261"/>
            </a:xfrm>
            <a:prstGeom prst="ellipse">
              <a:avLst/>
            </a:prstGeom>
            <a:solidFill>
              <a:schemeClr val="bg1"/>
            </a:solidFill>
            <a:ln w="19050">
              <a:solidFill>
                <a:schemeClr val="bg1">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5" name="Trapezoid 14"/>
            <p:cNvSpPr/>
            <p:nvPr/>
          </p:nvSpPr>
          <p:spPr>
            <a:xfrm rot="2832241" flipH="1">
              <a:off x="316036" y="1981034"/>
              <a:ext cx="62088" cy="188350"/>
            </a:xfrm>
            <a:prstGeom prst="trapezoid">
              <a:avLst/>
            </a:prstGeom>
            <a:solidFill>
              <a:schemeClr val="bg1">
                <a:lumMod val="75000"/>
                <a:alpha val="50000"/>
              </a:schemeClr>
            </a:solidFill>
            <a:ln w="3175">
              <a:solidFill>
                <a:schemeClr val="bg1">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6" name="Bogen 15"/>
            <p:cNvSpPr/>
            <p:nvPr/>
          </p:nvSpPr>
          <p:spPr>
            <a:xfrm rot="490939" flipV="1">
              <a:off x="386640" y="1906997"/>
              <a:ext cx="179092" cy="97445"/>
            </a:xfrm>
            <a:prstGeom prst="arc">
              <a:avLst/>
            </a:prstGeom>
            <a:solidFill>
              <a:schemeClr val="bg1"/>
            </a:solidFill>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 name="Gruppieren 16"/>
          <p:cNvGrpSpPr/>
          <p:nvPr userDrawn="1"/>
        </p:nvGrpSpPr>
        <p:grpSpPr>
          <a:xfrm>
            <a:off x="339734" y="4018502"/>
            <a:ext cx="396070" cy="435203"/>
            <a:chOff x="201399" y="4006186"/>
            <a:chExt cx="396070" cy="435203"/>
          </a:xfrm>
          <a:noFill/>
        </p:grpSpPr>
        <p:sp>
          <p:nvSpPr>
            <p:cNvPr id="18" name="Form 17"/>
            <p:cNvSpPr/>
            <p:nvPr/>
          </p:nvSpPr>
          <p:spPr>
            <a:xfrm>
              <a:off x="347080" y="4191000"/>
              <a:ext cx="250389" cy="250389"/>
            </a:xfrm>
            <a:prstGeom prst="gear9">
              <a:avLst/>
            </a:prstGeom>
            <a:grpFill/>
            <a:ln>
              <a:solidFill>
                <a:schemeClr val="tx1"/>
              </a:solid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9" name="Form 18"/>
            <p:cNvSpPr/>
            <p:nvPr/>
          </p:nvSpPr>
          <p:spPr>
            <a:xfrm>
              <a:off x="201399" y="4131817"/>
              <a:ext cx="182101" cy="182101"/>
            </a:xfrm>
            <a:prstGeom prst="gear6">
              <a:avLst/>
            </a:prstGeom>
            <a:grpFill/>
            <a:ln>
              <a:solidFill>
                <a:schemeClr val="tx1"/>
              </a:solid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0" name="Form 19"/>
            <p:cNvSpPr/>
            <p:nvPr/>
          </p:nvSpPr>
          <p:spPr>
            <a:xfrm rot="20700000">
              <a:off x="303394" y="4006186"/>
              <a:ext cx="178422" cy="178422"/>
            </a:xfrm>
            <a:prstGeom prst="gear6">
              <a:avLst/>
            </a:prstGeom>
            <a:grpFill/>
            <a:ln>
              <a:solidFill>
                <a:schemeClr val="tx1"/>
              </a:solid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grpSp>
    </p:spTree>
    <p:extLst>
      <p:ext uri="{BB962C8B-B14F-4D97-AF65-F5344CB8AC3E}">
        <p14:creationId xmlns:p14="http://schemas.microsoft.com/office/powerpoint/2010/main" val="3910058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AED77C83-AB89-4E36-B444-C2CE5DF5546A}" type="datetime1">
              <a:rPr lang="de-DE" smtClean="0"/>
              <a:t>17.03.2015</a:t>
            </a:fld>
            <a:endParaRPr lang="de-DE"/>
          </a:p>
        </p:txBody>
      </p:sp>
      <p:sp>
        <p:nvSpPr>
          <p:cNvPr id="5" name="Fußzeilenplatzhalter 4"/>
          <p:cNvSpPr>
            <a:spLocks noGrp="1"/>
          </p:cNvSpPr>
          <p:nvPr>
            <p:ph type="ftr" sz="quarter" idx="11"/>
          </p:nvPr>
        </p:nvSpPr>
        <p:spPr/>
        <p:txBody>
          <a:bodyPr/>
          <a:lstStyle/>
          <a:p>
            <a:r>
              <a:rPr lang="de-DE" smtClean="0"/>
              <a:t>0. Ecosystem Diagnostics Analysis</a:t>
            </a:r>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t>‹Nr.›</a:t>
            </a:fld>
            <a:endParaRPr lang="de-DE"/>
          </a:p>
        </p:txBody>
      </p:sp>
      <p:grpSp>
        <p:nvGrpSpPr>
          <p:cNvPr id="8" name="Gruppieren 7"/>
          <p:cNvGrpSpPr/>
          <p:nvPr userDrawn="1"/>
        </p:nvGrpSpPr>
        <p:grpSpPr>
          <a:xfrm>
            <a:off x="346563" y="4017581"/>
            <a:ext cx="396070" cy="435203"/>
            <a:chOff x="201399" y="4006186"/>
            <a:chExt cx="396070" cy="435203"/>
          </a:xfrm>
          <a:noFill/>
        </p:grpSpPr>
        <p:sp>
          <p:nvSpPr>
            <p:cNvPr id="9" name="Form 8"/>
            <p:cNvSpPr/>
            <p:nvPr/>
          </p:nvSpPr>
          <p:spPr>
            <a:xfrm>
              <a:off x="347080" y="4191000"/>
              <a:ext cx="250389" cy="250389"/>
            </a:xfrm>
            <a:prstGeom prst="gear9">
              <a:avLst/>
            </a:prstGeom>
            <a:grpFill/>
            <a:ln>
              <a:solidFill>
                <a:schemeClr val="bg1">
                  <a:lumMod val="75000"/>
                  <a:alpha val="50000"/>
                </a:schemeClr>
              </a:solid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Form 9"/>
            <p:cNvSpPr/>
            <p:nvPr/>
          </p:nvSpPr>
          <p:spPr>
            <a:xfrm>
              <a:off x="201399" y="4131817"/>
              <a:ext cx="182101" cy="182101"/>
            </a:xfrm>
            <a:prstGeom prst="gear6">
              <a:avLst/>
            </a:prstGeom>
            <a:grpFill/>
            <a:ln>
              <a:solidFill>
                <a:schemeClr val="bg1">
                  <a:lumMod val="75000"/>
                  <a:alpha val="50000"/>
                </a:schemeClr>
              </a:solid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1" name="Form 10"/>
            <p:cNvSpPr/>
            <p:nvPr/>
          </p:nvSpPr>
          <p:spPr>
            <a:xfrm rot="20700000">
              <a:off x="303394" y="4006186"/>
              <a:ext cx="178422" cy="178422"/>
            </a:xfrm>
            <a:prstGeom prst="gear6">
              <a:avLst/>
            </a:prstGeom>
            <a:grpFill/>
            <a:ln>
              <a:solidFill>
                <a:schemeClr val="bg1">
                  <a:lumMod val="75000"/>
                  <a:alpha val="50000"/>
                </a:schemeClr>
              </a:solid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grpSp>
      <p:sp>
        <p:nvSpPr>
          <p:cNvPr id="12" name="Textfeld 11"/>
          <p:cNvSpPr txBox="1"/>
          <p:nvPr userDrawn="1"/>
        </p:nvSpPr>
        <p:spPr>
          <a:xfrm>
            <a:off x="258274" y="2642542"/>
            <a:ext cx="577142" cy="769441"/>
          </a:xfrm>
          <a:prstGeom prst="rect">
            <a:avLst/>
          </a:prstGeom>
          <a:noFill/>
          <a:ln>
            <a:noFill/>
          </a:ln>
        </p:spPr>
        <p:txBody>
          <a:bodyPr wrap="square" rtlCol="0">
            <a:spAutoFit/>
          </a:bodyPr>
          <a:lstStyle/>
          <a:p>
            <a:r>
              <a:rPr lang="en-GB" sz="4400" b="1" dirty="0" smtClean="0">
                <a:solidFill>
                  <a:schemeClr val="bg1">
                    <a:lumMod val="85000"/>
                  </a:schemeClr>
                </a:solidFill>
                <a:latin typeface="Arial" pitchFamily="34" charset="0"/>
                <a:cs typeface="Arial" pitchFamily="34" charset="0"/>
              </a:rPr>
              <a:t>?</a:t>
            </a:r>
            <a:endParaRPr lang="en-GB" sz="4400" b="1" dirty="0">
              <a:solidFill>
                <a:schemeClr val="bg1">
                  <a:lumMod val="85000"/>
                </a:schemeClr>
              </a:solidFill>
              <a:latin typeface="Arial" pitchFamily="34" charset="0"/>
              <a:cs typeface="Arial" pitchFamily="34" charset="0"/>
            </a:endParaRPr>
          </a:p>
        </p:txBody>
      </p:sp>
      <p:grpSp>
        <p:nvGrpSpPr>
          <p:cNvPr id="13" name="Gruppieren 12"/>
          <p:cNvGrpSpPr/>
          <p:nvPr userDrawn="1"/>
        </p:nvGrpSpPr>
        <p:grpSpPr>
          <a:xfrm>
            <a:off x="353722" y="1744044"/>
            <a:ext cx="377333" cy="327345"/>
            <a:chOff x="252905" y="1778908"/>
            <a:chExt cx="377333" cy="327345"/>
          </a:xfrm>
        </p:grpSpPr>
        <p:sp>
          <p:nvSpPr>
            <p:cNvPr id="14" name="Ellipse 13"/>
            <p:cNvSpPr/>
            <p:nvPr/>
          </p:nvSpPr>
          <p:spPr>
            <a:xfrm rot="21240482">
              <a:off x="373977" y="1778908"/>
              <a:ext cx="256261" cy="256261"/>
            </a:xfrm>
            <a:prstGeom prst="ellipse">
              <a:avLst/>
            </a:prstGeom>
            <a:solidFill>
              <a:schemeClr val="bg1"/>
            </a:solidFill>
            <a:ln w="19050">
              <a:solidFill>
                <a:schemeClr val="bg1">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5" name="Trapezoid 14"/>
            <p:cNvSpPr/>
            <p:nvPr/>
          </p:nvSpPr>
          <p:spPr>
            <a:xfrm rot="2832241" flipH="1">
              <a:off x="316036" y="1981034"/>
              <a:ext cx="62088" cy="188350"/>
            </a:xfrm>
            <a:prstGeom prst="trapezoid">
              <a:avLst/>
            </a:prstGeom>
            <a:solidFill>
              <a:schemeClr val="bg1">
                <a:lumMod val="75000"/>
                <a:alpha val="50000"/>
              </a:schemeClr>
            </a:solidFill>
            <a:ln w="3175">
              <a:solidFill>
                <a:schemeClr val="bg1">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6" name="Bogen 15"/>
            <p:cNvSpPr/>
            <p:nvPr/>
          </p:nvSpPr>
          <p:spPr>
            <a:xfrm rot="490939" flipV="1">
              <a:off x="386640" y="1906997"/>
              <a:ext cx="179092" cy="97445"/>
            </a:xfrm>
            <a:prstGeom prst="arc">
              <a:avLst/>
            </a:prstGeom>
            <a:solidFill>
              <a:schemeClr val="bg1"/>
            </a:solidFill>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7" name="Picture 17" descr="File:Thumbs up font awesome.svg">
            <a:hlinkClick r:id="rId2"/>
          </p:cNvPr>
          <p:cNvPicPr>
            <a:picLocks noChangeAspect="1" noChangeArrowheads="1"/>
          </p:cNvPicPr>
          <p:nvPr userDrawn="1"/>
        </p:nvPicPr>
        <p:blipFill>
          <a:blip r:embed="rId3" cstate="print">
            <a:biLevel thresh="75000"/>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328574" y="5219551"/>
            <a:ext cx="432048" cy="43204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058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51F7ECE7-A5CB-4757-A7F7-FB6699B43F84}" type="datetime1">
              <a:rPr lang="de-DE" smtClean="0"/>
              <a:t>17.03.2015</a:t>
            </a:fld>
            <a:endParaRPr lang="de-DE"/>
          </a:p>
        </p:txBody>
      </p:sp>
      <p:sp>
        <p:nvSpPr>
          <p:cNvPr id="5" name="Fußzeilenplatzhalter 4"/>
          <p:cNvSpPr>
            <a:spLocks noGrp="1"/>
          </p:cNvSpPr>
          <p:nvPr>
            <p:ph type="ftr" sz="quarter" idx="11"/>
          </p:nvPr>
        </p:nvSpPr>
        <p:spPr/>
        <p:txBody>
          <a:bodyPr/>
          <a:lstStyle/>
          <a:p>
            <a:r>
              <a:rPr lang="de-DE" smtClean="0"/>
              <a:t>0. Ecosystem Diagnostics Analysis</a:t>
            </a:r>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1187624" y="1628800"/>
            <a:ext cx="3816424" cy="4525963"/>
          </a:xfrm>
        </p:spPr>
        <p:txBody>
          <a:bodyPr/>
          <a:lstStyle>
            <a:lvl1pPr>
              <a:defRPr sz="22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5148064" y="1628800"/>
            <a:ext cx="3894584" cy="4525963"/>
          </a:xfrm>
        </p:spPr>
        <p:txBody>
          <a:bodyPr/>
          <a:lstStyle>
            <a:lvl1pPr>
              <a:defRPr sz="22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Datumsplatzhalter 4"/>
          <p:cNvSpPr>
            <a:spLocks noGrp="1"/>
          </p:cNvSpPr>
          <p:nvPr>
            <p:ph type="dt" sz="half" idx="10"/>
          </p:nvPr>
        </p:nvSpPr>
        <p:spPr/>
        <p:txBody>
          <a:bodyPr/>
          <a:lstStyle/>
          <a:p>
            <a:fld id="{785C18E9-19DF-4D50-B529-894726FF30CA}" type="datetime1">
              <a:rPr lang="de-DE" smtClean="0"/>
              <a:t>17.03.2015</a:t>
            </a:fld>
            <a:endParaRPr lang="de-DE"/>
          </a:p>
        </p:txBody>
      </p:sp>
      <p:sp>
        <p:nvSpPr>
          <p:cNvPr id="6" name="Fußzeilenplatzhalter 5"/>
          <p:cNvSpPr>
            <a:spLocks noGrp="1"/>
          </p:cNvSpPr>
          <p:nvPr>
            <p:ph type="ftr" sz="quarter" idx="11"/>
          </p:nvPr>
        </p:nvSpPr>
        <p:spPr/>
        <p:txBody>
          <a:bodyPr/>
          <a:lstStyle/>
          <a:p>
            <a:r>
              <a:rPr lang="de-DE" smtClean="0"/>
              <a:t>0. Ecosystem Diagnostics Analysis</a:t>
            </a:r>
            <a:endParaRPr lang="de-DE"/>
          </a:p>
        </p:txBody>
      </p:sp>
      <p:sp>
        <p:nvSpPr>
          <p:cNvPr id="7" name="Foliennummernplatzhalter 6"/>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3"/>
          <p:cNvPicPr>
            <a:picLocks noChangeAspect="1" noChangeArrowheads="1"/>
          </p:cNvPicPr>
          <p:nvPr userDrawn="1"/>
        </p:nvPicPr>
        <p:blipFill rotWithShape="1">
          <a:blip r:embed="rId18" cstate="print">
            <a:extLst>
              <a:ext uri="{28A0092B-C50C-407E-A947-70E740481C1C}">
                <a14:useLocalDpi xmlns:a14="http://schemas.microsoft.com/office/drawing/2010/main"/>
              </a:ext>
            </a:extLst>
          </a:blip>
          <a:srcRect l="827" b="11662"/>
          <a:stretch/>
        </p:blipFill>
        <p:spPr bwMode="auto">
          <a:xfrm rot="10800000">
            <a:off x="-11929" y="-1"/>
            <a:ext cx="915592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eck 17"/>
          <p:cNvSpPr/>
          <p:nvPr userDrawn="1"/>
        </p:nvSpPr>
        <p:spPr>
          <a:xfrm>
            <a:off x="-11928" y="7289"/>
            <a:ext cx="9161722" cy="6858000"/>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C:\Users\cle483\Desktop\Centre for Econics\Logo centre.bmp"/>
          <p:cNvPicPr>
            <a:picLocks noChangeAspect="1" noChangeArrowheads="1"/>
          </p:cNvPicPr>
          <p:nvPr userDrawn="1"/>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 y="385343"/>
            <a:ext cx="1295400" cy="9113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cle483\Desktop\Centre for Econics\Logo MARISCO.jpg"/>
          <p:cNvPicPr>
            <a:picLocks noChangeAspect="1" noChangeArrowheads="1"/>
          </p:cNvPicPr>
          <p:nvPr userDrawn="1"/>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71718" y="342900"/>
            <a:ext cx="1172281" cy="9113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userDrawn="1"/>
        </p:nvPicPr>
        <p:blipFill rotWithShape="1">
          <a:blip r:embed="rId21" cstate="print">
            <a:extLst>
              <a:ext uri="{28A0092B-C50C-407E-A947-70E740481C1C}">
                <a14:useLocalDpi xmlns:a14="http://schemas.microsoft.com/office/drawing/2010/main"/>
              </a:ext>
            </a:extLst>
          </a:blip>
          <a:srcRect/>
          <a:stretch/>
        </p:blipFill>
        <p:spPr bwMode="auto">
          <a:xfrm>
            <a:off x="-11929" y="-1"/>
            <a:ext cx="9161721"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platzhalter 1"/>
          <p:cNvSpPr>
            <a:spLocks noGrp="1"/>
          </p:cNvSpPr>
          <p:nvPr>
            <p:ph type="title"/>
          </p:nvPr>
        </p:nvSpPr>
        <p:spPr>
          <a:xfrm>
            <a:off x="1295399" y="342900"/>
            <a:ext cx="6588970" cy="1074738"/>
          </a:xfrm>
          <a:prstGeom prst="rect">
            <a:avLst/>
          </a:prstGeom>
        </p:spPr>
        <p:txBody>
          <a:bodyPr vert="horz" lIns="91440" tIns="45720" rIns="91440" bIns="45720" rtlCol="0" anchor="ctr">
            <a:no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1259632" y="1600200"/>
            <a:ext cx="7427167" cy="4525963"/>
          </a:xfrm>
          <a:prstGeom prst="rect">
            <a:avLst/>
          </a:prstGeom>
        </p:spPr>
        <p:txBody>
          <a:bodyPr vert="horz" lIns="91440" tIns="45720" rIns="91440" bIns="45720" rtlCol="0">
            <a:norm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pic>
        <p:nvPicPr>
          <p:cNvPr id="11" name="Picture 5"/>
          <p:cNvPicPr>
            <a:picLocks noChangeAspect="1" noChangeArrowheads="1"/>
          </p:cNvPicPr>
          <p:nvPr userDrawn="1"/>
        </p:nvPicPr>
        <p:blipFill rotWithShape="1">
          <a:blip r:embed="rId21" cstate="print">
            <a:extLst>
              <a:ext uri="{28A0092B-C50C-407E-A947-70E740481C1C}">
                <a14:useLocalDpi xmlns:a14="http://schemas.microsoft.com/office/drawing/2010/main"/>
              </a:ext>
            </a:extLst>
          </a:blip>
          <a:srcRect/>
          <a:stretch/>
        </p:blipFill>
        <p:spPr bwMode="auto">
          <a:xfrm>
            <a:off x="-108520" y="6515100"/>
            <a:ext cx="9258313" cy="350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liennummernplatzhalter 5"/>
          <p:cNvSpPr>
            <a:spLocks noGrp="1"/>
          </p:cNvSpPr>
          <p:nvPr>
            <p:ph type="sldNum" sz="quarter" idx="4"/>
          </p:nvPr>
        </p:nvSpPr>
        <p:spPr>
          <a:xfrm>
            <a:off x="-11927" y="6515100"/>
            <a:ext cx="551480" cy="342900"/>
          </a:xfrm>
          <a:prstGeom prst="rect">
            <a:avLst/>
          </a:prstGeom>
        </p:spPr>
        <p:txBody>
          <a:bodyPr vert="horz" lIns="91440" tIns="45720" rIns="91440" bIns="45720" rtlCol="0" anchor="ctr"/>
          <a:lstStyle>
            <a:lvl1pPr algn="ctr">
              <a:defRPr sz="1200">
                <a:solidFill>
                  <a:schemeClr val="tx1"/>
                </a:solidFill>
              </a:defRPr>
            </a:lvl1pPr>
          </a:lstStyle>
          <a:p>
            <a:fld id="{6C6AE60A-B69C-4790-82F7-3882EDF23186}" type="slidenum">
              <a:rPr lang="de-DE" smtClean="0"/>
              <a:pPr/>
              <a:t>‹Nr.›</a:t>
            </a:fld>
            <a:endParaRPr lang="de-DE" dirty="0"/>
          </a:p>
        </p:txBody>
      </p:sp>
      <p:sp>
        <p:nvSpPr>
          <p:cNvPr id="4" name="Datumsplatzhalter 3"/>
          <p:cNvSpPr>
            <a:spLocks noGrp="1"/>
          </p:cNvSpPr>
          <p:nvPr>
            <p:ph type="dt" sz="half" idx="2"/>
          </p:nvPr>
        </p:nvSpPr>
        <p:spPr>
          <a:xfrm>
            <a:off x="1115616" y="6515100"/>
            <a:ext cx="1080120" cy="350189"/>
          </a:xfrm>
          <a:prstGeom prst="rect">
            <a:avLst/>
          </a:prstGeom>
        </p:spPr>
        <p:txBody>
          <a:bodyPr vert="horz" lIns="91440" tIns="45720" rIns="91440" bIns="45720" rtlCol="0" anchor="ctr"/>
          <a:lstStyle>
            <a:lvl1pPr algn="l">
              <a:defRPr sz="1200">
                <a:solidFill>
                  <a:schemeClr val="tx1"/>
                </a:solidFill>
              </a:defRPr>
            </a:lvl1pPr>
          </a:lstStyle>
          <a:p>
            <a:fld id="{1E3549F8-AA60-4520-A591-163C86A69075}" type="datetime1">
              <a:rPr lang="de-DE" smtClean="0"/>
              <a:t>17.03.2015</a:t>
            </a:fld>
            <a:endParaRPr lang="de-DE"/>
          </a:p>
        </p:txBody>
      </p:sp>
      <p:sp>
        <p:nvSpPr>
          <p:cNvPr id="5" name="Fußzeilenplatzhalter 4"/>
          <p:cNvSpPr>
            <a:spLocks noGrp="1"/>
          </p:cNvSpPr>
          <p:nvPr>
            <p:ph type="ftr" sz="quarter" idx="3"/>
          </p:nvPr>
        </p:nvSpPr>
        <p:spPr>
          <a:xfrm>
            <a:off x="3779912" y="6515100"/>
            <a:ext cx="5364087" cy="342900"/>
          </a:xfrm>
          <a:prstGeom prst="rect">
            <a:avLst/>
          </a:prstGeom>
        </p:spPr>
        <p:txBody>
          <a:bodyPr vert="horz" lIns="91440" tIns="45720" rIns="91440" bIns="45720" rtlCol="0" anchor="ctr"/>
          <a:lstStyle>
            <a:lvl1pPr algn="r">
              <a:defRPr sz="1200">
                <a:solidFill>
                  <a:schemeClr val="tx1"/>
                </a:solidFill>
              </a:defRPr>
            </a:lvl1pPr>
          </a:lstStyle>
          <a:p>
            <a:r>
              <a:rPr lang="de-DE" smtClean="0"/>
              <a:t>0. Ecosystem Diagnostics Analysis</a:t>
            </a:r>
            <a:endParaRPr lang="de-D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3" r:id="rId6"/>
    <p:sldLayoutId id="2147483664"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p:hf hd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5.jp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image" Target="../media/image36.wmf"/></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earthenginepartners.appspot.com/science-2013-global-fores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p:cNvSpPr>
            <a:spLocks noGrp="1"/>
          </p:cNvSpPr>
          <p:nvPr>
            <p:ph type="ctrTitle"/>
          </p:nvPr>
        </p:nvSpPr>
        <p:spPr>
          <a:xfrm>
            <a:off x="0" y="1268760"/>
            <a:ext cx="9144000" cy="936104"/>
          </a:xfrm>
        </p:spPr>
        <p:txBody>
          <a:bodyPr>
            <a:normAutofit/>
          </a:bodyPr>
          <a:lstStyle/>
          <a:p>
            <a:r>
              <a:rPr lang="en-GB" sz="4000" dirty="0" smtClean="0"/>
              <a:t>Ecosystem Diagnostics </a:t>
            </a:r>
            <a:r>
              <a:rPr lang="en-GB" sz="4000" dirty="0"/>
              <a:t>A</a:t>
            </a:r>
            <a:r>
              <a:rPr lang="en-GB" sz="4000" dirty="0" smtClean="0"/>
              <a:t>nalysis</a:t>
            </a:r>
            <a:endParaRPr lang="en-GB" sz="4000" dirty="0"/>
          </a:p>
        </p:txBody>
      </p:sp>
      <p:sp>
        <p:nvSpPr>
          <p:cNvPr id="20" name="Untertitel 19"/>
          <p:cNvSpPr>
            <a:spLocks noGrp="1"/>
          </p:cNvSpPr>
          <p:nvPr>
            <p:ph type="subTitle" idx="1"/>
          </p:nvPr>
        </p:nvSpPr>
        <p:spPr>
          <a:xfrm>
            <a:off x="-36512" y="5085184"/>
            <a:ext cx="9144000" cy="1392560"/>
          </a:xfrm>
        </p:spPr>
        <p:txBody>
          <a:bodyPr/>
          <a:lstStyle/>
          <a:p>
            <a:r>
              <a:rPr lang="en-GB" dirty="0" smtClean="0">
                <a:solidFill>
                  <a:schemeClr val="tx1"/>
                </a:solidFill>
              </a:rPr>
              <a:t>Phase I</a:t>
            </a:r>
          </a:p>
          <a:p>
            <a:r>
              <a:rPr lang="en-GB" dirty="0">
                <a:solidFill>
                  <a:schemeClr val="tx1"/>
                </a:solidFill>
              </a:rPr>
              <a:t>Preparation and </a:t>
            </a:r>
            <a:r>
              <a:rPr lang="en-GB" dirty="0" smtClean="0">
                <a:solidFill>
                  <a:schemeClr val="tx1"/>
                </a:solidFill>
              </a:rPr>
              <a:t>Initial Conceptualisation</a:t>
            </a:r>
          </a:p>
          <a:p>
            <a:r>
              <a:rPr lang="en-GB" dirty="0" smtClean="0">
                <a:solidFill>
                  <a:schemeClr val="tx1"/>
                </a:solidFill>
              </a:rPr>
              <a:t>Step 0</a:t>
            </a:r>
            <a:endParaRPr lang="en-GB" dirty="0">
              <a:solidFill>
                <a:schemeClr val="tx1"/>
              </a:solidFill>
            </a:endParaRPr>
          </a:p>
        </p:txBody>
      </p:sp>
      <p:pic>
        <p:nvPicPr>
          <p:cNvPr id="11266" name="Picture 2" descr="F:\Fotos_MARISCO Workshops + EDA\Georgien\von Pierre\DSC08805 (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11760" y="2204864"/>
            <a:ext cx="4176464" cy="278445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2411760" y="4989314"/>
            <a:ext cx="2522537" cy="215444"/>
          </a:xfrm>
          <a:prstGeom prst="rect">
            <a:avLst/>
          </a:prstGeom>
          <a:noFill/>
        </p:spPr>
        <p:txBody>
          <a:bodyPr wrap="square" rtlCol="0">
            <a:spAutoFit/>
          </a:bodyPr>
          <a:lstStyle/>
          <a:p>
            <a:r>
              <a:rPr lang="en-GB" sz="800" dirty="0" smtClean="0"/>
              <a:t>© Pierre </a:t>
            </a:r>
            <a:r>
              <a:rPr lang="en-GB" sz="800" dirty="0" err="1" smtClean="0"/>
              <a:t>Ibisch</a:t>
            </a:r>
            <a:r>
              <a:rPr lang="en-GB" sz="800" dirty="0" smtClean="0"/>
              <a:t> 2014</a:t>
            </a:r>
            <a:endParaRPr lang="en-GB" sz="800" dirty="0"/>
          </a:p>
        </p:txBody>
      </p:sp>
    </p:spTree>
    <p:extLst>
      <p:ext uri="{BB962C8B-B14F-4D97-AF65-F5344CB8AC3E}">
        <p14:creationId xmlns:p14="http://schemas.microsoft.com/office/powerpoint/2010/main" val="530626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Autofit/>
          </a:bodyPr>
          <a:lstStyle/>
          <a:p>
            <a:r>
              <a:rPr lang="en-US" sz="3600" dirty="0"/>
              <a:t>Why </a:t>
            </a:r>
            <a:r>
              <a:rPr lang="en-US" sz="3600" dirty="0" smtClean="0"/>
              <a:t>do we perform an </a:t>
            </a:r>
            <a:r>
              <a:rPr lang="en-US" sz="3600" dirty="0"/>
              <a:t>Ecosystem Diagnostics </a:t>
            </a:r>
            <a:r>
              <a:rPr lang="en-US" sz="3600" dirty="0" smtClean="0"/>
              <a:t>Analysis?</a:t>
            </a:r>
            <a:endParaRPr lang="en-US" sz="3600" dirty="0"/>
          </a:p>
        </p:txBody>
      </p:sp>
      <p:sp>
        <p:nvSpPr>
          <p:cNvPr id="11" name="Content Placeholder 10"/>
          <p:cNvSpPr>
            <a:spLocks noGrp="1"/>
          </p:cNvSpPr>
          <p:nvPr>
            <p:ph idx="1"/>
          </p:nvPr>
        </p:nvSpPr>
        <p:spPr>
          <a:xfrm>
            <a:off x="1259632" y="1600201"/>
            <a:ext cx="7427167" cy="2332856"/>
          </a:xfrm>
        </p:spPr>
        <p:txBody>
          <a:bodyPr tIns="182880" anchor="ctr">
            <a:normAutofit lnSpcReduction="10000"/>
          </a:bodyPr>
          <a:lstStyle/>
          <a:p>
            <a:pPr algn="just"/>
            <a:r>
              <a:rPr lang="en-US" dirty="0" smtClean="0"/>
              <a:t>It provides </a:t>
            </a:r>
            <a:r>
              <a:rPr lang="en-US" dirty="0"/>
              <a:t>intuitive </a:t>
            </a:r>
            <a:r>
              <a:rPr lang="en-US" dirty="0" smtClean="0"/>
              <a:t>understanding of the specific ecosystem, its elements and ongoing processes and their functionality</a:t>
            </a:r>
          </a:p>
          <a:p>
            <a:pPr algn="just"/>
            <a:r>
              <a:rPr lang="en-US" dirty="0" smtClean="0"/>
              <a:t>Forces </a:t>
            </a:r>
            <a:r>
              <a:rPr lang="en-US" dirty="0"/>
              <a:t>of change to an ecosystem </a:t>
            </a:r>
            <a:r>
              <a:rPr lang="en-US" dirty="0" smtClean="0"/>
              <a:t>are well observable </a:t>
            </a:r>
          </a:p>
          <a:p>
            <a:pPr algn="just"/>
            <a:r>
              <a:rPr lang="en-US" dirty="0" smtClean="0"/>
              <a:t>Gives a better overview on the landscape and supports the delineation of boundaries for a MARISCO analysis (increasing the extent of coverage) – potential threats may become visible; at the expense of losing ecological detail at the local scale</a:t>
            </a:r>
          </a:p>
        </p:txBody>
      </p:sp>
      <p:sp>
        <p:nvSpPr>
          <p:cNvPr id="2" name="Fußzeilenplatzhalter 1"/>
          <p:cNvSpPr>
            <a:spLocks noGrp="1"/>
          </p:cNvSpPr>
          <p:nvPr>
            <p:ph type="ftr" sz="quarter" idx="11"/>
          </p:nvPr>
        </p:nvSpPr>
        <p:spPr/>
        <p:txBody>
          <a:bodyPr/>
          <a:lstStyle/>
          <a:p>
            <a:r>
              <a:rPr lang="de-DE" smtClean="0"/>
              <a:t>0. Ecosystem Diagnostics Analysis</a:t>
            </a:r>
            <a:endParaRPr lang="de-DE" dirty="0"/>
          </a:p>
        </p:txBody>
      </p:sp>
      <p:sp>
        <p:nvSpPr>
          <p:cNvPr id="3" name="Foliennummernplatzhalter 2"/>
          <p:cNvSpPr>
            <a:spLocks noGrp="1"/>
          </p:cNvSpPr>
          <p:nvPr>
            <p:ph type="sldNum" sz="quarter" idx="12"/>
          </p:nvPr>
        </p:nvSpPr>
        <p:spPr/>
        <p:txBody>
          <a:bodyPr/>
          <a:lstStyle/>
          <a:p>
            <a:fld id="{6C6AE60A-B69C-4790-82F7-3882EDF23186}" type="slidenum">
              <a:rPr lang="de-DE" smtClean="0"/>
              <a:t>10</a:t>
            </a:fld>
            <a:endParaRPr lang="de-DE"/>
          </a:p>
        </p:txBody>
      </p:sp>
      <p:pic>
        <p:nvPicPr>
          <p:cNvPr id="3074" name="Picture 2" descr="C:\Users\cle483\Pictures\Georgien\von Tina\IMG_6355.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069004" y="4095167"/>
            <a:ext cx="2702677" cy="19788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1259632" y="3829780"/>
            <a:ext cx="4824536" cy="2862322"/>
          </a:xfrm>
          <a:prstGeom prst="rect">
            <a:avLst/>
          </a:prstGeom>
          <a:noFill/>
        </p:spPr>
        <p:txBody>
          <a:bodyPr wrap="square" rtlCol="0">
            <a:spAutoFit/>
          </a:bodyPr>
          <a:lstStyle/>
          <a:p>
            <a:pPr marL="342900" indent="-342900" algn="just">
              <a:buFont typeface="Arial" pitchFamily="34" charset="0"/>
              <a:buChar char="•"/>
            </a:pPr>
            <a:r>
              <a:rPr lang="en-US" sz="2000" dirty="0"/>
              <a:t>It is robust and appropriate when the studied area has a variety of land cover types, from natural to modified</a:t>
            </a:r>
          </a:p>
          <a:p>
            <a:pPr marL="342900" indent="-342900" algn="just">
              <a:buFont typeface="Arial" pitchFamily="34" charset="0"/>
              <a:buChar char="•"/>
            </a:pPr>
            <a:r>
              <a:rPr lang="en-US" sz="2000" dirty="0" smtClean="0"/>
              <a:t>It </a:t>
            </a:r>
            <a:r>
              <a:rPr lang="en-US" sz="2000" dirty="0"/>
              <a:t>is a resource-efficient tool that can be conducted with a limited budget, equipment, research and knowledge</a:t>
            </a:r>
          </a:p>
          <a:p>
            <a:pPr marL="342900" indent="-342900" algn="just">
              <a:buFont typeface="Arial" pitchFamily="34" charset="0"/>
              <a:buChar char="•"/>
            </a:pPr>
            <a:r>
              <a:rPr lang="en-US" sz="2000" dirty="0"/>
              <a:t>Good option for experts to get a first hand-impression on the region(s) studied </a:t>
            </a:r>
          </a:p>
          <a:p>
            <a:endParaRPr lang="en-GB" sz="2000" dirty="0"/>
          </a:p>
        </p:txBody>
      </p:sp>
      <p:sp>
        <p:nvSpPr>
          <p:cNvPr id="38" name="Textfeld 37"/>
          <p:cNvSpPr txBox="1"/>
          <p:nvPr/>
        </p:nvSpPr>
        <p:spPr>
          <a:xfrm>
            <a:off x="6069004" y="6073981"/>
            <a:ext cx="2522537" cy="215444"/>
          </a:xfrm>
          <a:prstGeom prst="rect">
            <a:avLst/>
          </a:prstGeom>
          <a:noFill/>
        </p:spPr>
        <p:txBody>
          <a:bodyPr wrap="square" rtlCol="0">
            <a:spAutoFit/>
          </a:bodyPr>
          <a:lstStyle/>
          <a:p>
            <a:r>
              <a:rPr lang="en-GB" sz="800" dirty="0" smtClean="0"/>
              <a:t>© Christina Lehmann 2014</a:t>
            </a:r>
            <a:endParaRPr lang="en-GB" sz="800" dirty="0"/>
          </a:p>
        </p:txBody>
      </p:sp>
    </p:spTree>
    <p:extLst>
      <p:ext uri="{BB962C8B-B14F-4D97-AF65-F5344CB8AC3E}">
        <p14:creationId xmlns:p14="http://schemas.microsoft.com/office/powerpoint/2010/main" val="32072834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llipse 15"/>
          <p:cNvSpPr/>
          <p:nvPr/>
        </p:nvSpPr>
        <p:spPr>
          <a:xfrm>
            <a:off x="2051720" y="4998517"/>
            <a:ext cx="720080" cy="899482"/>
          </a:xfrm>
          <a:prstGeom prst="ellipse">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Wolke 38"/>
          <p:cNvSpPr/>
          <p:nvPr/>
        </p:nvSpPr>
        <p:spPr>
          <a:xfrm rot="19693460">
            <a:off x="1983198" y="5001651"/>
            <a:ext cx="352762" cy="178567"/>
          </a:xfrm>
          <a:prstGeom prst="cloud">
            <a:avLst/>
          </a:prstGeom>
          <a:solidFill>
            <a:schemeClr val="bg2">
              <a:lumMod val="2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p:cNvSpPr>
            <a:spLocks noGrp="1"/>
          </p:cNvSpPr>
          <p:nvPr>
            <p:ph type="title"/>
          </p:nvPr>
        </p:nvSpPr>
        <p:spPr/>
        <p:txBody>
          <a:bodyPr>
            <a:noAutofit/>
          </a:bodyPr>
          <a:lstStyle/>
          <a:p>
            <a:r>
              <a:rPr lang="en-US" sz="3600" dirty="0"/>
              <a:t>How </a:t>
            </a:r>
            <a:r>
              <a:rPr lang="en-US" sz="3600" dirty="0" smtClean="0"/>
              <a:t>do we </a:t>
            </a:r>
            <a:r>
              <a:rPr lang="en-US" sz="3600" dirty="0"/>
              <a:t>perform an Ecosystem Diagnostics Analysis? </a:t>
            </a:r>
          </a:p>
        </p:txBody>
      </p:sp>
      <p:sp>
        <p:nvSpPr>
          <p:cNvPr id="9" name="Fußzeilenplatzhalter 8"/>
          <p:cNvSpPr>
            <a:spLocks noGrp="1"/>
          </p:cNvSpPr>
          <p:nvPr>
            <p:ph type="ftr" sz="quarter" idx="11"/>
          </p:nvPr>
        </p:nvSpPr>
        <p:spPr/>
        <p:txBody>
          <a:bodyPr/>
          <a:lstStyle/>
          <a:p>
            <a:r>
              <a:rPr lang="de-DE" smtClean="0"/>
              <a:t>0. Ecosystem Diagnostics Analysis</a:t>
            </a:r>
            <a:endParaRPr lang="de-DE"/>
          </a:p>
        </p:txBody>
      </p:sp>
      <p:sp>
        <p:nvSpPr>
          <p:cNvPr id="15" name="Foliennummernplatzhalter 14"/>
          <p:cNvSpPr>
            <a:spLocks noGrp="1"/>
          </p:cNvSpPr>
          <p:nvPr>
            <p:ph type="sldNum" sz="quarter" idx="12"/>
          </p:nvPr>
        </p:nvSpPr>
        <p:spPr/>
        <p:txBody>
          <a:bodyPr/>
          <a:lstStyle/>
          <a:p>
            <a:fld id="{6C6AE60A-B69C-4790-82F7-3882EDF23186}" type="slidenum">
              <a:rPr lang="de-DE" smtClean="0"/>
              <a:t>11</a:t>
            </a:fld>
            <a:endParaRPr lang="de-DE"/>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32188" y="1769756"/>
            <a:ext cx="2907444" cy="1506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feil nach rechts 3"/>
          <p:cNvSpPr/>
          <p:nvPr/>
        </p:nvSpPr>
        <p:spPr>
          <a:xfrm>
            <a:off x="4395824" y="2361941"/>
            <a:ext cx="582971"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feld 5"/>
          <p:cNvSpPr txBox="1"/>
          <p:nvPr/>
        </p:nvSpPr>
        <p:spPr>
          <a:xfrm>
            <a:off x="7756788" y="1769756"/>
            <a:ext cx="1135692" cy="1569660"/>
          </a:xfrm>
          <a:prstGeom prst="rect">
            <a:avLst/>
          </a:prstGeom>
          <a:noFill/>
          <a:ln>
            <a:solidFill>
              <a:schemeClr val="tx1"/>
            </a:solidFill>
          </a:ln>
        </p:spPr>
        <p:txBody>
          <a:bodyPr wrap="square" rtlCol="0">
            <a:spAutoFit/>
          </a:bodyPr>
          <a:lstStyle/>
          <a:p>
            <a:r>
              <a:rPr lang="en-US" sz="2400" dirty="0" smtClean="0"/>
              <a:t>Why?</a:t>
            </a:r>
          </a:p>
          <a:p>
            <a:r>
              <a:rPr lang="en-US" sz="2400" dirty="0" smtClean="0"/>
              <a:t>How? </a:t>
            </a:r>
          </a:p>
          <a:p>
            <a:r>
              <a:rPr lang="en-US" sz="2400" dirty="0" smtClean="0"/>
              <a:t>Who? </a:t>
            </a:r>
          </a:p>
          <a:p>
            <a:r>
              <a:rPr lang="en-US" sz="2400" dirty="0" smtClean="0"/>
              <a:t>When?</a:t>
            </a:r>
            <a:endParaRPr lang="en-US" sz="2400" dirty="0"/>
          </a:p>
        </p:txBody>
      </p:sp>
      <p:sp>
        <p:nvSpPr>
          <p:cNvPr id="8" name="Pfeil nach rechts 7"/>
          <p:cNvSpPr/>
          <p:nvPr/>
        </p:nvSpPr>
        <p:spPr>
          <a:xfrm rot="10800000">
            <a:off x="3673291" y="4998517"/>
            <a:ext cx="12954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feld 9"/>
          <p:cNvSpPr txBox="1"/>
          <p:nvPr/>
        </p:nvSpPr>
        <p:spPr>
          <a:xfrm>
            <a:off x="1889388" y="3369433"/>
            <a:ext cx="2334357" cy="400110"/>
          </a:xfrm>
          <a:prstGeom prst="rect">
            <a:avLst/>
          </a:prstGeom>
          <a:noFill/>
        </p:spPr>
        <p:txBody>
          <a:bodyPr wrap="none" rtlCol="0">
            <a:spAutoFit/>
          </a:bodyPr>
          <a:lstStyle/>
          <a:p>
            <a:r>
              <a:rPr lang="en-US" sz="2000" dirty="0" smtClean="0"/>
              <a:t>Google Earth Images</a:t>
            </a:r>
            <a:endParaRPr lang="en-US" sz="2000" dirty="0"/>
          </a:p>
        </p:txBody>
      </p:sp>
      <p:sp>
        <p:nvSpPr>
          <p:cNvPr id="11" name="Textfeld 10"/>
          <p:cNvSpPr txBox="1"/>
          <p:nvPr/>
        </p:nvSpPr>
        <p:spPr>
          <a:xfrm>
            <a:off x="5044534" y="3369433"/>
            <a:ext cx="1687706" cy="400110"/>
          </a:xfrm>
          <a:prstGeom prst="rect">
            <a:avLst/>
          </a:prstGeom>
          <a:noFill/>
        </p:spPr>
        <p:txBody>
          <a:bodyPr wrap="none" rtlCol="0">
            <a:spAutoFit/>
          </a:bodyPr>
          <a:lstStyle/>
          <a:p>
            <a:r>
              <a:rPr lang="en-US" sz="2000" dirty="0" smtClean="0"/>
              <a:t>Desktop Study</a:t>
            </a:r>
            <a:endParaRPr lang="en-US" sz="2000" dirty="0"/>
          </a:p>
        </p:txBody>
      </p:sp>
      <p:sp>
        <p:nvSpPr>
          <p:cNvPr id="12" name="Textfeld 11"/>
          <p:cNvSpPr txBox="1"/>
          <p:nvPr/>
        </p:nvSpPr>
        <p:spPr>
          <a:xfrm>
            <a:off x="7665313" y="3369433"/>
            <a:ext cx="1299175" cy="1015663"/>
          </a:xfrm>
          <a:prstGeom prst="rect">
            <a:avLst/>
          </a:prstGeom>
          <a:noFill/>
        </p:spPr>
        <p:txBody>
          <a:bodyPr wrap="square" rIns="0" rtlCol="0">
            <a:spAutoFit/>
          </a:bodyPr>
          <a:lstStyle/>
          <a:p>
            <a:pPr algn="just"/>
            <a:r>
              <a:rPr lang="en-US" sz="2000" dirty="0" smtClean="0"/>
              <a:t>Generation of further questions</a:t>
            </a:r>
            <a:endParaRPr lang="en-US" sz="2000" dirty="0"/>
          </a:p>
        </p:txBody>
      </p:sp>
      <p:sp>
        <p:nvSpPr>
          <p:cNvPr id="13" name="Textfeld 12"/>
          <p:cNvSpPr txBox="1"/>
          <p:nvPr/>
        </p:nvSpPr>
        <p:spPr>
          <a:xfrm>
            <a:off x="5603151" y="6083424"/>
            <a:ext cx="1311898" cy="400110"/>
          </a:xfrm>
          <a:prstGeom prst="rect">
            <a:avLst/>
          </a:prstGeom>
          <a:noFill/>
        </p:spPr>
        <p:txBody>
          <a:bodyPr wrap="none" rtlCol="0">
            <a:spAutoFit/>
          </a:bodyPr>
          <a:lstStyle/>
          <a:p>
            <a:r>
              <a:rPr lang="en-US" sz="2000" dirty="0" smtClean="0"/>
              <a:t>Field study</a:t>
            </a:r>
            <a:endParaRPr lang="en-US" sz="2000" dirty="0"/>
          </a:p>
        </p:txBody>
      </p:sp>
      <p:sp>
        <p:nvSpPr>
          <p:cNvPr id="14" name="Textfeld 13"/>
          <p:cNvSpPr txBox="1"/>
          <p:nvPr/>
        </p:nvSpPr>
        <p:spPr>
          <a:xfrm>
            <a:off x="1196331" y="6083424"/>
            <a:ext cx="2290563" cy="400110"/>
          </a:xfrm>
          <a:prstGeom prst="rect">
            <a:avLst/>
          </a:prstGeom>
          <a:noFill/>
        </p:spPr>
        <p:txBody>
          <a:bodyPr wrap="none" rtlCol="0">
            <a:spAutoFit/>
          </a:bodyPr>
          <a:lstStyle/>
          <a:p>
            <a:r>
              <a:rPr lang="en-US" sz="2000" dirty="0" smtClean="0"/>
              <a:t>Analysis of evidence</a:t>
            </a:r>
            <a:endParaRPr lang="en-US" sz="2000" dirty="0"/>
          </a:p>
        </p:txBody>
      </p:sp>
      <p:sp>
        <p:nvSpPr>
          <p:cNvPr id="33" name="Pfeil nach rechts 32"/>
          <p:cNvSpPr/>
          <p:nvPr/>
        </p:nvSpPr>
        <p:spPr>
          <a:xfrm>
            <a:off x="7092280" y="2361941"/>
            <a:ext cx="504055"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Nach oben gebogener Pfeil 2"/>
          <p:cNvSpPr/>
          <p:nvPr/>
        </p:nvSpPr>
        <p:spPr>
          <a:xfrm rot="5400000" flipV="1">
            <a:off x="7891631" y="4694069"/>
            <a:ext cx="743896" cy="614402"/>
          </a:xfrm>
          <a:prstGeom prst="ben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descr="C:\Users\cle483\Pictures\Georgien\von Tina\IMG_6368.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185701" y="4234424"/>
            <a:ext cx="2449465" cy="1632976"/>
          </a:xfrm>
          <a:prstGeom prst="rect">
            <a:avLst/>
          </a:prstGeom>
          <a:noFill/>
          <a:extLst>
            <a:ext uri="{909E8E84-426E-40DD-AFC4-6F175D3DCCD1}">
              <a14:hiddenFill xmlns:a14="http://schemas.microsoft.com/office/drawing/2010/main">
                <a:solidFill>
                  <a:srgbClr val="FFFFFF"/>
                </a:solidFill>
              </a14:hiddenFill>
            </a:ext>
          </a:extLst>
        </p:spPr>
      </p:pic>
      <p:sp>
        <p:nvSpPr>
          <p:cNvPr id="49" name="Textfeld 48"/>
          <p:cNvSpPr txBox="1"/>
          <p:nvPr/>
        </p:nvSpPr>
        <p:spPr>
          <a:xfrm>
            <a:off x="5185701" y="5872155"/>
            <a:ext cx="2522537" cy="215444"/>
          </a:xfrm>
          <a:prstGeom prst="rect">
            <a:avLst/>
          </a:prstGeom>
          <a:noFill/>
        </p:spPr>
        <p:txBody>
          <a:bodyPr wrap="square" rtlCol="0">
            <a:spAutoFit/>
          </a:bodyPr>
          <a:lstStyle/>
          <a:p>
            <a:r>
              <a:rPr lang="en-GB" sz="800" dirty="0" smtClean="0"/>
              <a:t>© Christina Lehmann 2014</a:t>
            </a:r>
            <a:endParaRPr lang="en-GB" sz="800" dirty="0"/>
          </a:p>
        </p:txBody>
      </p:sp>
      <p:sp>
        <p:nvSpPr>
          <p:cNvPr id="50" name="Textfeld 49"/>
          <p:cNvSpPr txBox="1"/>
          <p:nvPr/>
        </p:nvSpPr>
        <p:spPr>
          <a:xfrm>
            <a:off x="1417280" y="3246322"/>
            <a:ext cx="2522537" cy="215444"/>
          </a:xfrm>
          <a:prstGeom prst="rect">
            <a:avLst/>
          </a:prstGeom>
          <a:noFill/>
        </p:spPr>
        <p:txBody>
          <a:bodyPr wrap="square" rtlCol="0">
            <a:spAutoFit/>
          </a:bodyPr>
          <a:lstStyle/>
          <a:p>
            <a:r>
              <a:rPr lang="en-GB" sz="800" dirty="0" smtClean="0"/>
              <a:t>© Google earth</a:t>
            </a:r>
            <a:endParaRPr lang="en-GB" sz="800" dirty="0"/>
          </a:p>
        </p:txBody>
      </p:sp>
      <p:pic>
        <p:nvPicPr>
          <p:cNvPr id="5" name="Grafik 4"/>
          <p:cNvPicPr>
            <a:picLocks noChangeAspect="1"/>
          </p:cNvPicPr>
          <p:nvPr/>
        </p:nvPicPr>
        <p:blipFill rotWithShape="1">
          <a:blip r:embed="rId5" cstate="print">
            <a:extLst>
              <a:ext uri="{28A0092B-C50C-407E-A947-70E740481C1C}">
                <a14:useLocalDpi xmlns:a14="http://schemas.microsoft.com/office/drawing/2010/main" val="0"/>
              </a:ext>
            </a:extLst>
          </a:blip>
          <a:srcRect l="20010" b="14636"/>
          <a:stretch/>
        </p:blipFill>
        <p:spPr>
          <a:xfrm>
            <a:off x="5126454" y="1916832"/>
            <a:ext cx="1821810" cy="1296144"/>
          </a:xfrm>
          <a:prstGeom prst="rect">
            <a:avLst/>
          </a:prstGeom>
        </p:spPr>
      </p:pic>
      <p:pic>
        <p:nvPicPr>
          <p:cNvPr id="2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9152" y="4294850"/>
            <a:ext cx="1031562" cy="534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Ellipse 26"/>
          <p:cNvSpPr/>
          <p:nvPr/>
        </p:nvSpPr>
        <p:spPr>
          <a:xfrm>
            <a:off x="2481908" y="5229200"/>
            <a:ext cx="73868" cy="633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Ellipse 27"/>
          <p:cNvSpPr/>
          <p:nvPr/>
        </p:nvSpPr>
        <p:spPr>
          <a:xfrm>
            <a:off x="2265884" y="5229200"/>
            <a:ext cx="73868" cy="633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Gerader Verbinder 18"/>
          <p:cNvCxnSpPr/>
          <p:nvPr/>
        </p:nvCxnSpPr>
        <p:spPr>
          <a:xfrm>
            <a:off x="2411760" y="5445224"/>
            <a:ext cx="0"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Freihandform 21"/>
          <p:cNvSpPr/>
          <p:nvPr/>
        </p:nvSpPr>
        <p:spPr>
          <a:xfrm>
            <a:off x="2226469" y="5619750"/>
            <a:ext cx="314325" cy="116681"/>
          </a:xfrm>
          <a:custGeom>
            <a:avLst/>
            <a:gdLst>
              <a:gd name="connsiteX0" fmla="*/ 0 w 314325"/>
              <a:gd name="connsiteY0" fmla="*/ 0 h 116681"/>
              <a:gd name="connsiteX1" fmla="*/ 59531 w 314325"/>
              <a:gd name="connsiteY1" fmla="*/ 95250 h 116681"/>
              <a:gd name="connsiteX2" fmla="*/ 159544 w 314325"/>
              <a:gd name="connsiteY2" fmla="*/ 116681 h 116681"/>
              <a:gd name="connsiteX3" fmla="*/ 254794 w 314325"/>
              <a:gd name="connsiteY3" fmla="*/ 97631 h 116681"/>
              <a:gd name="connsiteX4" fmla="*/ 314325 w 314325"/>
              <a:gd name="connsiteY4" fmla="*/ 2381 h 116681"/>
              <a:gd name="connsiteX5" fmla="*/ 314325 w 314325"/>
              <a:gd name="connsiteY5" fmla="*/ 2381 h 11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325" h="116681">
                <a:moveTo>
                  <a:pt x="0" y="0"/>
                </a:moveTo>
                <a:lnTo>
                  <a:pt x="59531" y="95250"/>
                </a:lnTo>
                <a:lnTo>
                  <a:pt x="159544" y="116681"/>
                </a:lnTo>
                <a:lnTo>
                  <a:pt x="254794" y="97631"/>
                </a:lnTo>
                <a:lnTo>
                  <a:pt x="314325" y="2381"/>
                </a:lnTo>
                <a:lnTo>
                  <a:pt x="314325" y="238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Grafik 34"/>
          <p:cNvPicPr>
            <a:picLocks noChangeAspect="1"/>
          </p:cNvPicPr>
          <p:nvPr/>
        </p:nvPicPr>
        <p:blipFill rotWithShape="1">
          <a:blip r:embed="rId6" cstate="print">
            <a:extLst>
              <a:ext uri="{28A0092B-C50C-407E-A947-70E740481C1C}">
                <a14:useLocalDpi xmlns:a14="http://schemas.microsoft.com/office/drawing/2010/main" val="0"/>
              </a:ext>
            </a:extLst>
          </a:blip>
          <a:srcRect l="20010" b="14636"/>
          <a:stretch/>
        </p:blipFill>
        <p:spPr>
          <a:xfrm>
            <a:off x="2226708" y="3789391"/>
            <a:ext cx="698057" cy="496640"/>
          </a:xfrm>
          <a:prstGeom prst="rect">
            <a:avLst/>
          </a:prstGeom>
        </p:spPr>
      </p:pic>
      <p:sp>
        <p:nvSpPr>
          <p:cNvPr id="26" name="Wolke 25"/>
          <p:cNvSpPr/>
          <p:nvPr/>
        </p:nvSpPr>
        <p:spPr>
          <a:xfrm>
            <a:off x="2123729" y="4906617"/>
            <a:ext cx="504056" cy="178567"/>
          </a:xfrm>
          <a:prstGeom prst="cloud">
            <a:avLst/>
          </a:prstGeom>
          <a:solidFill>
            <a:schemeClr val="bg2">
              <a:lumMod val="2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Wolke 37"/>
          <p:cNvSpPr/>
          <p:nvPr/>
        </p:nvSpPr>
        <p:spPr>
          <a:xfrm rot="2441904">
            <a:off x="2451403" y="4973355"/>
            <a:ext cx="352762" cy="178567"/>
          </a:xfrm>
          <a:prstGeom prst="cloud">
            <a:avLst/>
          </a:prstGeom>
          <a:solidFill>
            <a:schemeClr val="bg2">
              <a:lumMod val="2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Wolke 39"/>
          <p:cNvSpPr/>
          <p:nvPr/>
        </p:nvSpPr>
        <p:spPr>
          <a:xfrm rot="18213695">
            <a:off x="1908179" y="5210749"/>
            <a:ext cx="242312" cy="178567"/>
          </a:xfrm>
          <a:prstGeom prst="cloud">
            <a:avLst/>
          </a:prstGeom>
          <a:solidFill>
            <a:schemeClr val="bg2">
              <a:lumMod val="2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Wolke 40"/>
          <p:cNvSpPr/>
          <p:nvPr/>
        </p:nvSpPr>
        <p:spPr>
          <a:xfrm rot="4266122">
            <a:off x="2653000" y="5178158"/>
            <a:ext cx="242312" cy="178567"/>
          </a:xfrm>
          <a:prstGeom prst="cloud">
            <a:avLst/>
          </a:prstGeom>
          <a:solidFill>
            <a:schemeClr val="bg2">
              <a:lumMod val="2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2" descr="C:\Users\cle483\Pictures\Georgien\von Tina\IMG_6368.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897868" y="4656883"/>
            <a:ext cx="690550" cy="460367"/>
          </a:xfrm>
          <a:prstGeom prst="rect">
            <a:avLst/>
          </a:prstGeom>
          <a:noFill/>
          <a:extLst>
            <a:ext uri="{909E8E84-426E-40DD-AFC4-6F175D3DCCD1}">
              <a14:hiddenFill xmlns:a14="http://schemas.microsoft.com/office/drawing/2010/main">
                <a:solidFill>
                  <a:srgbClr val="FFFFFF"/>
                </a:solidFill>
              </a14:hiddenFill>
            </a:ext>
          </a:extLst>
        </p:spPr>
      </p:pic>
      <p:sp>
        <p:nvSpPr>
          <p:cNvPr id="43" name="Textfeld 42"/>
          <p:cNvSpPr txBox="1"/>
          <p:nvPr/>
        </p:nvSpPr>
        <p:spPr>
          <a:xfrm>
            <a:off x="5073798" y="3229972"/>
            <a:ext cx="2522537" cy="215444"/>
          </a:xfrm>
          <a:prstGeom prst="rect">
            <a:avLst/>
          </a:prstGeom>
          <a:noFill/>
        </p:spPr>
        <p:txBody>
          <a:bodyPr wrap="square" rtlCol="0">
            <a:spAutoFit/>
          </a:bodyPr>
          <a:lstStyle/>
          <a:p>
            <a:r>
              <a:rPr lang="en-GB" sz="800" dirty="0" smtClean="0"/>
              <a:t>© Christina Lehmann 2015</a:t>
            </a:r>
            <a:endParaRPr lang="en-GB" sz="800" dirty="0"/>
          </a:p>
        </p:txBody>
      </p:sp>
      <p:cxnSp>
        <p:nvCxnSpPr>
          <p:cNvPr id="30" name="Gerade Verbindung mit Pfeil 29"/>
          <p:cNvCxnSpPr>
            <a:stCxn id="24" idx="2"/>
          </p:cNvCxnSpPr>
          <p:nvPr/>
        </p:nvCxnSpPr>
        <p:spPr>
          <a:xfrm>
            <a:off x="1654933" y="4829387"/>
            <a:ext cx="307685" cy="1665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p:cNvCxnSpPr>
            <a:stCxn id="35" idx="2"/>
          </p:cNvCxnSpPr>
          <p:nvPr/>
        </p:nvCxnSpPr>
        <p:spPr>
          <a:xfrm flipH="1">
            <a:off x="2435840" y="4286031"/>
            <a:ext cx="139897" cy="5433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Gerade Verbindung mit Pfeil 36"/>
          <p:cNvCxnSpPr>
            <a:stCxn id="42" idx="2"/>
          </p:cNvCxnSpPr>
          <p:nvPr/>
        </p:nvCxnSpPr>
        <p:spPr>
          <a:xfrm flipH="1">
            <a:off x="2954912" y="5117250"/>
            <a:ext cx="288231" cy="1098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6" name="Gruppieren 45"/>
          <p:cNvGrpSpPr/>
          <p:nvPr/>
        </p:nvGrpSpPr>
        <p:grpSpPr>
          <a:xfrm>
            <a:off x="3017691" y="3863445"/>
            <a:ext cx="669390" cy="615289"/>
            <a:chOff x="8988895" y="1917568"/>
            <a:chExt cx="3446949" cy="3324539"/>
          </a:xfrm>
        </p:grpSpPr>
        <p:sp>
          <p:nvSpPr>
            <p:cNvPr id="52" name="Rechteck 51"/>
            <p:cNvSpPr/>
            <p:nvPr/>
          </p:nvSpPr>
          <p:spPr>
            <a:xfrm rot="1978709">
              <a:off x="9661066" y="4570292"/>
              <a:ext cx="661715" cy="51953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räne 52"/>
            <p:cNvSpPr/>
            <p:nvPr/>
          </p:nvSpPr>
          <p:spPr>
            <a:xfrm rot="10101335">
              <a:off x="9717452" y="2797150"/>
              <a:ext cx="1977483" cy="1910576"/>
            </a:xfrm>
            <a:prstGeom prst="teardrop">
              <a:avLst/>
            </a:prstGeom>
            <a:solidFill>
              <a:srgbClr val="FFFF00">
                <a:alpha val="1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Freihandform 53"/>
            <p:cNvSpPr/>
            <p:nvPr/>
          </p:nvSpPr>
          <p:spPr>
            <a:xfrm>
              <a:off x="10019747" y="3434134"/>
              <a:ext cx="1144858" cy="1308411"/>
            </a:xfrm>
            <a:custGeom>
              <a:avLst/>
              <a:gdLst>
                <a:gd name="connsiteX0" fmla="*/ 0 w 1144858"/>
                <a:gd name="connsiteY0" fmla="*/ 1144859 h 1308411"/>
                <a:gd name="connsiteX1" fmla="*/ 59473 w 1144858"/>
                <a:gd name="connsiteY1" fmla="*/ 1115122 h 1308411"/>
                <a:gd name="connsiteX2" fmla="*/ 81775 w 1144858"/>
                <a:gd name="connsiteY2" fmla="*/ 1085386 h 1308411"/>
                <a:gd name="connsiteX3" fmla="*/ 126380 w 1144858"/>
                <a:gd name="connsiteY3" fmla="*/ 1055649 h 1308411"/>
                <a:gd name="connsiteX4" fmla="*/ 141248 w 1144858"/>
                <a:gd name="connsiteY4" fmla="*/ 1033347 h 1308411"/>
                <a:gd name="connsiteX5" fmla="*/ 156117 w 1144858"/>
                <a:gd name="connsiteY5" fmla="*/ 1018478 h 1308411"/>
                <a:gd name="connsiteX6" fmla="*/ 185853 w 1144858"/>
                <a:gd name="connsiteY6" fmla="*/ 973873 h 1308411"/>
                <a:gd name="connsiteX7" fmla="*/ 200722 w 1144858"/>
                <a:gd name="connsiteY7" fmla="*/ 951571 h 1308411"/>
                <a:gd name="connsiteX8" fmla="*/ 208156 w 1144858"/>
                <a:gd name="connsiteY8" fmla="*/ 921834 h 1308411"/>
                <a:gd name="connsiteX9" fmla="*/ 223024 w 1144858"/>
                <a:gd name="connsiteY9" fmla="*/ 899532 h 1308411"/>
                <a:gd name="connsiteX10" fmla="*/ 237892 w 1144858"/>
                <a:gd name="connsiteY10" fmla="*/ 869795 h 1308411"/>
                <a:gd name="connsiteX11" fmla="*/ 260195 w 1144858"/>
                <a:gd name="connsiteY11" fmla="*/ 817756 h 1308411"/>
                <a:gd name="connsiteX12" fmla="*/ 267629 w 1144858"/>
                <a:gd name="connsiteY12" fmla="*/ 795454 h 1308411"/>
                <a:gd name="connsiteX13" fmla="*/ 289931 w 1144858"/>
                <a:gd name="connsiteY13" fmla="*/ 750849 h 1308411"/>
                <a:gd name="connsiteX14" fmla="*/ 297366 w 1144858"/>
                <a:gd name="connsiteY14" fmla="*/ 713678 h 1308411"/>
                <a:gd name="connsiteX15" fmla="*/ 304800 w 1144858"/>
                <a:gd name="connsiteY15" fmla="*/ 683942 h 1308411"/>
                <a:gd name="connsiteX16" fmla="*/ 327102 w 1144858"/>
                <a:gd name="connsiteY16" fmla="*/ 223025 h 1308411"/>
                <a:gd name="connsiteX17" fmla="*/ 334536 w 1144858"/>
                <a:gd name="connsiteY17" fmla="*/ 185854 h 1308411"/>
                <a:gd name="connsiteX18" fmla="*/ 341970 w 1144858"/>
                <a:gd name="connsiteY18" fmla="*/ 163552 h 1308411"/>
                <a:gd name="connsiteX19" fmla="*/ 356839 w 1144858"/>
                <a:gd name="connsiteY19" fmla="*/ 104078 h 1308411"/>
                <a:gd name="connsiteX20" fmla="*/ 379141 w 1144858"/>
                <a:gd name="connsiteY20" fmla="*/ 74342 h 1308411"/>
                <a:gd name="connsiteX21" fmla="*/ 394009 w 1144858"/>
                <a:gd name="connsiteY21" fmla="*/ 52039 h 1308411"/>
                <a:gd name="connsiteX22" fmla="*/ 408878 w 1144858"/>
                <a:gd name="connsiteY22" fmla="*/ 37171 h 1308411"/>
                <a:gd name="connsiteX23" fmla="*/ 423746 w 1144858"/>
                <a:gd name="connsiteY23" fmla="*/ 14869 h 1308411"/>
                <a:gd name="connsiteX24" fmla="*/ 468351 w 1144858"/>
                <a:gd name="connsiteY24" fmla="*/ 0 h 1308411"/>
                <a:gd name="connsiteX25" fmla="*/ 572429 w 1144858"/>
                <a:gd name="connsiteY25" fmla="*/ 7434 h 1308411"/>
                <a:gd name="connsiteX26" fmla="*/ 602166 w 1144858"/>
                <a:gd name="connsiteY26" fmla="*/ 29737 h 1308411"/>
                <a:gd name="connsiteX27" fmla="*/ 639336 w 1144858"/>
                <a:gd name="connsiteY27" fmla="*/ 74342 h 1308411"/>
                <a:gd name="connsiteX28" fmla="*/ 654205 w 1144858"/>
                <a:gd name="connsiteY28" fmla="*/ 148683 h 1308411"/>
                <a:gd name="connsiteX29" fmla="*/ 661639 w 1144858"/>
                <a:gd name="connsiteY29" fmla="*/ 245327 h 1308411"/>
                <a:gd name="connsiteX30" fmla="*/ 654205 w 1144858"/>
                <a:gd name="connsiteY30" fmla="*/ 371708 h 1308411"/>
                <a:gd name="connsiteX31" fmla="*/ 639336 w 1144858"/>
                <a:gd name="connsiteY31" fmla="*/ 386576 h 1308411"/>
                <a:gd name="connsiteX32" fmla="*/ 557561 w 1144858"/>
                <a:gd name="connsiteY32" fmla="*/ 379142 h 1308411"/>
                <a:gd name="connsiteX33" fmla="*/ 542692 w 1144858"/>
                <a:gd name="connsiteY33" fmla="*/ 364273 h 1308411"/>
                <a:gd name="connsiteX34" fmla="*/ 542692 w 1144858"/>
                <a:gd name="connsiteY34" fmla="*/ 237893 h 1308411"/>
                <a:gd name="connsiteX35" fmla="*/ 579863 w 1144858"/>
                <a:gd name="connsiteY35" fmla="*/ 170986 h 1308411"/>
                <a:gd name="connsiteX36" fmla="*/ 594731 w 1144858"/>
                <a:gd name="connsiteY36" fmla="*/ 156117 h 1308411"/>
                <a:gd name="connsiteX37" fmla="*/ 631902 w 1144858"/>
                <a:gd name="connsiteY37" fmla="*/ 111513 h 1308411"/>
                <a:gd name="connsiteX38" fmla="*/ 661639 w 1144858"/>
                <a:gd name="connsiteY38" fmla="*/ 96644 h 1308411"/>
                <a:gd name="connsiteX39" fmla="*/ 758283 w 1144858"/>
                <a:gd name="connsiteY39" fmla="*/ 111513 h 1308411"/>
                <a:gd name="connsiteX40" fmla="*/ 795453 w 1144858"/>
                <a:gd name="connsiteY40" fmla="*/ 141249 h 1308411"/>
                <a:gd name="connsiteX41" fmla="*/ 825190 w 1144858"/>
                <a:gd name="connsiteY41" fmla="*/ 170986 h 1308411"/>
                <a:gd name="connsiteX42" fmla="*/ 832624 w 1144858"/>
                <a:gd name="connsiteY42" fmla="*/ 193288 h 1308411"/>
                <a:gd name="connsiteX43" fmla="*/ 862361 w 1144858"/>
                <a:gd name="connsiteY43" fmla="*/ 230459 h 1308411"/>
                <a:gd name="connsiteX44" fmla="*/ 869795 w 1144858"/>
                <a:gd name="connsiteY44" fmla="*/ 252761 h 1308411"/>
                <a:gd name="connsiteX45" fmla="*/ 884663 w 1144858"/>
                <a:gd name="connsiteY45" fmla="*/ 275064 h 1308411"/>
                <a:gd name="connsiteX46" fmla="*/ 862361 w 1144858"/>
                <a:gd name="connsiteY46" fmla="*/ 460917 h 1308411"/>
                <a:gd name="connsiteX47" fmla="*/ 840058 w 1144858"/>
                <a:gd name="connsiteY47" fmla="*/ 475786 h 1308411"/>
                <a:gd name="connsiteX48" fmla="*/ 765717 w 1144858"/>
                <a:gd name="connsiteY48" fmla="*/ 468352 h 1308411"/>
                <a:gd name="connsiteX49" fmla="*/ 758283 w 1144858"/>
                <a:gd name="connsiteY49" fmla="*/ 446049 h 1308411"/>
                <a:gd name="connsiteX50" fmla="*/ 765717 w 1144858"/>
                <a:gd name="connsiteY50" fmla="*/ 371708 h 1308411"/>
                <a:gd name="connsiteX51" fmla="*/ 817756 w 1144858"/>
                <a:gd name="connsiteY51" fmla="*/ 282498 h 1308411"/>
                <a:gd name="connsiteX52" fmla="*/ 825190 w 1144858"/>
                <a:gd name="connsiteY52" fmla="*/ 260195 h 1308411"/>
                <a:gd name="connsiteX53" fmla="*/ 840058 w 1144858"/>
                <a:gd name="connsiteY53" fmla="*/ 237893 h 1308411"/>
                <a:gd name="connsiteX54" fmla="*/ 884663 w 1144858"/>
                <a:gd name="connsiteY54" fmla="*/ 215591 h 1308411"/>
                <a:gd name="connsiteX55" fmla="*/ 929268 w 1144858"/>
                <a:gd name="connsiteY55" fmla="*/ 223025 h 1308411"/>
                <a:gd name="connsiteX56" fmla="*/ 973873 w 1144858"/>
                <a:gd name="connsiteY56" fmla="*/ 252761 h 1308411"/>
                <a:gd name="connsiteX57" fmla="*/ 996175 w 1144858"/>
                <a:gd name="connsiteY57" fmla="*/ 260195 h 1308411"/>
                <a:gd name="connsiteX58" fmla="*/ 1011044 w 1144858"/>
                <a:gd name="connsiteY58" fmla="*/ 275064 h 1308411"/>
                <a:gd name="connsiteX59" fmla="*/ 1055648 w 1144858"/>
                <a:gd name="connsiteY59" fmla="*/ 304800 h 1308411"/>
                <a:gd name="connsiteX60" fmla="*/ 1092819 w 1144858"/>
                <a:gd name="connsiteY60" fmla="*/ 341971 h 1308411"/>
                <a:gd name="connsiteX61" fmla="*/ 1107687 w 1144858"/>
                <a:gd name="connsiteY61" fmla="*/ 371708 h 1308411"/>
                <a:gd name="connsiteX62" fmla="*/ 1122556 w 1144858"/>
                <a:gd name="connsiteY62" fmla="*/ 386576 h 1308411"/>
                <a:gd name="connsiteX63" fmla="*/ 1144858 w 1144858"/>
                <a:gd name="connsiteY63" fmla="*/ 438615 h 1308411"/>
                <a:gd name="connsiteX64" fmla="*/ 1137424 w 1144858"/>
                <a:gd name="connsiteY64" fmla="*/ 557561 h 1308411"/>
                <a:gd name="connsiteX65" fmla="*/ 1129990 w 1144858"/>
                <a:gd name="connsiteY65" fmla="*/ 579864 h 1308411"/>
                <a:gd name="connsiteX66" fmla="*/ 1100253 w 1144858"/>
                <a:gd name="connsiteY66" fmla="*/ 624469 h 1308411"/>
                <a:gd name="connsiteX67" fmla="*/ 1055648 w 1144858"/>
                <a:gd name="connsiteY67" fmla="*/ 654205 h 1308411"/>
                <a:gd name="connsiteX68" fmla="*/ 1033346 w 1144858"/>
                <a:gd name="connsiteY68" fmla="*/ 669073 h 1308411"/>
                <a:gd name="connsiteX69" fmla="*/ 988741 w 1144858"/>
                <a:gd name="connsiteY69" fmla="*/ 698810 h 1308411"/>
                <a:gd name="connsiteX70" fmla="*/ 959005 w 1144858"/>
                <a:gd name="connsiteY70" fmla="*/ 706244 h 1308411"/>
                <a:gd name="connsiteX71" fmla="*/ 906966 w 1144858"/>
                <a:gd name="connsiteY71" fmla="*/ 721113 h 1308411"/>
                <a:gd name="connsiteX72" fmla="*/ 884663 w 1144858"/>
                <a:gd name="connsiteY72" fmla="*/ 735981 h 1308411"/>
                <a:gd name="connsiteX73" fmla="*/ 832624 w 1144858"/>
                <a:gd name="connsiteY73" fmla="*/ 750849 h 1308411"/>
                <a:gd name="connsiteX74" fmla="*/ 773151 w 1144858"/>
                <a:gd name="connsiteY74" fmla="*/ 780586 h 1308411"/>
                <a:gd name="connsiteX75" fmla="*/ 750848 w 1144858"/>
                <a:gd name="connsiteY75" fmla="*/ 795454 h 1308411"/>
                <a:gd name="connsiteX76" fmla="*/ 728546 w 1144858"/>
                <a:gd name="connsiteY76" fmla="*/ 802888 h 1308411"/>
                <a:gd name="connsiteX77" fmla="*/ 691375 w 1144858"/>
                <a:gd name="connsiteY77" fmla="*/ 817756 h 1308411"/>
                <a:gd name="connsiteX78" fmla="*/ 646770 w 1144858"/>
                <a:gd name="connsiteY78" fmla="*/ 847493 h 1308411"/>
                <a:gd name="connsiteX79" fmla="*/ 617034 w 1144858"/>
                <a:gd name="connsiteY79" fmla="*/ 862361 h 1308411"/>
                <a:gd name="connsiteX80" fmla="*/ 602166 w 1144858"/>
                <a:gd name="connsiteY80" fmla="*/ 877230 h 1308411"/>
                <a:gd name="connsiteX81" fmla="*/ 579863 w 1144858"/>
                <a:gd name="connsiteY81" fmla="*/ 892098 h 1308411"/>
                <a:gd name="connsiteX82" fmla="*/ 557561 w 1144858"/>
                <a:gd name="connsiteY82" fmla="*/ 921834 h 1308411"/>
                <a:gd name="connsiteX83" fmla="*/ 542692 w 1144858"/>
                <a:gd name="connsiteY83" fmla="*/ 936703 h 1308411"/>
                <a:gd name="connsiteX84" fmla="*/ 520390 w 1144858"/>
                <a:gd name="connsiteY84" fmla="*/ 966439 h 1308411"/>
                <a:gd name="connsiteX85" fmla="*/ 490653 w 1144858"/>
                <a:gd name="connsiteY85" fmla="*/ 996176 h 1308411"/>
                <a:gd name="connsiteX86" fmla="*/ 460917 w 1144858"/>
                <a:gd name="connsiteY86" fmla="*/ 1033347 h 1308411"/>
                <a:gd name="connsiteX87" fmla="*/ 438614 w 1144858"/>
                <a:gd name="connsiteY87" fmla="*/ 1048215 h 1308411"/>
                <a:gd name="connsiteX88" fmla="*/ 408878 w 1144858"/>
                <a:gd name="connsiteY88" fmla="*/ 1070517 h 1308411"/>
                <a:gd name="connsiteX89" fmla="*/ 379141 w 1144858"/>
                <a:gd name="connsiteY89" fmla="*/ 1107688 h 1308411"/>
                <a:gd name="connsiteX90" fmla="*/ 356839 w 1144858"/>
                <a:gd name="connsiteY90" fmla="*/ 1122556 h 1308411"/>
                <a:gd name="connsiteX91" fmla="*/ 349405 w 1144858"/>
                <a:gd name="connsiteY91" fmla="*/ 1144859 h 1308411"/>
                <a:gd name="connsiteX92" fmla="*/ 312234 w 1144858"/>
                <a:gd name="connsiteY92" fmla="*/ 1174595 h 1308411"/>
                <a:gd name="connsiteX93" fmla="*/ 297366 w 1144858"/>
                <a:gd name="connsiteY93" fmla="*/ 1196898 h 1308411"/>
                <a:gd name="connsiteX94" fmla="*/ 260195 w 1144858"/>
                <a:gd name="connsiteY94" fmla="*/ 1241503 h 1308411"/>
                <a:gd name="connsiteX95" fmla="*/ 245326 w 1144858"/>
                <a:gd name="connsiteY95" fmla="*/ 1286108 h 1308411"/>
                <a:gd name="connsiteX96" fmla="*/ 223024 w 1144858"/>
                <a:gd name="connsiteY96" fmla="*/ 1300976 h 1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144858" h="1308411">
                  <a:moveTo>
                    <a:pt x="0" y="1144859"/>
                  </a:moveTo>
                  <a:cubicBezTo>
                    <a:pt x="17749" y="1137759"/>
                    <a:pt x="44625" y="1129970"/>
                    <a:pt x="59473" y="1115122"/>
                  </a:cubicBezTo>
                  <a:cubicBezTo>
                    <a:pt x="68234" y="1106361"/>
                    <a:pt x="72515" y="1093617"/>
                    <a:pt x="81775" y="1085386"/>
                  </a:cubicBezTo>
                  <a:cubicBezTo>
                    <a:pt x="95131" y="1073514"/>
                    <a:pt x="126380" y="1055649"/>
                    <a:pt x="126380" y="1055649"/>
                  </a:cubicBezTo>
                  <a:cubicBezTo>
                    <a:pt x="131336" y="1048215"/>
                    <a:pt x="135667" y="1040324"/>
                    <a:pt x="141248" y="1033347"/>
                  </a:cubicBezTo>
                  <a:cubicBezTo>
                    <a:pt x="145627" y="1027874"/>
                    <a:pt x="151911" y="1024085"/>
                    <a:pt x="156117" y="1018478"/>
                  </a:cubicBezTo>
                  <a:cubicBezTo>
                    <a:pt x="166839" y="1004182"/>
                    <a:pt x="175941" y="988741"/>
                    <a:pt x="185853" y="973873"/>
                  </a:cubicBezTo>
                  <a:lnTo>
                    <a:pt x="200722" y="951571"/>
                  </a:lnTo>
                  <a:cubicBezTo>
                    <a:pt x="203200" y="941659"/>
                    <a:pt x="204131" y="931225"/>
                    <a:pt x="208156" y="921834"/>
                  </a:cubicBezTo>
                  <a:cubicBezTo>
                    <a:pt x="211675" y="913622"/>
                    <a:pt x="218591" y="907289"/>
                    <a:pt x="223024" y="899532"/>
                  </a:cubicBezTo>
                  <a:cubicBezTo>
                    <a:pt x="228522" y="889910"/>
                    <a:pt x="234001" y="880172"/>
                    <a:pt x="237892" y="869795"/>
                  </a:cubicBezTo>
                  <a:cubicBezTo>
                    <a:pt x="258465" y="814934"/>
                    <a:pt x="230064" y="862952"/>
                    <a:pt x="260195" y="817756"/>
                  </a:cubicBezTo>
                  <a:cubicBezTo>
                    <a:pt x="262673" y="810322"/>
                    <a:pt x="264446" y="802615"/>
                    <a:pt x="267629" y="795454"/>
                  </a:cubicBezTo>
                  <a:cubicBezTo>
                    <a:pt x="274380" y="780263"/>
                    <a:pt x="284250" y="766471"/>
                    <a:pt x="289931" y="750849"/>
                  </a:cubicBezTo>
                  <a:cubicBezTo>
                    <a:pt x="294249" y="738974"/>
                    <a:pt x="294625" y="726013"/>
                    <a:pt x="297366" y="713678"/>
                  </a:cubicBezTo>
                  <a:cubicBezTo>
                    <a:pt x="299583" y="703704"/>
                    <a:pt x="302322" y="693854"/>
                    <a:pt x="304800" y="683942"/>
                  </a:cubicBezTo>
                  <a:cubicBezTo>
                    <a:pt x="312720" y="272095"/>
                    <a:pt x="286958" y="423747"/>
                    <a:pt x="327102" y="223025"/>
                  </a:cubicBezTo>
                  <a:cubicBezTo>
                    <a:pt x="329580" y="210635"/>
                    <a:pt x="330540" y="197841"/>
                    <a:pt x="334536" y="185854"/>
                  </a:cubicBezTo>
                  <a:cubicBezTo>
                    <a:pt x="337014" y="178420"/>
                    <a:pt x="339908" y="171112"/>
                    <a:pt x="341970" y="163552"/>
                  </a:cubicBezTo>
                  <a:cubicBezTo>
                    <a:pt x="347347" y="143837"/>
                    <a:pt x="344578" y="120426"/>
                    <a:pt x="356839" y="104078"/>
                  </a:cubicBezTo>
                  <a:cubicBezTo>
                    <a:pt x="364273" y="94166"/>
                    <a:pt x="371940" y="84424"/>
                    <a:pt x="379141" y="74342"/>
                  </a:cubicBezTo>
                  <a:cubicBezTo>
                    <a:pt x="384334" y="67071"/>
                    <a:pt x="388427" y="59016"/>
                    <a:pt x="394009" y="52039"/>
                  </a:cubicBezTo>
                  <a:cubicBezTo>
                    <a:pt x="398388" y="46566"/>
                    <a:pt x="404499" y="42644"/>
                    <a:pt x="408878" y="37171"/>
                  </a:cubicBezTo>
                  <a:cubicBezTo>
                    <a:pt x="414459" y="30194"/>
                    <a:pt x="416170" y="19604"/>
                    <a:pt x="423746" y="14869"/>
                  </a:cubicBezTo>
                  <a:cubicBezTo>
                    <a:pt x="437036" y="6562"/>
                    <a:pt x="468351" y="0"/>
                    <a:pt x="468351" y="0"/>
                  </a:cubicBezTo>
                  <a:cubicBezTo>
                    <a:pt x="503044" y="2478"/>
                    <a:pt x="538476" y="-111"/>
                    <a:pt x="572429" y="7434"/>
                  </a:cubicBezTo>
                  <a:cubicBezTo>
                    <a:pt x="584524" y="10122"/>
                    <a:pt x="592758" y="21673"/>
                    <a:pt x="602166" y="29737"/>
                  </a:cubicBezTo>
                  <a:cubicBezTo>
                    <a:pt x="624427" y="48818"/>
                    <a:pt x="624041" y="51398"/>
                    <a:pt x="639336" y="74342"/>
                  </a:cubicBezTo>
                  <a:cubicBezTo>
                    <a:pt x="646494" y="102973"/>
                    <a:pt x="650891" y="117205"/>
                    <a:pt x="654205" y="148683"/>
                  </a:cubicBezTo>
                  <a:cubicBezTo>
                    <a:pt x="657588" y="180815"/>
                    <a:pt x="659161" y="213112"/>
                    <a:pt x="661639" y="245327"/>
                  </a:cubicBezTo>
                  <a:cubicBezTo>
                    <a:pt x="659161" y="287454"/>
                    <a:pt x="660787" y="330025"/>
                    <a:pt x="654205" y="371708"/>
                  </a:cubicBezTo>
                  <a:cubicBezTo>
                    <a:pt x="653112" y="378631"/>
                    <a:pt x="646324" y="386038"/>
                    <a:pt x="639336" y="386576"/>
                  </a:cubicBezTo>
                  <a:cubicBezTo>
                    <a:pt x="612046" y="388675"/>
                    <a:pt x="584819" y="381620"/>
                    <a:pt x="557561" y="379142"/>
                  </a:cubicBezTo>
                  <a:cubicBezTo>
                    <a:pt x="552605" y="374186"/>
                    <a:pt x="545453" y="370716"/>
                    <a:pt x="542692" y="364273"/>
                  </a:cubicBezTo>
                  <a:cubicBezTo>
                    <a:pt x="527821" y="329575"/>
                    <a:pt x="537951" y="264755"/>
                    <a:pt x="542692" y="237893"/>
                  </a:cubicBezTo>
                  <a:cubicBezTo>
                    <a:pt x="547384" y="211305"/>
                    <a:pt x="563275" y="190892"/>
                    <a:pt x="579863" y="170986"/>
                  </a:cubicBezTo>
                  <a:cubicBezTo>
                    <a:pt x="584350" y="165601"/>
                    <a:pt x="590352" y="161590"/>
                    <a:pt x="594731" y="156117"/>
                  </a:cubicBezTo>
                  <a:cubicBezTo>
                    <a:pt x="612117" y="134385"/>
                    <a:pt x="607183" y="129170"/>
                    <a:pt x="631902" y="111513"/>
                  </a:cubicBezTo>
                  <a:cubicBezTo>
                    <a:pt x="640920" y="105071"/>
                    <a:pt x="651727" y="101600"/>
                    <a:pt x="661639" y="96644"/>
                  </a:cubicBezTo>
                  <a:cubicBezTo>
                    <a:pt x="662698" y="96750"/>
                    <a:pt x="737868" y="98753"/>
                    <a:pt x="758283" y="111513"/>
                  </a:cubicBezTo>
                  <a:cubicBezTo>
                    <a:pt x="771738" y="119923"/>
                    <a:pt x="783594" y="130708"/>
                    <a:pt x="795453" y="141249"/>
                  </a:cubicBezTo>
                  <a:cubicBezTo>
                    <a:pt x="805930" y="150562"/>
                    <a:pt x="825190" y="170986"/>
                    <a:pt x="825190" y="170986"/>
                  </a:cubicBezTo>
                  <a:cubicBezTo>
                    <a:pt x="827668" y="178420"/>
                    <a:pt x="829120" y="186279"/>
                    <a:pt x="832624" y="193288"/>
                  </a:cubicBezTo>
                  <a:cubicBezTo>
                    <a:pt x="842003" y="212047"/>
                    <a:pt x="848529" y="216628"/>
                    <a:pt x="862361" y="230459"/>
                  </a:cubicBezTo>
                  <a:cubicBezTo>
                    <a:pt x="864839" y="237893"/>
                    <a:pt x="866291" y="245752"/>
                    <a:pt x="869795" y="252761"/>
                  </a:cubicBezTo>
                  <a:cubicBezTo>
                    <a:pt x="873791" y="260753"/>
                    <a:pt x="884306" y="266136"/>
                    <a:pt x="884663" y="275064"/>
                  </a:cubicBezTo>
                  <a:cubicBezTo>
                    <a:pt x="885693" y="300811"/>
                    <a:pt x="906049" y="417229"/>
                    <a:pt x="862361" y="460917"/>
                  </a:cubicBezTo>
                  <a:cubicBezTo>
                    <a:pt x="856043" y="467235"/>
                    <a:pt x="847492" y="470830"/>
                    <a:pt x="840058" y="475786"/>
                  </a:cubicBezTo>
                  <a:cubicBezTo>
                    <a:pt x="815278" y="473308"/>
                    <a:pt x="789121" y="476863"/>
                    <a:pt x="765717" y="468352"/>
                  </a:cubicBezTo>
                  <a:cubicBezTo>
                    <a:pt x="758352" y="465674"/>
                    <a:pt x="758283" y="453885"/>
                    <a:pt x="758283" y="446049"/>
                  </a:cubicBezTo>
                  <a:cubicBezTo>
                    <a:pt x="758283" y="421145"/>
                    <a:pt x="759052" y="395703"/>
                    <a:pt x="765717" y="371708"/>
                  </a:cubicBezTo>
                  <a:cubicBezTo>
                    <a:pt x="776094" y="334350"/>
                    <a:pt x="796073" y="311407"/>
                    <a:pt x="817756" y="282498"/>
                  </a:cubicBezTo>
                  <a:cubicBezTo>
                    <a:pt x="820234" y="275064"/>
                    <a:pt x="821686" y="267204"/>
                    <a:pt x="825190" y="260195"/>
                  </a:cubicBezTo>
                  <a:cubicBezTo>
                    <a:pt x="829186" y="252204"/>
                    <a:pt x="833740" y="244211"/>
                    <a:pt x="840058" y="237893"/>
                  </a:cubicBezTo>
                  <a:cubicBezTo>
                    <a:pt x="854469" y="223483"/>
                    <a:pt x="866525" y="221637"/>
                    <a:pt x="884663" y="215591"/>
                  </a:cubicBezTo>
                  <a:cubicBezTo>
                    <a:pt x="899531" y="218069"/>
                    <a:pt x="915354" y="217228"/>
                    <a:pt x="929268" y="223025"/>
                  </a:cubicBezTo>
                  <a:cubicBezTo>
                    <a:pt x="945763" y="229898"/>
                    <a:pt x="956921" y="247110"/>
                    <a:pt x="973873" y="252761"/>
                  </a:cubicBezTo>
                  <a:lnTo>
                    <a:pt x="996175" y="260195"/>
                  </a:lnTo>
                  <a:cubicBezTo>
                    <a:pt x="1001131" y="265151"/>
                    <a:pt x="1005437" y="270858"/>
                    <a:pt x="1011044" y="275064"/>
                  </a:cubicBezTo>
                  <a:cubicBezTo>
                    <a:pt x="1025339" y="285786"/>
                    <a:pt x="1043013" y="292165"/>
                    <a:pt x="1055648" y="304800"/>
                  </a:cubicBezTo>
                  <a:lnTo>
                    <a:pt x="1092819" y="341971"/>
                  </a:lnTo>
                  <a:cubicBezTo>
                    <a:pt x="1097775" y="351883"/>
                    <a:pt x="1101540" y="362487"/>
                    <a:pt x="1107687" y="371708"/>
                  </a:cubicBezTo>
                  <a:cubicBezTo>
                    <a:pt x="1111575" y="377540"/>
                    <a:pt x="1118668" y="380744"/>
                    <a:pt x="1122556" y="386576"/>
                  </a:cubicBezTo>
                  <a:cubicBezTo>
                    <a:pt x="1134803" y="404947"/>
                    <a:pt x="1138250" y="418792"/>
                    <a:pt x="1144858" y="438615"/>
                  </a:cubicBezTo>
                  <a:cubicBezTo>
                    <a:pt x="1142380" y="478264"/>
                    <a:pt x="1141583" y="518053"/>
                    <a:pt x="1137424" y="557561"/>
                  </a:cubicBezTo>
                  <a:cubicBezTo>
                    <a:pt x="1136604" y="565354"/>
                    <a:pt x="1133796" y="573014"/>
                    <a:pt x="1129990" y="579864"/>
                  </a:cubicBezTo>
                  <a:cubicBezTo>
                    <a:pt x="1121312" y="595485"/>
                    <a:pt x="1115121" y="614557"/>
                    <a:pt x="1100253" y="624469"/>
                  </a:cubicBezTo>
                  <a:lnTo>
                    <a:pt x="1055648" y="654205"/>
                  </a:lnTo>
                  <a:cubicBezTo>
                    <a:pt x="1048214" y="659161"/>
                    <a:pt x="1039663" y="662755"/>
                    <a:pt x="1033346" y="669073"/>
                  </a:cubicBezTo>
                  <a:cubicBezTo>
                    <a:pt x="1015195" y="687225"/>
                    <a:pt x="1017547" y="688008"/>
                    <a:pt x="988741" y="698810"/>
                  </a:cubicBezTo>
                  <a:cubicBezTo>
                    <a:pt x="979174" y="702397"/>
                    <a:pt x="968829" y="703437"/>
                    <a:pt x="959005" y="706244"/>
                  </a:cubicBezTo>
                  <a:cubicBezTo>
                    <a:pt x="884310" y="727585"/>
                    <a:pt x="999976" y="697857"/>
                    <a:pt x="906966" y="721113"/>
                  </a:cubicBezTo>
                  <a:cubicBezTo>
                    <a:pt x="899532" y="726069"/>
                    <a:pt x="892655" y="731985"/>
                    <a:pt x="884663" y="735981"/>
                  </a:cubicBezTo>
                  <a:cubicBezTo>
                    <a:pt x="859377" y="748624"/>
                    <a:pt x="861215" y="738936"/>
                    <a:pt x="832624" y="750849"/>
                  </a:cubicBezTo>
                  <a:cubicBezTo>
                    <a:pt x="812165" y="759374"/>
                    <a:pt x="791593" y="768292"/>
                    <a:pt x="773151" y="780586"/>
                  </a:cubicBezTo>
                  <a:cubicBezTo>
                    <a:pt x="765717" y="785542"/>
                    <a:pt x="758840" y="791458"/>
                    <a:pt x="750848" y="795454"/>
                  </a:cubicBezTo>
                  <a:cubicBezTo>
                    <a:pt x="743839" y="798958"/>
                    <a:pt x="735883" y="800137"/>
                    <a:pt x="728546" y="802888"/>
                  </a:cubicBezTo>
                  <a:cubicBezTo>
                    <a:pt x="716051" y="807574"/>
                    <a:pt x="703090" y="811366"/>
                    <a:pt x="691375" y="817756"/>
                  </a:cubicBezTo>
                  <a:cubicBezTo>
                    <a:pt x="675687" y="826313"/>
                    <a:pt x="662753" y="839501"/>
                    <a:pt x="646770" y="847493"/>
                  </a:cubicBezTo>
                  <a:lnTo>
                    <a:pt x="617034" y="862361"/>
                  </a:lnTo>
                  <a:cubicBezTo>
                    <a:pt x="612078" y="867317"/>
                    <a:pt x="607639" y="872851"/>
                    <a:pt x="602166" y="877230"/>
                  </a:cubicBezTo>
                  <a:cubicBezTo>
                    <a:pt x="595189" y="882812"/>
                    <a:pt x="586181" y="885780"/>
                    <a:pt x="579863" y="892098"/>
                  </a:cubicBezTo>
                  <a:cubicBezTo>
                    <a:pt x="571102" y="900859"/>
                    <a:pt x="565493" y="912316"/>
                    <a:pt x="557561" y="921834"/>
                  </a:cubicBezTo>
                  <a:cubicBezTo>
                    <a:pt x="553074" y="927219"/>
                    <a:pt x="547179" y="931318"/>
                    <a:pt x="542692" y="936703"/>
                  </a:cubicBezTo>
                  <a:cubicBezTo>
                    <a:pt x="534760" y="946221"/>
                    <a:pt x="528549" y="957115"/>
                    <a:pt x="520390" y="966439"/>
                  </a:cubicBezTo>
                  <a:cubicBezTo>
                    <a:pt x="511159" y="976989"/>
                    <a:pt x="498429" y="984512"/>
                    <a:pt x="490653" y="996176"/>
                  </a:cubicBezTo>
                  <a:cubicBezTo>
                    <a:pt x="479615" y="1012733"/>
                    <a:pt x="476048" y="1021242"/>
                    <a:pt x="460917" y="1033347"/>
                  </a:cubicBezTo>
                  <a:cubicBezTo>
                    <a:pt x="453940" y="1038929"/>
                    <a:pt x="445885" y="1043022"/>
                    <a:pt x="438614" y="1048215"/>
                  </a:cubicBezTo>
                  <a:cubicBezTo>
                    <a:pt x="428532" y="1055416"/>
                    <a:pt x="418396" y="1062585"/>
                    <a:pt x="408878" y="1070517"/>
                  </a:cubicBezTo>
                  <a:cubicBezTo>
                    <a:pt x="364734" y="1107304"/>
                    <a:pt x="427161" y="1059668"/>
                    <a:pt x="379141" y="1107688"/>
                  </a:cubicBezTo>
                  <a:cubicBezTo>
                    <a:pt x="372823" y="1114006"/>
                    <a:pt x="364273" y="1117600"/>
                    <a:pt x="356839" y="1122556"/>
                  </a:cubicBezTo>
                  <a:cubicBezTo>
                    <a:pt x="354361" y="1129990"/>
                    <a:pt x="353437" y="1138139"/>
                    <a:pt x="349405" y="1144859"/>
                  </a:cubicBezTo>
                  <a:cubicBezTo>
                    <a:pt x="342344" y="1156627"/>
                    <a:pt x="322362" y="1167843"/>
                    <a:pt x="312234" y="1174595"/>
                  </a:cubicBezTo>
                  <a:cubicBezTo>
                    <a:pt x="307278" y="1182029"/>
                    <a:pt x="303086" y="1190034"/>
                    <a:pt x="297366" y="1196898"/>
                  </a:cubicBezTo>
                  <a:cubicBezTo>
                    <a:pt x="280688" y="1216911"/>
                    <a:pt x="270745" y="1217767"/>
                    <a:pt x="260195" y="1241503"/>
                  </a:cubicBezTo>
                  <a:cubicBezTo>
                    <a:pt x="253830" y="1255825"/>
                    <a:pt x="250282" y="1271240"/>
                    <a:pt x="245326" y="1286108"/>
                  </a:cubicBezTo>
                  <a:cubicBezTo>
                    <a:pt x="236140" y="1313667"/>
                    <a:pt x="244901" y="1311915"/>
                    <a:pt x="223024" y="130097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endParaRPr>
            </a:p>
          </p:txBody>
        </p:sp>
        <p:sp>
          <p:nvSpPr>
            <p:cNvPr id="55" name="Rechteck 54"/>
            <p:cNvSpPr/>
            <p:nvPr/>
          </p:nvSpPr>
          <p:spPr>
            <a:xfrm rot="1978709">
              <a:off x="9708552" y="4594960"/>
              <a:ext cx="607235" cy="406652"/>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Gerade Verbindung 37"/>
            <p:cNvCxnSpPr/>
            <p:nvPr/>
          </p:nvCxnSpPr>
          <p:spPr>
            <a:xfrm flipH="1" flipV="1">
              <a:off x="8988895" y="2824534"/>
              <a:ext cx="699836" cy="3494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38"/>
            <p:cNvCxnSpPr/>
            <p:nvPr/>
          </p:nvCxnSpPr>
          <p:spPr>
            <a:xfrm flipH="1" flipV="1">
              <a:off x="10019747" y="1917568"/>
              <a:ext cx="254579" cy="7126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41"/>
            <p:cNvCxnSpPr/>
            <p:nvPr/>
          </p:nvCxnSpPr>
          <p:spPr>
            <a:xfrm flipV="1">
              <a:off x="11224079" y="1917568"/>
              <a:ext cx="334536" cy="7572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44"/>
            <p:cNvCxnSpPr/>
            <p:nvPr/>
          </p:nvCxnSpPr>
          <p:spPr>
            <a:xfrm flipH="1">
              <a:off x="11773180" y="2824534"/>
              <a:ext cx="662664" cy="3494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47"/>
            <p:cNvCxnSpPr/>
            <p:nvPr/>
          </p:nvCxnSpPr>
          <p:spPr>
            <a:xfrm flipH="1" flipV="1">
              <a:off x="11773180" y="4173715"/>
              <a:ext cx="662664" cy="3149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9"/>
            <p:cNvCxnSpPr/>
            <p:nvPr/>
          </p:nvCxnSpPr>
          <p:spPr>
            <a:xfrm>
              <a:off x="9800180" y="4557099"/>
              <a:ext cx="509394" cy="3305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30"/>
            <p:cNvCxnSpPr/>
            <p:nvPr/>
          </p:nvCxnSpPr>
          <p:spPr>
            <a:xfrm>
              <a:off x="9764931" y="4621046"/>
              <a:ext cx="509394" cy="3305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32"/>
            <p:cNvCxnSpPr/>
            <p:nvPr/>
          </p:nvCxnSpPr>
          <p:spPr>
            <a:xfrm>
              <a:off x="9722069" y="4687721"/>
              <a:ext cx="509394" cy="3305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33"/>
            <p:cNvCxnSpPr/>
            <p:nvPr/>
          </p:nvCxnSpPr>
          <p:spPr>
            <a:xfrm>
              <a:off x="9664883" y="4742545"/>
              <a:ext cx="533242" cy="3520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34"/>
            <p:cNvCxnSpPr/>
            <p:nvPr/>
          </p:nvCxnSpPr>
          <p:spPr>
            <a:xfrm>
              <a:off x="9637642" y="4819183"/>
              <a:ext cx="509394" cy="3305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Akkord 65"/>
            <p:cNvSpPr/>
            <p:nvPr/>
          </p:nvSpPr>
          <p:spPr>
            <a:xfrm rot="19502936">
              <a:off x="9647717" y="4952176"/>
              <a:ext cx="318946" cy="289931"/>
            </a:xfrm>
            <a:prstGeom prst="chord">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7" name="Gerade Verbindung 58"/>
            <p:cNvCxnSpPr/>
            <p:nvPr/>
          </p:nvCxnSpPr>
          <p:spPr>
            <a:xfrm>
              <a:off x="9838280" y="4493164"/>
              <a:ext cx="514784" cy="3368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0" name="Gerade Verbindung mit Pfeil 69"/>
          <p:cNvCxnSpPr/>
          <p:nvPr/>
        </p:nvCxnSpPr>
        <p:spPr>
          <a:xfrm flipV="1">
            <a:off x="2678548" y="4430441"/>
            <a:ext cx="339143" cy="39894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31482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en-US" sz="4000" b="0" dirty="0" smtClean="0"/>
              <a:t>Phase I – </a:t>
            </a:r>
            <a:br>
              <a:rPr lang="en-US" sz="4000" b="0" dirty="0" smtClean="0"/>
            </a:br>
            <a:r>
              <a:rPr lang="en-US" sz="4000" b="0" dirty="0" smtClean="0"/>
              <a:t>Google Earth &amp; Desktop study</a:t>
            </a:r>
            <a:endParaRPr lang="en-US" sz="4000" b="0" dirty="0"/>
          </a:p>
        </p:txBody>
      </p:sp>
      <p:sp>
        <p:nvSpPr>
          <p:cNvPr id="22" name="Fußzeilenplatzhalter 21"/>
          <p:cNvSpPr>
            <a:spLocks noGrp="1"/>
          </p:cNvSpPr>
          <p:nvPr>
            <p:ph type="ftr" sz="quarter" idx="11"/>
          </p:nvPr>
        </p:nvSpPr>
        <p:spPr/>
        <p:txBody>
          <a:bodyPr/>
          <a:lstStyle/>
          <a:p>
            <a:r>
              <a:rPr lang="de-DE" smtClean="0"/>
              <a:t>0. Ecosystem Diagnostics Analysis</a:t>
            </a:r>
            <a:endParaRPr lang="de-DE"/>
          </a:p>
        </p:txBody>
      </p:sp>
      <p:sp>
        <p:nvSpPr>
          <p:cNvPr id="23" name="Foliennummernplatzhalter 22"/>
          <p:cNvSpPr>
            <a:spLocks noGrp="1"/>
          </p:cNvSpPr>
          <p:nvPr>
            <p:ph type="sldNum" sz="quarter" idx="12"/>
          </p:nvPr>
        </p:nvSpPr>
        <p:spPr/>
        <p:txBody>
          <a:bodyPr/>
          <a:lstStyle/>
          <a:p>
            <a:fld id="{6C6AE60A-B69C-4790-82F7-3882EDF23186}" type="slidenum">
              <a:rPr lang="de-DE" smtClean="0"/>
              <a:t>12</a:t>
            </a:fld>
            <a:endParaRPr lang="de-DE"/>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45752" y="1680000"/>
            <a:ext cx="3335746" cy="1728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nhaltsplatzhalter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75656" y="3793244"/>
            <a:ext cx="3793366" cy="2536178"/>
          </a:xfrm>
          <a:prstGeom prst="rect">
            <a:avLst/>
          </a:prstGeom>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475656" y="1680000"/>
            <a:ext cx="2736304" cy="1925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445752" y="3793244"/>
            <a:ext cx="3333577" cy="2539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feld 39"/>
          <p:cNvSpPr txBox="1"/>
          <p:nvPr/>
        </p:nvSpPr>
        <p:spPr>
          <a:xfrm>
            <a:off x="5445752" y="3408524"/>
            <a:ext cx="2522537" cy="215444"/>
          </a:xfrm>
          <a:prstGeom prst="rect">
            <a:avLst/>
          </a:prstGeom>
          <a:noFill/>
        </p:spPr>
        <p:txBody>
          <a:bodyPr wrap="square" rtlCol="0">
            <a:spAutoFit/>
          </a:bodyPr>
          <a:lstStyle/>
          <a:p>
            <a:r>
              <a:rPr lang="en-GB" sz="800" dirty="0" smtClean="0"/>
              <a:t>© Google earth</a:t>
            </a:r>
            <a:endParaRPr lang="en-GB" sz="800" dirty="0"/>
          </a:p>
        </p:txBody>
      </p:sp>
      <p:sp>
        <p:nvSpPr>
          <p:cNvPr id="41" name="Textfeld 40"/>
          <p:cNvSpPr txBox="1"/>
          <p:nvPr/>
        </p:nvSpPr>
        <p:spPr>
          <a:xfrm>
            <a:off x="1475656" y="3169687"/>
            <a:ext cx="2522537" cy="215444"/>
          </a:xfrm>
          <a:prstGeom prst="rect">
            <a:avLst/>
          </a:prstGeom>
          <a:noFill/>
        </p:spPr>
        <p:txBody>
          <a:bodyPr wrap="square" rtlCol="0">
            <a:spAutoFit/>
          </a:bodyPr>
          <a:lstStyle/>
          <a:p>
            <a:r>
              <a:rPr lang="en-GB" sz="800" dirty="0" smtClean="0"/>
              <a:t>© Google earth</a:t>
            </a:r>
            <a:endParaRPr lang="en-GB" sz="800" dirty="0"/>
          </a:p>
        </p:txBody>
      </p:sp>
      <p:sp>
        <p:nvSpPr>
          <p:cNvPr id="42" name="Textfeld 41"/>
          <p:cNvSpPr txBox="1"/>
          <p:nvPr/>
        </p:nvSpPr>
        <p:spPr>
          <a:xfrm>
            <a:off x="1475655" y="6329422"/>
            <a:ext cx="2522537" cy="215444"/>
          </a:xfrm>
          <a:prstGeom prst="rect">
            <a:avLst/>
          </a:prstGeom>
          <a:noFill/>
        </p:spPr>
        <p:txBody>
          <a:bodyPr wrap="square" rtlCol="0">
            <a:spAutoFit/>
          </a:bodyPr>
          <a:lstStyle/>
          <a:p>
            <a:r>
              <a:rPr lang="en-GB" sz="800" dirty="0" smtClean="0"/>
              <a:t>© Google earth</a:t>
            </a:r>
            <a:endParaRPr lang="en-GB" sz="800" dirty="0"/>
          </a:p>
        </p:txBody>
      </p:sp>
      <p:sp>
        <p:nvSpPr>
          <p:cNvPr id="43" name="Textfeld 42"/>
          <p:cNvSpPr txBox="1"/>
          <p:nvPr/>
        </p:nvSpPr>
        <p:spPr>
          <a:xfrm>
            <a:off x="5445751" y="6326290"/>
            <a:ext cx="2522537" cy="215444"/>
          </a:xfrm>
          <a:prstGeom prst="rect">
            <a:avLst/>
          </a:prstGeom>
          <a:noFill/>
        </p:spPr>
        <p:txBody>
          <a:bodyPr wrap="square" rtlCol="0">
            <a:spAutoFit/>
          </a:bodyPr>
          <a:lstStyle/>
          <a:p>
            <a:r>
              <a:rPr lang="en-GB" sz="800" dirty="0" smtClean="0"/>
              <a:t>© Google earth</a:t>
            </a:r>
            <a:endParaRPr lang="en-GB" sz="800" dirty="0"/>
          </a:p>
        </p:txBody>
      </p:sp>
    </p:spTree>
    <p:extLst>
      <p:ext uri="{BB962C8B-B14F-4D97-AF65-F5344CB8AC3E}">
        <p14:creationId xmlns:p14="http://schemas.microsoft.com/office/powerpoint/2010/main" val="40550259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en-US" sz="4000" b="0" dirty="0" smtClean="0"/>
              <a:t>How to: </a:t>
            </a:r>
            <a:br>
              <a:rPr lang="en-US" sz="4000" b="0" dirty="0" smtClean="0"/>
            </a:br>
            <a:r>
              <a:rPr lang="en-US" sz="4000" b="0" dirty="0" smtClean="0"/>
              <a:t>Use Google </a:t>
            </a:r>
            <a:r>
              <a:rPr lang="en-US" sz="4000" b="0" dirty="0"/>
              <a:t>Earth </a:t>
            </a:r>
            <a:r>
              <a:rPr lang="en-US" sz="4000" b="0" dirty="0" smtClean="0"/>
              <a:t>Images</a:t>
            </a:r>
            <a:endParaRPr lang="en-US" sz="4000" b="0" dirty="0"/>
          </a:p>
        </p:txBody>
      </p:sp>
      <p:sp>
        <p:nvSpPr>
          <p:cNvPr id="3" name="Inhaltsplatzhalter 2"/>
          <p:cNvSpPr>
            <a:spLocks noGrp="1"/>
          </p:cNvSpPr>
          <p:nvPr>
            <p:ph idx="1"/>
          </p:nvPr>
        </p:nvSpPr>
        <p:spPr>
          <a:xfrm>
            <a:off x="1259633" y="1600201"/>
            <a:ext cx="4536504" cy="1396752"/>
          </a:xfrm>
        </p:spPr>
        <p:txBody>
          <a:bodyPr>
            <a:normAutofit/>
          </a:bodyPr>
          <a:lstStyle/>
          <a:p>
            <a:pPr algn="just"/>
            <a:r>
              <a:rPr lang="en-US" sz="2000" dirty="0" smtClean="0"/>
              <a:t>Examination of (satellite) pictures of the project site at several resolutions</a:t>
            </a:r>
          </a:p>
        </p:txBody>
      </p:sp>
      <p:sp>
        <p:nvSpPr>
          <p:cNvPr id="22" name="Fußzeilenplatzhalter 21"/>
          <p:cNvSpPr>
            <a:spLocks noGrp="1"/>
          </p:cNvSpPr>
          <p:nvPr>
            <p:ph type="ftr" sz="quarter" idx="11"/>
          </p:nvPr>
        </p:nvSpPr>
        <p:spPr/>
        <p:txBody>
          <a:bodyPr/>
          <a:lstStyle/>
          <a:p>
            <a:r>
              <a:rPr lang="de-DE" smtClean="0"/>
              <a:t>0. Ecosystem Diagnostics Analysis</a:t>
            </a:r>
            <a:endParaRPr lang="de-DE"/>
          </a:p>
        </p:txBody>
      </p:sp>
      <p:sp>
        <p:nvSpPr>
          <p:cNvPr id="23" name="Foliennummernplatzhalter 22"/>
          <p:cNvSpPr>
            <a:spLocks noGrp="1"/>
          </p:cNvSpPr>
          <p:nvPr>
            <p:ph type="sldNum" sz="quarter" idx="12"/>
          </p:nvPr>
        </p:nvSpPr>
        <p:spPr/>
        <p:txBody>
          <a:bodyPr/>
          <a:lstStyle/>
          <a:p>
            <a:fld id="{6C6AE60A-B69C-4790-82F7-3882EDF23186}" type="slidenum">
              <a:rPr lang="de-DE" smtClean="0"/>
              <a:t>13</a:t>
            </a:fld>
            <a:endParaRPr lang="de-DE"/>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12160" y="1680001"/>
            <a:ext cx="2910129" cy="1507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nhaltsplatzhalter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48408" y="3123233"/>
            <a:ext cx="4104456" cy="2744167"/>
          </a:xfrm>
          <a:prstGeom prst="rect">
            <a:avLst/>
          </a:prstGeom>
        </p:spPr>
      </p:pic>
      <p:sp>
        <p:nvSpPr>
          <p:cNvPr id="25" name="Rechteck 24"/>
          <p:cNvSpPr/>
          <p:nvPr/>
        </p:nvSpPr>
        <p:spPr>
          <a:xfrm>
            <a:off x="5595743" y="3587962"/>
            <a:ext cx="3296737" cy="1631216"/>
          </a:xfrm>
          <a:prstGeom prst="rect">
            <a:avLst/>
          </a:prstGeom>
        </p:spPr>
        <p:txBody>
          <a:bodyPr wrap="square">
            <a:spAutoFit/>
          </a:bodyPr>
          <a:lstStyle/>
          <a:p>
            <a:pPr marL="285750" indent="-285750" algn="just">
              <a:buFont typeface="Arial" pitchFamily="34" charset="0"/>
              <a:buChar char="•"/>
            </a:pPr>
            <a:r>
              <a:rPr lang="en-US" sz="2000" dirty="0"/>
              <a:t>If sophisticated programs like </a:t>
            </a:r>
            <a:r>
              <a:rPr lang="en-US" sz="2000" dirty="0" smtClean="0"/>
              <a:t>Geographic </a:t>
            </a:r>
            <a:r>
              <a:rPr lang="en-US" sz="2000" dirty="0" err="1" smtClean="0"/>
              <a:t>Infor-mation</a:t>
            </a:r>
            <a:r>
              <a:rPr lang="en-US" sz="2000" dirty="0" smtClean="0"/>
              <a:t> </a:t>
            </a:r>
            <a:r>
              <a:rPr lang="en-US" sz="2000" dirty="0"/>
              <a:t>Systems (GIS) are not available, Google Earth is an appropriate option</a:t>
            </a:r>
          </a:p>
        </p:txBody>
      </p:sp>
      <p:sp>
        <p:nvSpPr>
          <p:cNvPr id="41" name="Textfeld 40"/>
          <p:cNvSpPr txBox="1"/>
          <p:nvPr/>
        </p:nvSpPr>
        <p:spPr>
          <a:xfrm>
            <a:off x="1348408" y="5845218"/>
            <a:ext cx="2522537" cy="215444"/>
          </a:xfrm>
          <a:prstGeom prst="rect">
            <a:avLst/>
          </a:prstGeom>
          <a:noFill/>
        </p:spPr>
        <p:txBody>
          <a:bodyPr wrap="square" rtlCol="0">
            <a:spAutoFit/>
          </a:bodyPr>
          <a:lstStyle/>
          <a:p>
            <a:r>
              <a:rPr lang="en-GB" sz="800" dirty="0" smtClean="0"/>
              <a:t>© Google earth</a:t>
            </a:r>
            <a:endParaRPr lang="en-GB" sz="800" dirty="0"/>
          </a:p>
        </p:txBody>
      </p:sp>
      <p:sp>
        <p:nvSpPr>
          <p:cNvPr id="42" name="Textfeld 41"/>
          <p:cNvSpPr txBox="1"/>
          <p:nvPr/>
        </p:nvSpPr>
        <p:spPr>
          <a:xfrm>
            <a:off x="5982842" y="3187978"/>
            <a:ext cx="2522537" cy="215444"/>
          </a:xfrm>
          <a:prstGeom prst="rect">
            <a:avLst/>
          </a:prstGeom>
          <a:noFill/>
        </p:spPr>
        <p:txBody>
          <a:bodyPr wrap="square" rtlCol="0">
            <a:spAutoFit/>
          </a:bodyPr>
          <a:lstStyle/>
          <a:p>
            <a:r>
              <a:rPr lang="en-GB" sz="800" dirty="0" smtClean="0"/>
              <a:t>© Google earth</a:t>
            </a:r>
            <a:endParaRPr lang="en-GB" sz="800" dirty="0"/>
          </a:p>
        </p:txBody>
      </p:sp>
    </p:spTree>
    <p:extLst>
      <p:ext uri="{BB962C8B-B14F-4D97-AF65-F5344CB8AC3E}">
        <p14:creationId xmlns:p14="http://schemas.microsoft.com/office/powerpoint/2010/main" val="12289339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en-US" sz="4000" b="0" dirty="0" smtClean="0"/>
              <a:t>How to: </a:t>
            </a:r>
            <a:br>
              <a:rPr lang="en-US" sz="4000" b="0" dirty="0" smtClean="0"/>
            </a:br>
            <a:r>
              <a:rPr lang="en-US" sz="4000" b="0" dirty="0" smtClean="0"/>
              <a:t>Use Google </a:t>
            </a:r>
            <a:r>
              <a:rPr lang="en-US" sz="4000" b="0" dirty="0"/>
              <a:t>Earth </a:t>
            </a:r>
            <a:r>
              <a:rPr lang="en-US" sz="4000" b="0" dirty="0" smtClean="0"/>
              <a:t>Images</a:t>
            </a:r>
            <a:endParaRPr lang="en-US" sz="4000" b="0" dirty="0"/>
          </a:p>
        </p:txBody>
      </p:sp>
      <p:sp>
        <p:nvSpPr>
          <p:cNvPr id="3" name="Inhaltsplatzhalter 2"/>
          <p:cNvSpPr>
            <a:spLocks noGrp="1"/>
          </p:cNvSpPr>
          <p:nvPr>
            <p:ph idx="1"/>
          </p:nvPr>
        </p:nvSpPr>
        <p:spPr/>
        <p:txBody>
          <a:bodyPr>
            <a:normAutofit/>
          </a:bodyPr>
          <a:lstStyle/>
          <a:p>
            <a:pPr algn="just"/>
            <a:r>
              <a:rPr lang="en-US" sz="2000" dirty="0" smtClean="0"/>
              <a:t>Examination of the pictures at different scales</a:t>
            </a:r>
          </a:p>
          <a:p>
            <a:pPr algn="just"/>
            <a:r>
              <a:rPr lang="en-US" sz="2000" dirty="0" smtClean="0"/>
              <a:t>Closer look at areas of interest</a:t>
            </a:r>
          </a:p>
        </p:txBody>
      </p:sp>
      <p:sp>
        <p:nvSpPr>
          <p:cNvPr id="22" name="Fußzeilenplatzhalter 21"/>
          <p:cNvSpPr>
            <a:spLocks noGrp="1"/>
          </p:cNvSpPr>
          <p:nvPr>
            <p:ph type="ftr" sz="quarter" idx="11"/>
          </p:nvPr>
        </p:nvSpPr>
        <p:spPr/>
        <p:txBody>
          <a:bodyPr/>
          <a:lstStyle/>
          <a:p>
            <a:r>
              <a:rPr lang="de-DE" smtClean="0"/>
              <a:t>0. Ecosystem Diagnostics Analysis</a:t>
            </a:r>
            <a:endParaRPr lang="de-DE"/>
          </a:p>
        </p:txBody>
      </p:sp>
      <p:sp>
        <p:nvSpPr>
          <p:cNvPr id="23" name="Foliennummernplatzhalter 22"/>
          <p:cNvSpPr>
            <a:spLocks noGrp="1"/>
          </p:cNvSpPr>
          <p:nvPr>
            <p:ph type="sldNum" sz="quarter" idx="12"/>
          </p:nvPr>
        </p:nvSpPr>
        <p:spPr/>
        <p:txBody>
          <a:bodyPr/>
          <a:lstStyle/>
          <a:p>
            <a:fld id="{6C6AE60A-B69C-4790-82F7-3882EDF23186}" type="slidenum">
              <a:rPr lang="de-DE" smtClean="0"/>
              <a:t>14</a:t>
            </a:fld>
            <a:endParaRPr lang="de-DE"/>
          </a:p>
        </p:txBody>
      </p:sp>
      <p:pic>
        <p:nvPicPr>
          <p:cNvPr id="28"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349800" y="4283824"/>
            <a:ext cx="583680" cy="2017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Inhaltsplatzhalter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84168" y="2065433"/>
            <a:ext cx="2849312" cy="1905000"/>
          </a:xfrm>
          <a:prstGeom prst="rect">
            <a:avLst/>
          </a:prstGeom>
          <a:ln>
            <a:noFill/>
            <a:prstDash val="dashDot"/>
          </a:ln>
        </p:spPr>
      </p:pic>
      <p:sp>
        <p:nvSpPr>
          <p:cNvPr id="27" name="Ellipse 26"/>
          <p:cNvSpPr/>
          <p:nvPr/>
        </p:nvSpPr>
        <p:spPr>
          <a:xfrm>
            <a:off x="8068218" y="3140968"/>
            <a:ext cx="228600" cy="228600"/>
          </a:xfrm>
          <a:prstGeom prst="ellipse">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Inhaltsplatzhalter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31640" y="2844411"/>
            <a:ext cx="5169792" cy="3456432"/>
          </a:xfrm>
          <a:prstGeom prst="rect">
            <a:avLst/>
          </a:prstGeom>
        </p:spPr>
      </p:pic>
      <p:cxnSp>
        <p:nvCxnSpPr>
          <p:cNvPr id="30" name="Gerade Verbindung 29"/>
          <p:cNvCxnSpPr>
            <a:stCxn id="27" idx="5"/>
          </p:cNvCxnSpPr>
          <p:nvPr/>
        </p:nvCxnSpPr>
        <p:spPr>
          <a:xfrm flipH="1">
            <a:off x="6501432" y="3336090"/>
            <a:ext cx="1761908" cy="2964753"/>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Gerade Verbindung 30"/>
          <p:cNvCxnSpPr>
            <a:stCxn id="27" idx="0"/>
          </p:cNvCxnSpPr>
          <p:nvPr/>
        </p:nvCxnSpPr>
        <p:spPr>
          <a:xfrm flipH="1" flipV="1">
            <a:off x="6501432" y="2856921"/>
            <a:ext cx="1681086" cy="284047"/>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Textfeld 46"/>
          <p:cNvSpPr txBox="1"/>
          <p:nvPr/>
        </p:nvSpPr>
        <p:spPr>
          <a:xfrm>
            <a:off x="1331640" y="6300843"/>
            <a:ext cx="2522537" cy="215444"/>
          </a:xfrm>
          <a:prstGeom prst="rect">
            <a:avLst/>
          </a:prstGeom>
          <a:noFill/>
        </p:spPr>
        <p:txBody>
          <a:bodyPr wrap="square" rtlCol="0">
            <a:spAutoFit/>
          </a:bodyPr>
          <a:lstStyle/>
          <a:p>
            <a:r>
              <a:rPr lang="en-GB" sz="800" dirty="0" smtClean="0"/>
              <a:t>© Google earth</a:t>
            </a:r>
            <a:endParaRPr lang="en-GB" sz="800" dirty="0"/>
          </a:p>
        </p:txBody>
      </p:sp>
    </p:spTree>
    <p:extLst>
      <p:ext uri="{BB962C8B-B14F-4D97-AF65-F5344CB8AC3E}">
        <p14:creationId xmlns:p14="http://schemas.microsoft.com/office/powerpoint/2010/main" val="14076040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Ellipse 25"/>
          <p:cNvSpPr/>
          <p:nvPr/>
        </p:nvSpPr>
        <p:spPr>
          <a:xfrm>
            <a:off x="4024536" y="3508366"/>
            <a:ext cx="3013535" cy="2520238"/>
          </a:xfrm>
          <a:prstGeom prst="ellipse">
            <a:avLst/>
          </a:prstGeom>
          <a:solidFill>
            <a:srgbClr val="FFFF00">
              <a:alpha val="22000"/>
            </a:srgbClr>
          </a:solidFill>
          <a:ln>
            <a:noFill/>
          </a:ln>
          <a:effectLst>
            <a:softEdge rad="355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7" name="Inhaltsplatzhalt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95736" y="3003479"/>
            <a:ext cx="4953000" cy="3311489"/>
          </a:xfrm>
          <a:prstGeom prst="rect">
            <a:avLst/>
          </a:prstGeom>
        </p:spPr>
      </p:pic>
      <p:cxnSp>
        <p:nvCxnSpPr>
          <p:cNvPr id="28" name="Gerade Verbindung mit Pfeil 27"/>
          <p:cNvCxnSpPr/>
          <p:nvPr/>
        </p:nvCxnSpPr>
        <p:spPr>
          <a:xfrm flipH="1">
            <a:off x="4710336" y="3887121"/>
            <a:ext cx="38100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p:nvPr/>
        </p:nvCxnSpPr>
        <p:spPr>
          <a:xfrm>
            <a:off x="3325088" y="4679616"/>
            <a:ext cx="457200" cy="19556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Gerade Verbindung mit Pfeil 29"/>
          <p:cNvCxnSpPr/>
          <p:nvPr/>
        </p:nvCxnSpPr>
        <p:spPr>
          <a:xfrm>
            <a:off x="6691536" y="4500382"/>
            <a:ext cx="0" cy="52194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p:nvPr/>
        </p:nvCxnSpPr>
        <p:spPr>
          <a:xfrm flipH="1" flipV="1">
            <a:off x="3325088" y="3273807"/>
            <a:ext cx="290015" cy="201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Gerade Verbindung mit Pfeil 31"/>
          <p:cNvCxnSpPr/>
          <p:nvPr/>
        </p:nvCxnSpPr>
        <p:spPr>
          <a:xfrm flipH="1" flipV="1">
            <a:off x="2576737" y="3331366"/>
            <a:ext cx="145006" cy="354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Titel 1"/>
          <p:cNvSpPr>
            <a:spLocks noGrp="1"/>
          </p:cNvSpPr>
          <p:nvPr>
            <p:ph type="title"/>
          </p:nvPr>
        </p:nvSpPr>
        <p:spPr/>
        <p:txBody>
          <a:bodyPr>
            <a:noAutofit/>
          </a:bodyPr>
          <a:lstStyle/>
          <a:p>
            <a:r>
              <a:rPr lang="en-US" sz="4000" b="0" dirty="0" smtClean="0"/>
              <a:t>How to: </a:t>
            </a:r>
            <a:br>
              <a:rPr lang="en-US" sz="4000" b="0" dirty="0" smtClean="0"/>
            </a:br>
            <a:r>
              <a:rPr lang="en-US" sz="4000" b="0" dirty="0" smtClean="0"/>
              <a:t>Use Google </a:t>
            </a:r>
            <a:r>
              <a:rPr lang="en-US" sz="4000" b="0" dirty="0"/>
              <a:t>Earth </a:t>
            </a:r>
            <a:r>
              <a:rPr lang="en-US" sz="4000" b="0" dirty="0" smtClean="0"/>
              <a:t>Images</a:t>
            </a:r>
            <a:endParaRPr lang="en-US" sz="4000" b="0" dirty="0"/>
          </a:p>
        </p:txBody>
      </p:sp>
      <p:sp>
        <p:nvSpPr>
          <p:cNvPr id="23" name="Inhaltsplatzhalter 22"/>
          <p:cNvSpPr>
            <a:spLocks noGrp="1"/>
          </p:cNvSpPr>
          <p:nvPr>
            <p:ph idx="1"/>
          </p:nvPr>
        </p:nvSpPr>
        <p:spPr/>
        <p:txBody>
          <a:bodyPr>
            <a:normAutofit/>
          </a:bodyPr>
          <a:lstStyle/>
          <a:p>
            <a:pPr marL="285750" indent="-285750" algn="just"/>
            <a:r>
              <a:rPr lang="en-US" sz="2000" dirty="0" smtClean="0"/>
              <a:t>Identification of “key </a:t>
            </a:r>
            <a:r>
              <a:rPr lang="en-US" sz="2000" dirty="0"/>
              <a:t>stone ecosystems” and land use </a:t>
            </a:r>
          </a:p>
          <a:p>
            <a:pPr marL="855663" lvl="1" indent="-454025" algn="just">
              <a:buFont typeface="Courier New" pitchFamily="49" charset="0"/>
              <a:buChar char="o"/>
            </a:pPr>
            <a:r>
              <a:rPr lang="en-US" sz="2000" dirty="0"/>
              <a:t>Location, relief, </a:t>
            </a:r>
            <a:r>
              <a:rPr lang="en-US" sz="2000" dirty="0" smtClean="0"/>
              <a:t>vegetation</a:t>
            </a:r>
            <a:r>
              <a:rPr lang="en-US" sz="2000" dirty="0"/>
              <a:t>, water </a:t>
            </a:r>
            <a:r>
              <a:rPr lang="en-US" sz="2000" dirty="0" smtClean="0"/>
              <a:t>bodies, wetlands etc.</a:t>
            </a:r>
            <a:endParaRPr lang="en-US" sz="2000" dirty="0"/>
          </a:p>
          <a:p>
            <a:pPr marL="855663" lvl="1" indent="-454025" algn="just">
              <a:buFont typeface="Courier New" pitchFamily="49" charset="0"/>
              <a:buChar char="o"/>
            </a:pPr>
            <a:r>
              <a:rPr lang="en-US" sz="2000" dirty="0"/>
              <a:t>Agricultural lands, </a:t>
            </a:r>
            <a:r>
              <a:rPr lang="en-US" sz="2000" dirty="0" smtClean="0"/>
              <a:t>infrastructure</a:t>
            </a:r>
            <a:r>
              <a:rPr lang="en-US" sz="2000" dirty="0"/>
              <a:t>, </a:t>
            </a:r>
            <a:r>
              <a:rPr lang="en-US" sz="2000" dirty="0" smtClean="0"/>
              <a:t>dams, urban areas etc.</a:t>
            </a:r>
            <a:endParaRPr lang="en-GB" dirty="0"/>
          </a:p>
        </p:txBody>
      </p:sp>
      <p:sp>
        <p:nvSpPr>
          <p:cNvPr id="22" name="Fußzeilenplatzhalter 21"/>
          <p:cNvSpPr>
            <a:spLocks noGrp="1"/>
          </p:cNvSpPr>
          <p:nvPr>
            <p:ph type="ftr" sz="quarter" idx="11"/>
          </p:nvPr>
        </p:nvSpPr>
        <p:spPr/>
        <p:txBody>
          <a:bodyPr/>
          <a:lstStyle/>
          <a:p>
            <a:r>
              <a:rPr lang="de-DE" smtClean="0"/>
              <a:t>0. Ecosystem Diagnostics Analysis</a:t>
            </a:r>
            <a:endParaRPr lang="de-DE"/>
          </a:p>
        </p:txBody>
      </p:sp>
      <p:sp>
        <p:nvSpPr>
          <p:cNvPr id="34" name="Foliennummernplatzhalter 33"/>
          <p:cNvSpPr>
            <a:spLocks noGrp="1"/>
          </p:cNvSpPr>
          <p:nvPr>
            <p:ph type="sldNum" sz="quarter" idx="12"/>
          </p:nvPr>
        </p:nvSpPr>
        <p:spPr/>
        <p:txBody>
          <a:bodyPr/>
          <a:lstStyle/>
          <a:p>
            <a:fld id="{6C6AE60A-B69C-4790-82F7-3882EDF23186}" type="slidenum">
              <a:rPr lang="de-DE" smtClean="0"/>
              <a:t>15</a:t>
            </a:fld>
            <a:endParaRPr lang="de-DE"/>
          </a:p>
        </p:txBody>
      </p:sp>
      <p:cxnSp>
        <p:nvCxnSpPr>
          <p:cNvPr id="36" name="Gerade Verbindung mit Pfeil 35"/>
          <p:cNvCxnSpPr/>
          <p:nvPr/>
        </p:nvCxnSpPr>
        <p:spPr>
          <a:xfrm>
            <a:off x="5325988" y="3475407"/>
            <a:ext cx="432048" cy="4957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 name="Textfeld 50"/>
          <p:cNvSpPr txBox="1"/>
          <p:nvPr/>
        </p:nvSpPr>
        <p:spPr>
          <a:xfrm>
            <a:off x="2177108" y="6314968"/>
            <a:ext cx="2522537" cy="215444"/>
          </a:xfrm>
          <a:prstGeom prst="rect">
            <a:avLst/>
          </a:prstGeom>
          <a:noFill/>
        </p:spPr>
        <p:txBody>
          <a:bodyPr wrap="square" rtlCol="0">
            <a:spAutoFit/>
          </a:bodyPr>
          <a:lstStyle/>
          <a:p>
            <a:r>
              <a:rPr lang="en-GB" sz="800" dirty="0" smtClean="0"/>
              <a:t>© Google earth</a:t>
            </a:r>
            <a:endParaRPr lang="en-GB" sz="800" dirty="0"/>
          </a:p>
        </p:txBody>
      </p:sp>
    </p:spTree>
    <p:extLst>
      <p:ext uri="{BB962C8B-B14F-4D97-AF65-F5344CB8AC3E}">
        <p14:creationId xmlns:p14="http://schemas.microsoft.com/office/powerpoint/2010/main" val="93032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nhaltsplatzhalt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56176" y="4447507"/>
            <a:ext cx="2790559" cy="1865719"/>
          </a:xfrm>
          <a:prstGeom prst="rect">
            <a:avLst/>
          </a:prstGeom>
        </p:spPr>
      </p:pic>
      <p:pic>
        <p:nvPicPr>
          <p:cNvPr id="25" name="Inhaltsplatzhalter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97662" y="3769824"/>
            <a:ext cx="2790561" cy="1865719"/>
          </a:xfrm>
          <a:prstGeom prst="rect">
            <a:avLst/>
          </a:prstGeom>
        </p:spPr>
      </p:pic>
      <p:sp>
        <p:nvSpPr>
          <p:cNvPr id="22" name="Titel 1"/>
          <p:cNvSpPr>
            <a:spLocks noGrp="1"/>
          </p:cNvSpPr>
          <p:nvPr>
            <p:ph type="title"/>
          </p:nvPr>
        </p:nvSpPr>
        <p:spPr/>
        <p:txBody>
          <a:bodyPr>
            <a:noAutofit/>
          </a:bodyPr>
          <a:lstStyle/>
          <a:p>
            <a:r>
              <a:rPr lang="en-US" sz="4000" b="0" dirty="0" smtClean="0"/>
              <a:t>How to: </a:t>
            </a:r>
            <a:br>
              <a:rPr lang="en-US" sz="4000" b="0" dirty="0" smtClean="0"/>
            </a:br>
            <a:r>
              <a:rPr lang="en-US" sz="4000" b="0" dirty="0" smtClean="0"/>
              <a:t>Use Google </a:t>
            </a:r>
            <a:r>
              <a:rPr lang="en-US" sz="4000" b="0" dirty="0"/>
              <a:t>Earth </a:t>
            </a:r>
            <a:r>
              <a:rPr lang="en-US" sz="4000" b="0" dirty="0" smtClean="0"/>
              <a:t>Images</a:t>
            </a:r>
            <a:endParaRPr lang="en-US" sz="4000" b="0" dirty="0"/>
          </a:p>
        </p:txBody>
      </p:sp>
      <p:sp>
        <p:nvSpPr>
          <p:cNvPr id="3" name="Inhaltsplatzhalter 2"/>
          <p:cNvSpPr>
            <a:spLocks noGrp="1"/>
          </p:cNvSpPr>
          <p:nvPr>
            <p:ph idx="1"/>
          </p:nvPr>
        </p:nvSpPr>
        <p:spPr/>
        <p:txBody>
          <a:bodyPr>
            <a:normAutofit/>
          </a:bodyPr>
          <a:lstStyle/>
          <a:p>
            <a:pPr algn="just"/>
            <a:r>
              <a:rPr lang="en-US" sz="2000" dirty="0" smtClean="0"/>
              <a:t>Usage of historical </a:t>
            </a:r>
            <a:r>
              <a:rPr lang="en-US" sz="2000" dirty="0"/>
              <a:t>i</a:t>
            </a:r>
            <a:r>
              <a:rPr lang="en-US" sz="2000" dirty="0" smtClean="0"/>
              <a:t>magery </a:t>
            </a:r>
          </a:p>
          <a:p>
            <a:pPr lvl="1" algn="just">
              <a:buFont typeface="Courier New" pitchFamily="49" charset="0"/>
              <a:buChar char="o"/>
            </a:pPr>
            <a:r>
              <a:rPr lang="en-US" sz="2000" dirty="0"/>
              <a:t>L</a:t>
            </a:r>
            <a:r>
              <a:rPr lang="en-US" sz="2000" dirty="0" smtClean="0"/>
              <a:t>and use changes and potential threats can be identified and further examined</a:t>
            </a:r>
          </a:p>
          <a:p>
            <a:pPr lvl="1" algn="just">
              <a:buFont typeface="Courier New" pitchFamily="49" charset="0"/>
              <a:buChar char="o"/>
            </a:pPr>
            <a:r>
              <a:rPr lang="en-US" sz="2000" dirty="0" smtClean="0"/>
              <a:t>Signs of river engineering, mining, boundary alteration, patches on the landscape etc. should be investigated</a:t>
            </a:r>
          </a:p>
        </p:txBody>
      </p:sp>
      <p:sp>
        <p:nvSpPr>
          <p:cNvPr id="19" name="Fußzeilenplatzhalter 18"/>
          <p:cNvSpPr>
            <a:spLocks noGrp="1"/>
          </p:cNvSpPr>
          <p:nvPr>
            <p:ph type="ftr" sz="quarter" idx="11"/>
          </p:nvPr>
        </p:nvSpPr>
        <p:spPr/>
        <p:txBody>
          <a:bodyPr/>
          <a:lstStyle/>
          <a:p>
            <a:r>
              <a:rPr lang="de-DE" smtClean="0"/>
              <a:t>0. Ecosystem Diagnostics Analysis</a:t>
            </a:r>
            <a:endParaRPr lang="de-DE"/>
          </a:p>
        </p:txBody>
      </p:sp>
      <p:sp>
        <p:nvSpPr>
          <p:cNvPr id="20" name="Foliennummernplatzhalter 19"/>
          <p:cNvSpPr>
            <a:spLocks noGrp="1"/>
          </p:cNvSpPr>
          <p:nvPr>
            <p:ph type="sldNum" sz="quarter" idx="12"/>
          </p:nvPr>
        </p:nvSpPr>
        <p:spPr/>
        <p:txBody>
          <a:bodyPr/>
          <a:lstStyle/>
          <a:p>
            <a:fld id="{6C6AE60A-B69C-4790-82F7-3882EDF23186}" type="slidenum">
              <a:rPr lang="de-DE" smtClean="0"/>
              <a:t>16</a:t>
            </a:fld>
            <a:endParaRPr lang="de-DE"/>
          </a:p>
        </p:txBody>
      </p:sp>
      <p:pic>
        <p:nvPicPr>
          <p:cNvPr id="23" name="Inhaltsplatzhalter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59632" y="3372626"/>
            <a:ext cx="2790557" cy="1865719"/>
          </a:xfrm>
          <a:prstGeom prst="rect">
            <a:avLst/>
          </a:prstGeom>
          <a:ln>
            <a:noFill/>
            <a:prstDash val="dashDot"/>
          </a:ln>
        </p:spPr>
      </p:pic>
      <p:sp>
        <p:nvSpPr>
          <p:cNvPr id="24" name="Ellipse 23"/>
          <p:cNvSpPr/>
          <p:nvPr/>
        </p:nvSpPr>
        <p:spPr>
          <a:xfrm>
            <a:off x="5652120" y="4783941"/>
            <a:ext cx="360040" cy="339895"/>
          </a:xfrm>
          <a:prstGeom prst="ellipse">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llipse 26"/>
          <p:cNvSpPr/>
          <p:nvPr/>
        </p:nvSpPr>
        <p:spPr>
          <a:xfrm>
            <a:off x="8028384" y="5445530"/>
            <a:ext cx="360040" cy="339895"/>
          </a:xfrm>
          <a:prstGeom prst="ellipse">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llipse 30"/>
          <p:cNvSpPr/>
          <p:nvPr/>
        </p:nvSpPr>
        <p:spPr>
          <a:xfrm>
            <a:off x="3059832" y="4363044"/>
            <a:ext cx="360040" cy="339895"/>
          </a:xfrm>
          <a:prstGeom prst="ellipse">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Nach links gekrümmter Pfeil 31"/>
          <p:cNvSpPr/>
          <p:nvPr/>
        </p:nvSpPr>
        <p:spPr>
          <a:xfrm rot="16924987" flipH="1">
            <a:off x="2806669" y="5079380"/>
            <a:ext cx="376734" cy="1504244"/>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tx1"/>
                </a:solidFill>
              </a:ln>
              <a:solidFill>
                <a:schemeClr val="tx1"/>
              </a:solidFill>
            </a:endParaRPr>
          </a:p>
        </p:txBody>
      </p:sp>
      <p:sp>
        <p:nvSpPr>
          <p:cNvPr id="33" name="Nach links gekrümmter Pfeil 32"/>
          <p:cNvSpPr/>
          <p:nvPr/>
        </p:nvSpPr>
        <p:spPr>
          <a:xfrm rot="16924987" flipH="1">
            <a:off x="5004574" y="5421016"/>
            <a:ext cx="376734" cy="1504244"/>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tx1"/>
                </a:solidFill>
              </a:ln>
              <a:solidFill>
                <a:schemeClr val="tx1"/>
              </a:solidFill>
            </a:endParaRPr>
          </a:p>
        </p:txBody>
      </p:sp>
      <p:cxnSp>
        <p:nvCxnSpPr>
          <p:cNvPr id="35" name="Gerade Verbindung mit Pfeil 34"/>
          <p:cNvCxnSpPr/>
          <p:nvPr/>
        </p:nvCxnSpPr>
        <p:spPr>
          <a:xfrm>
            <a:off x="1601044" y="3033062"/>
            <a:ext cx="288032" cy="39059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Gerade Verbindung mit Pfeil 35"/>
          <p:cNvCxnSpPr/>
          <p:nvPr/>
        </p:nvCxnSpPr>
        <p:spPr>
          <a:xfrm>
            <a:off x="4211960" y="3453369"/>
            <a:ext cx="288032" cy="39059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Gerade Verbindung mit Pfeil 36"/>
          <p:cNvCxnSpPr/>
          <p:nvPr/>
        </p:nvCxnSpPr>
        <p:spPr>
          <a:xfrm>
            <a:off x="6660232" y="4110189"/>
            <a:ext cx="288032" cy="39059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Textfeld 38"/>
          <p:cNvSpPr txBox="1"/>
          <p:nvPr/>
        </p:nvSpPr>
        <p:spPr>
          <a:xfrm>
            <a:off x="3795430" y="5635543"/>
            <a:ext cx="2566082" cy="246221"/>
          </a:xfrm>
          <a:prstGeom prst="rect">
            <a:avLst/>
          </a:prstGeom>
          <a:noFill/>
        </p:spPr>
        <p:txBody>
          <a:bodyPr wrap="square" rtlCol="0">
            <a:spAutoFit/>
          </a:bodyPr>
          <a:lstStyle/>
          <a:p>
            <a:pPr algn="just"/>
            <a:r>
              <a:rPr lang="en-US" sz="1000" dirty="0" smtClean="0"/>
              <a:t>…2010…</a:t>
            </a:r>
            <a:endParaRPr lang="en-US" sz="1000" dirty="0"/>
          </a:p>
        </p:txBody>
      </p:sp>
      <p:sp>
        <p:nvSpPr>
          <p:cNvPr id="40" name="Textfeld 39"/>
          <p:cNvSpPr txBox="1"/>
          <p:nvPr/>
        </p:nvSpPr>
        <p:spPr>
          <a:xfrm>
            <a:off x="6154276" y="6313226"/>
            <a:ext cx="2566082" cy="246221"/>
          </a:xfrm>
          <a:prstGeom prst="rect">
            <a:avLst/>
          </a:prstGeom>
          <a:noFill/>
        </p:spPr>
        <p:txBody>
          <a:bodyPr wrap="square" rtlCol="0">
            <a:spAutoFit/>
          </a:bodyPr>
          <a:lstStyle/>
          <a:p>
            <a:pPr algn="just"/>
            <a:r>
              <a:rPr lang="en-US" sz="1000" dirty="0" smtClean="0"/>
              <a:t>…2014…</a:t>
            </a:r>
            <a:endParaRPr lang="en-US" sz="1000" dirty="0"/>
          </a:p>
        </p:txBody>
      </p:sp>
      <p:sp>
        <p:nvSpPr>
          <p:cNvPr id="56" name="Textfeld 55"/>
          <p:cNvSpPr txBox="1"/>
          <p:nvPr/>
        </p:nvSpPr>
        <p:spPr>
          <a:xfrm>
            <a:off x="8208404" y="6299330"/>
            <a:ext cx="1261268" cy="215444"/>
          </a:xfrm>
          <a:prstGeom prst="rect">
            <a:avLst/>
          </a:prstGeom>
          <a:noFill/>
        </p:spPr>
        <p:txBody>
          <a:bodyPr wrap="square" rtlCol="0">
            <a:spAutoFit/>
          </a:bodyPr>
          <a:lstStyle/>
          <a:p>
            <a:r>
              <a:rPr lang="en-GB" sz="800" dirty="0" smtClean="0"/>
              <a:t>© Google earth</a:t>
            </a:r>
            <a:endParaRPr lang="en-GB" sz="800" dirty="0"/>
          </a:p>
        </p:txBody>
      </p:sp>
    </p:spTree>
    <p:extLst>
      <p:ext uri="{BB962C8B-B14F-4D97-AF65-F5344CB8AC3E}">
        <p14:creationId xmlns:p14="http://schemas.microsoft.com/office/powerpoint/2010/main" val="7712471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1"/>
          <p:cNvSpPr>
            <a:spLocks noGrp="1"/>
          </p:cNvSpPr>
          <p:nvPr>
            <p:ph type="title"/>
          </p:nvPr>
        </p:nvSpPr>
        <p:spPr/>
        <p:txBody>
          <a:bodyPr>
            <a:noAutofit/>
          </a:bodyPr>
          <a:lstStyle/>
          <a:p>
            <a:r>
              <a:rPr lang="en-US" sz="4000" b="0" dirty="0" smtClean="0"/>
              <a:t>How to: </a:t>
            </a:r>
            <a:br>
              <a:rPr lang="en-US" sz="4000" b="0" dirty="0" smtClean="0"/>
            </a:br>
            <a:r>
              <a:rPr lang="en-US" sz="4000" b="0" dirty="0" smtClean="0"/>
              <a:t>Use Google </a:t>
            </a:r>
            <a:r>
              <a:rPr lang="en-US" sz="4000" b="0" dirty="0"/>
              <a:t>Earth </a:t>
            </a:r>
            <a:r>
              <a:rPr lang="en-US" sz="4000" b="0" dirty="0" smtClean="0"/>
              <a:t>Images</a:t>
            </a:r>
            <a:endParaRPr lang="en-US" sz="4000" b="0" dirty="0"/>
          </a:p>
        </p:txBody>
      </p:sp>
      <p:sp>
        <p:nvSpPr>
          <p:cNvPr id="3" name="Inhaltsplatzhalter 2"/>
          <p:cNvSpPr>
            <a:spLocks noGrp="1"/>
          </p:cNvSpPr>
          <p:nvPr>
            <p:ph idx="1"/>
          </p:nvPr>
        </p:nvSpPr>
        <p:spPr/>
        <p:txBody>
          <a:bodyPr>
            <a:normAutofit/>
          </a:bodyPr>
          <a:lstStyle/>
          <a:p>
            <a:pPr marL="401638" lvl="1" indent="-401638" algn="just">
              <a:buFont typeface="Arial" pitchFamily="34" charset="0"/>
              <a:buChar char="•"/>
            </a:pPr>
            <a:r>
              <a:rPr lang="en-US" sz="2000" dirty="0" smtClean="0"/>
              <a:t>Using the “time slider” function to better understand landform relief and the influence of topography on vegetation patterns (shading, exposition etc.)</a:t>
            </a:r>
          </a:p>
        </p:txBody>
      </p:sp>
      <p:sp>
        <p:nvSpPr>
          <p:cNvPr id="19" name="Fußzeilenplatzhalter 18"/>
          <p:cNvSpPr>
            <a:spLocks noGrp="1"/>
          </p:cNvSpPr>
          <p:nvPr>
            <p:ph type="ftr" sz="quarter" idx="11"/>
          </p:nvPr>
        </p:nvSpPr>
        <p:spPr/>
        <p:txBody>
          <a:bodyPr/>
          <a:lstStyle/>
          <a:p>
            <a:r>
              <a:rPr lang="de-DE" smtClean="0"/>
              <a:t>0. Ecosystem Diagnostics Analysis</a:t>
            </a:r>
            <a:endParaRPr lang="de-DE"/>
          </a:p>
        </p:txBody>
      </p:sp>
      <p:sp>
        <p:nvSpPr>
          <p:cNvPr id="20" name="Foliennummernplatzhalter 19"/>
          <p:cNvSpPr>
            <a:spLocks noGrp="1"/>
          </p:cNvSpPr>
          <p:nvPr>
            <p:ph type="sldNum" sz="quarter" idx="12"/>
          </p:nvPr>
        </p:nvSpPr>
        <p:spPr/>
        <p:txBody>
          <a:bodyPr/>
          <a:lstStyle/>
          <a:p>
            <a:fld id="{6C6AE60A-B69C-4790-82F7-3882EDF23186}" type="slidenum">
              <a:rPr lang="de-DE" smtClean="0"/>
              <a:t>17</a:t>
            </a:fld>
            <a:endParaRPr lang="de-DE"/>
          </a:p>
        </p:txBody>
      </p:sp>
      <p:pic>
        <p:nvPicPr>
          <p:cNvPr id="6146" name="Picture 2" descr="C:\Users\cle483\Desktop\Centre for Econics\Marisco Online Course\Abbildngen\19. 1_morning.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331640" y="2811681"/>
            <a:ext cx="3835630" cy="214769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cle483\Desktop\Centre for Econics\Marisco Online Course\Abbildngen\19. 2_afternoon.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220072" y="4012184"/>
            <a:ext cx="3831895" cy="214478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5292079" y="2829073"/>
            <a:ext cx="3759887" cy="246221"/>
          </a:xfrm>
          <a:prstGeom prst="rect">
            <a:avLst/>
          </a:prstGeom>
          <a:noFill/>
        </p:spPr>
        <p:txBody>
          <a:bodyPr wrap="square" rtlCol="0">
            <a:spAutoFit/>
          </a:bodyPr>
          <a:lstStyle/>
          <a:p>
            <a:r>
              <a:rPr lang="en-GB" sz="1000" dirty="0" smtClean="0"/>
              <a:t>This example depicts the morning situation in the Altai Mountains</a:t>
            </a:r>
            <a:endParaRPr lang="en-GB" sz="1000" dirty="0"/>
          </a:p>
        </p:txBody>
      </p:sp>
      <p:sp>
        <p:nvSpPr>
          <p:cNvPr id="24" name="Textfeld 23"/>
          <p:cNvSpPr txBox="1"/>
          <p:nvPr/>
        </p:nvSpPr>
        <p:spPr>
          <a:xfrm>
            <a:off x="1439577" y="5907557"/>
            <a:ext cx="3759887" cy="246221"/>
          </a:xfrm>
          <a:prstGeom prst="rect">
            <a:avLst/>
          </a:prstGeom>
          <a:noFill/>
        </p:spPr>
        <p:txBody>
          <a:bodyPr wrap="square" rtlCol="0">
            <a:spAutoFit/>
          </a:bodyPr>
          <a:lstStyle/>
          <a:p>
            <a:r>
              <a:rPr lang="en-GB" sz="1000" dirty="0" smtClean="0"/>
              <a:t>This example depicts the afternoon situation in the Altai Mountains</a:t>
            </a:r>
            <a:endParaRPr lang="en-GB" sz="1000" dirty="0"/>
          </a:p>
        </p:txBody>
      </p:sp>
      <p:sp>
        <p:nvSpPr>
          <p:cNvPr id="25" name="Nach links gekrümmter Pfeil 24"/>
          <p:cNvSpPr/>
          <p:nvPr/>
        </p:nvSpPr>
        <p:spPr>
          <a:xfrm rot="17837860" flipH="1">
            <a:off x="4225877" y="4851242"/>
            <a:ext cx="376734" cy="1385053"/>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tx1"/>
                </a:solidFill>
              </a:ln>
              <a:solidFill>
                <a:schemeClr val="tx1"/>
              </a:solidFill>
            </a:endParaRPr>
          </a:p>
        </p:txBody>
      </p:sp>
      <p:sp>
        <p:nvSpPr>
          <p:cNvPr id="41" name="Textfeld 40"/>
          <p:cNvSpPr txBox="1"/>
          <p:nvPr/>
        </p:nvSpPr>
        <p:spPr>
          <a:xfrm>
            <a:off x="1331640" y="4976852"/>
            <a:ext cx="1261268" cy="215444"/>
          </a:xfrm>
          <a:prstGeom prst="rect">
            <a:avLst/>
          </a:prstGeom>
          <a:noFill/>
        </p:spPr>
        <p:txBody>
          <a:bodyPr wrap="square" rtlCol="0">
            <a:spAutoFit/>
          </a:bodyPr>
          <a:lstStyle/>
          <a:p>
            <a:r>
              <a:rPr lang="en-GB" sz="800" dirty="0" smtClean="0"/>
              <a:t>© Google earth</a:t>
            </a:r>
            <a:endParaRPr lang="en-GB" sz="800" dirty="0"/>
          </a:p>
        </p:txBody>
      </p:sp>
      <p:sp>
        <p:nvSpPr>
          <p:cNvPr id="42" name="Textfeld 41"/>
          <p:cNvSpPr txBox="1"/>
          <p:nvPr/>
        </p:nvSpPr>
        <p:spPr>
          <a:xfrm>
            <a:off x="5220072" y="6162174"/>
            <a:ext cx="1261268" cy="215444"/>
          </a:xfrm>
          <a:prstGeom prst="rect">
            <a:avLst/>
          </a:prstGeom>
          <a:noFill/>
        </p:spPr>
        <p:txBody>
          <a:bodyPr wrap="square" rtlCol="0">
            <a:spAutoFit/>
          </a:bodyPr>
          <a:lstStyle/>
          <a:p>
            <a:r>
              <a:rPr lang="en-GB" sz="800" dirty="0" smtClean="0"/>
              <a:t>© Google earth</a:t>
            </a:r>
            <a:endParaRPr lang="en-GB" sz="800" dirty="0"/>
          </a:p>
        </p:txBody>
      </p:sp>
    </p:spTree>
    <p:extLst>
      <p:ext uri="{BB962C8B-B14F-4D97-AF65-F5344CB8AC3E}">
        <p14:creationId xmlns:p14="http://schemas.microsoft.com/office/powerpoint/2010/main" val="39254216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1"/>
          <p:cNvSpPr>
            <a:spLocks noGrp="1"/>
          </p:cNvSpPr>
          <p:nvPr>
            <p:ph type="title"/>
          </p:nvPr>
        </p:nvSpPr>
        <p:spPr/>
        <p:txBody>
          <a:bodyPr>
            <a:noAutofit/>
          </a:bodyPr>
          <a:lstStyle/>
          <a:p>
            <a:r>
              <a:rPr lang="en-US" sz="4000" b="0" dirty="0" smtClean="0"/>
              <a:t>How to: </a:t>
            </a:r>
            <a:br>
              <a:rPr lang="en-US" sz="4000" b="0" dirty="0" smtClean="0"/>
            </a:br>
            <a:r>
              <a:rPr lang="en-US" sz="4000" b="0" dirty="0" smtClean="0"/>
              <a:t>Use Google </a:t>
            </a:r>
            <a:r>
              <a:rPr lang="en-US" sz="4000" b="0" dirty="0"/>
              <a:t>Earth </a:t>
            </a:r>
            <a:r>
              <a:rPr lang="en-US" sz="4000" b="0" dirty="0" smtClean="0"/>
              <a:t>Images</a:t>
            </a:r>
            <a:endParaRPr lang="en-US" sz="4000" b="0" dirty="0"/>
          </a:p>
        </p:txBody>
      </p:sp>
      <p:sp>
        <p:nvSpPr>
          <p:cNvPr id="3" name="Inhaltsplatzhalter 2"/>
          <p:cNvSpPr>
            <a:spLocks noGrp="1"/>
          </p:cNvSpPr>
          <p:nvPr>
            <p:ph idx="1"/>
          </p:nvPr>
        </p:nvSpPr>
        <p:spPr/>
        <p:txBody>
          <a:bodyPr>
            <a:normAutofit/>
          </a:bodyPr>
          <a:lstStyle/>
          <a:p>
            <a:pPr algn="just"/>
            <a:r>
              <a:rPr lang="en-US" dirty="0" smtClean="0"/>
              <a:t>Using the ruler function to measure proximity </a:t>
            </a:r>
            <a:endParaRPr lang="en-US" dirty="0"/>
          </a:p>
        </p:txBody>
      </p:sp>
      <p:sp>
        <p:nvSpPr>
          <p:cNvPr id="19" name="Fußzeilenplatzhalter 18"/>
          <p:cNvSpPr>
            <a:spLocks noGrp="1"/>
          </p:cNvSpPr>
          <p:nvPr>
            <p:ph type="ftr" sz="quarter" idx="11"/>
          </p:nvPr>
        </p:nvSpPr>
        <p:spPr/>
        <p:txBody>
          <a:bodyPr/>
          <a:lstStyle/>
          <a:p>
            <a:r>
              <a:rPr lang="de-DE" smtClean="0"/>
              <a:t>0. Ecosystem Diagnostics Analysis</a:t>
            </a:r>
            <a:endParaRPr lang="de-DE"/>
          </a:p>
        </p:txBody>
      </p:sp>
      <p:sp>
        <p:nvSpPr>
          <p:cNvPr id="20" name="Foliennummernplatzhalter 19"/>
          <p:cNvSpPr>
            <a:spLocks noGrp="1"/>
          </p:cNvSpPr>
          <p:nvPr>
            <p:ph type="sldNum" sz="quarter" idx="12"/>
          </p:nvPr>
        </p:nvSpPr>
        <p:spPr/>
        <p:txBody>
          <a:bodyPr/>
          <a:lstStyle/>
          <a:p>
            <a:fld id="{6C6AE60A-B69C-4790-82F7-3882EDF23186}" type="slidenum">
              <a:rPr lang="de-DE" smtClean="0"/>
              <a:t>18</a:t>
            </a:fld>
            <a:endParaRPr lang="de-DE"/>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691680" y="2087849"/>
            <a:ext cx="6948263" cy="403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feld 38"/>
          <p:cNvSpPr txBox="1"/>
          <p:nvPr/>
        </p:nvSpPr>
        <p:spPr>
          <a:xfrm>
            <a:off x="7920372" y="6109461"/>
            <a:ext cx="1080120" cy="215444"/>
          </a:xfrm>
          <a:prstGeom prst="rect">
            <a:avLst/>
          </a:prstGeom>
          <a:noFill/>
        </p:spPr>
        <p:txBody>
          <a:bodyPr wrap="square" rtlCol="0">
            <a:spAutoFit/>
          </a:bodyPr>
          <a:lstStyle/>
          <a:p>
            <a:r>
              <a:rPr lang="en-GB" sz="800" dirty="0" smtClean="0"/>
              <a:t>© Google earth</a:t>
            </a:r>
            <a:endParaRPr lang="en-GB" sz="800" dirty="0"/>
          </a:p>
        </p:txBody>
      </p:sp>
    </p:spTree>
    <p:extLst>
      <p:ext uri="{BB962C8B-B14F-4D97-AF65-F5344CB8AC3E}">
        <p14:creationId xmlns:p14="http://schemas.microsoft.com/office/powerpoint/2010/main" val="38142659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en-US" sz="4000" b="0" dirty="0"/>
              <a:t>How to: </a:t>
            </a:r>
            <a:br>
              <a:rPr lang="en-US" sz="4000" b="0" dirty="0"/>
            </a:br>
            <a:r>
              <a:rPr lang="en-US" sz="4000" b="0" dirty="0"/>
              <a:t>Use Google Earth Images</a:t>
            </a:r>
            <a:endParaRPr lang="en-GB" sz="4000" dirty="0"/>
          </a:p>
        </p:txBody>
      </p:sp>
      <p:sp>
        <p:nvSpPr>
          <p:cNvPr id="3" name="Inhaltsplatzhalter 2"/>
          <p:cNvSpPr>
            <a:spLocks noGrp="1"/>
          </p:cNvSpPr>
          <p:nvPr>
            <p:ph idx="1"/>
          </p:nvPr>
        </p:nvSpPr>
        <p:spPr/>
        <p:txBody>
          <a:bodyPr>
            <a:normAutofit/>
          </a:bodyPr>
          <a:lstStyle/>
          <a:p>
            <a:pPr algn="just"/>
            <a:r>
              <a:rPr lang="en-GB" sz="2000" dirty="0" smtClean="0"/>
              <a:t>Analysis of all findings according to their influence on the ecosystem(s) in the area of interest</a:t>
            </a:r>
          </a:p>
          <a:p>
            <a:pPr algn="just"/>
            <a:r>
              <a:rPr lang="en-GB" sz="2000" dirty="0" smtClean="0"/>
              <a:t>Allows fine-tuning of the geographical scope of analysis</a:t>
            </a:r>
            <a:endParaRPr lang="en-GB" sz="2000" dirty="0"/>
          </a:p>
        </p:txBody>
      </p:sp>
      <p:sp>
        <p:nvSpPr>
          <p:cNvPr id="4" name="Fußzeilenplatzhalter 3"/>
          <p:cNvSpPr>
            <a:spLocks noGrp="1"/>
          </p:cNvSpPr>
          <p:nvPr>
            <p:ph type="ftr" sz="quarter" idx="11"/>
          </p:nvPr>
        </p:nvSpPr>
        <p:spPr/>
        <p:txBody>
          <a:bodyPr/>
          <a:lstStyle/>
          <a:p>
            <a:r>
              <a:rPr lang="de-DE" smtClean="0"/>
              <a:t>0. Ecosystem Diagnostics Analysis</a:t>
            </a:r>
            <a:endParaRPr lang="de-DE"/>
          </a:p>
        </p:txBody>
      </p:sp>
      <p:sp>
        <p:nvSpPr>
          <p:cNvPr id="5" name="Foliennummernplatzhalter 4"/>
          <p:cNvSpPr>
            <a:spLocks noGrp="1"/>
          </p:cNvSpPr>
          <p:nvPr>
            <p:ph type="sldNum" sz="quarter" idx="12"/>
          </p:nvPr>
        </p:nvSpPr>
        <p:spPr/>
        <p:txBody>
          <a:bodyPr/>
          <a:lstStyle/>
          <a:p>
            <a:fld id="{6C6AE60A-B69C-4790-82F7-3882EDF23186}" type="slidenum">
              <a:rPr lang="de-DE" smtClean="0"/>
              <a:t>19</a:t>
            </a:fld>
            <a:endParaRPr lang="de-DE"/>
          </a:p>
        </p:txBody>
      </p:sp>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195735" y="2622195"/>
            <a:ext cx="5565888" cy="3715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feld 38"/>
          <p:cNvSpPr txBox="1"/>
          <p:nvPr/>
        </p:nvSpPr>
        <p:spPr>
          <a:xfrm>
            <a:off x="2195734" y="6337753"/>
            <a:ext cx="2522537" cy="215444"/>
          </a:xfrm>
          <a:prstGeom prst="rect">
            <a:avLst/>
          </a:prstGeom>
          <a:noFill/>
        </p:spPr>
        <p:txBody>
          <a:bodyPr wrap="square" rtlCol="0">
            <a:spAutoFit/>
          </a:bodyPr>
          <a:lstStyle/>
          <a:p>
            <a:r>
              <a:rPr lang="en-GB" sz="800" dirty="0" smtClean="0"/>
              <a:t>© Google earth</a:t>
            </a:r>
            <a:endParaRPr lang="en-GB" sz="800" dirty="0"/>
          </a:p>
        </p:txBody>
      </p:sp>
    </p:spTree>
    <p:extLst>
      <p:ext uri="{BB962C8B-B14F-4D97-AF65-F5344CB8AC3E}">
        <p14:creationId xmlns:p14="http://schemas.microsoft.com/office/powerpoint/2010/main" val="2134066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sz="4000" dirty="0" smtClean="0"/>
              <a:t>Credits and conditions of use</a:t>
            </a:r>
            <a:endParaRPr lang="en-GB" sz="4000" dirty="0"/>
          </a:p>
        </p:txBody>
      </p:sp>
      <p:sp>
        <p:nvSpPr>
          <p:cNvPr id="4" name="Fußzeilenplatzhalter 3"/>
          <p:cNvSpPr>
            <a:spLocks noGrp="1"/>
          </p:cNvSpPr>
          <p:nvPr>
            <p:ph type="ftr" sz="quarter" idx="11"/>
          </p:nvPr>
        </p:nvSpPr>
        <p:spPr/>
        <p:txBody>
          <a:bodyPr/>
          <a:lstStyle/>
          <a:p>
            <a:r>
              <a:rPr lang="en-US" smtClean="0"/>
              <a:t>0. Ecosystem Diagnostics Analysis</a:t>
            </a:r>
            <a:endParaRPr lang="de-DE"/>
          </a:p>
        </p:txBody>
      </p:sp>
      <p:sp>
        <p:nvSpPr>
          <p:cNvPr id="5" name="Foliennummernplatzhalter 4"/>
          <p:cNvSpPr>
            <a:spLocks noGrp="1"/>
          </p:cNvSpPr>
          <p:nvPr>
            <p:ph type="sldNum" sz="quarter" idx="12"/>
          </p:nvPr>
        </p:nvSpPr>
        <p:spPr/>
        <p:txBody>
          <a:bodyPr/>
          <a:lstStyle/>
          <a:p>
            <a:fld id="{E8A9303E-27D9-477D-98A4-E66DF1BCAD0F}" type="slidenum">
              <a:rPr lang="de-DE" smtClean="0"/>
              <a:t>2</a:t>
            </a:fld>
            <a:endParaRPr lang="de-DE"/>
          </a:p>
        </p:txBody>
      </p:sp>
      <p:sp>
        <p:nvSpPr>
          <p:cNvPr id="6" name="Content Placeholder 2"/>
          <p:cNvSpPr>
            <a:spLocks noGrp="1"/>
          </p:cNvSpPr>
          <p:nvPr/>
        </p:nvSpPr>
        <p:spPr bwMode="auto">
          <a:xfrm>
            <a:off x="755575" y="2549222"/>
            <a:ext cx="8168649"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130000"/>
              <a:buFont typeface="Arial" pitchFamily="34" charset="0"/>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Font typeface="Times New Roman" pitchFamily="18" charset="0"/>
              <a:buChar char="–"/>
              <a:defRPr sz="28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Font typeface="Wingdings" pitchFamily="2" charset="2"/>
              <a:buChar char="§"/>
              <a:defRPr sz="2400" b="1">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har char="–"/>
              <a:defRPr sz="2000" b="1">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2000" b="1">
                <a:solidFill>
                  <a:schemeClr val="tx1"/>
                </a:solidFill>
                <a:latin typeface="+mn-lt"/>
                <a:ea typeface="ＭＳ Ｐゴシック" pitchFamily="34" charset="-128"/>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0" indent="0" algn="just">
              <a:buFont typeface="Arial" pitchFamily="34" charset="0"/>
              <a:buNone/>
            </a:pPr>
            <a:r>
              <a:rPr lang="en-US" sz="1350" dirty="0" smtClean="0"/>
              <a:t>You are free to share this presentation and adapt it for your use under the following conditions: </a:t>
            </a:r>
          </a:p>
          <a:p>
            <a:pPr marL="0" indent="0" algn="just"/>
            <a:r>
              <a:rPr lang="en-US" sz="1350" dirty="0" smtClean="0"/>
              <a:t> You must attribute the work in the manner specified by the authors (but   </a:t>
            </a:r>
          </a:p>
          <a:p>
            <a:pPr marL="0" indent="0" algn="just">
              <a:buNone/>
            </a:pPr>
            <a:r>
              <a:rPr lang="en-US" sz="1350" dirty="0"/>
              <a:t> </a:t>
            </a:r>
            <a:r>
              <a:rPr lang="en-US" sz="1350" dirty="0" smtClean="0"/>
              <a:t>  not in any way that suggests that they endorse you or your use of the work).</a:t>
            </a:r>
          </a:p>
          <a:p>
            <a:pPr marL="0" indent="0" algn="just"/>
            <a:r>
              <a:rPr lang="en-US" sz="1350" dirty="0" smtClean="0"/>
              <a:t> You may not use this work for commercial purposes.</a:t>
            </a:r>
          </a:p>
          <a:p>
            <a:pPr marL="0" indent="0" algn="just"/>
            <a:r>
              <a:rPr lang="en-US" sz="1350" dirty="0" smtClean="0"/>
              <a:t> If you alter, transform, or build upon this work, you must remove the Centre for </a:t>
            </a:r>
          </a:p>
          <a:p>
            <a:pPr marL="0" indent="0" algn="just">
              <a:buNone/>
            </a:pPr>
            <a:r>
              <a:rPr lang="en-US" sz="1350" dirty="0"/>
              <a:t> </a:t>
            </a:r>
            <a:r>
              <a:rPr lang="en-US" sz="1350" dirty="0" smtClean="0"/>
              <a:t>  </a:t>
            </a:r>
            <a:r>
              <a:rPr lang="en-US" sz="1350" dirty="0" err="1" smtClean="0"/>
              <a:t>Econics</a:t>
            </a:r>
            <a:r>
              <a:rPr lang="en-US" sz="1350" dirty="0" smtClean="0"/>
              <a:t> and Ecosystem Management logo, and you may distribute the resulting work </a:t>
            </a:r>
          </a:p>
          <a:p>
            <a:pPr marL="0" indent="0" algn="just">
              <a:buNone/>
            </a:pPr>
            <a:r>
              <a:rPr lang="en-US" sz="1350" dirty="0"/>
              <a:t> </a:t>
            </a:r>
            <a:r>
              <a:rPr lang="en-US" sz="1350" dirty="0" smtClean="0"/>
              <a:t>  only under the same or similar conditions to this one. </a:t>
            </a:r>
          </a:p>
          <a:p>
            <a:pPr marL="0" indent="0" algn="just">
              <a:buFont typeface="Arial" pitchFamily="34" charset="0"/>
              <a:buNone/>
            </a:pPr>
            <a:r>
              <a:rPr lang="en-US" sz="1350" dirty="0" smtClean="0">
                <a:solidFill>
                  <a:srgbClr val="FF0000"/>
                </a:solidFill>
              </a:rPr>
              <a:t> </a:t>
            </a:r>
          </a:p>
          <a:p>
            <a:pPr marL="0" indent="0" algn="just">
              <a:buFont typeface="Arial" pitchFamily="34" charset="0"/>
              <a:buNone/>
            </a:pPr>
            <a:endParaRPr lang="en-US" sz="1350" dirty="0" smtClean="0">
              <a:solidFill>
                <a:srgbClr val="FF0000"/>
              </a:solidFill>
            </a:endParaRPr>
          </a:p>
        </p:txBody>
      </p:sp>
      <p:sp>
        <p:nvSpPr>
          <p:cNvPr id="9" name="Rectangle 9"/>
          <p:cNvSpPr>
            <a:spLocks noChangeArrowheads="1"/>
          </p:cNvSpPr>
          <p:nvPr/>
        </p:nvSpPr>
        <p:spPr bwMode="auto">
          <a:xfrm>
            <a:off x="395538" y="1170383"/>
            <a:ext cx="8352926" cy="1194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r" rtl="0" fontAlgn="base">
              <a:spcBef>
                <a:spcPct val="0"/>
              </a:spcBef>
              <a:spcAft>
                <a:spcPct val="0"/>
              </a:spcAft>
              <a:defRPr sz="4400" kern="1200">
                <a:solidFill>
                  <a:schemeClr val="tx1"/>
                </a:solidFill>
                <a:latin typeface="Tahoma" pitchFamily="34" charset="0"/>
                <a:ea typeface="ＭＳ Ｐゴシック" pitchFamily="34" charset="-128"/>
                <a:cs typeface="+mn-cs"/>
              </a:defRPr>
            </a:lvl1pPr>
            <a:lvl2pPr marL="457200" algn="r" rtl="0" fontAlgn="base">
              <a:spcBef>
                <a:spcPct val="0"/>
              </a:spcBef>
              <a:spcAft>
                <a:spcPct val="0"/>
              </a:spcAft>
              <a:defRPr sz="4400" kern="1200">
                <a:solidFill>
                  <a:schemeClr val="tx1"/>
                </a:solidFill>
                <a:latin typeface="Tahoma" pitchFamily="34" charset="0"/>
                <a:ea typeface="ＭＳ Ｐゴシック" pitchFamily="34" charset="-128"/>
                <a:cs typeface="+mn-cs"/>
              </a:defRPr>
            </a:lvl2pPr>
            <a:lvl3pPr marL="914400" algn="r" rtl="0" fontAlgn="base">
              <a:spcBef>
                <a:spcPct val="0"/>
              </a:spcBef>
              <a:spcAft>
                <a:spcPct val="0"/>
              </a:spcAft>
              <a:defRPr sz="4400" kern="1200">
                <a:solidFill>
                  <a:schemeClr val="tx1"/>
                </a:solidFill>
                <a:latin typeface="Tahoma" pitchFamily="34" charset="0"/>
                <a:ea typeface="ＭＳ Ｐゴシック" pitchFamily="34" charset="-128"/>
                <a:cs typeface="+mn-cs"/>
              </a:defRPr>
            </a:lvl3pPr>
            <a:lvl4pPr marL="1371600" algn="r" rtl="0" fontAlgn="base">
              <a:spcBef>
                <a:spcPct val="0"/>
              </a:spcBef>
              <a:spcAft>
                <a:spcPct val="0"/>
              </a:spcAft>
              <a:defRPr sz="4400" kern="1200">
                <a:solidFill>
                  <a:schemeClr val="tx1"/>
                </a:solidFill>
                <a:latin typeface="Tahoma" pitchFamily="34" charset="0"/>
                <a:ea typeface="ＭＳ Ｐゴシック" pitchFamily="34" charset="-128"/>
                <a:cs typeface="+mn-cs"/>
              </a:defRPr>
            </a:lvl4pPr>
            <a:lvl5pPr marL="1828800" algn="r" rtl="0" fontAlgn="base">
              <a:spcBef>
                <a:spcPct val="0"/>
              </a:spcBef>
              <a:spcAft>
                <a:spcPct val="0"/>
              </a:spcAft>
              <a:defRPr sz="4400" kern="1200">
                <a:solidFill>
                  <a:schemeClr val="tx1"/>
                </a:solidFill>
                <a:latin typeface="Tahoma" pitchFamily="34" charset="0"/>
                <a:ea typeface="ＭＳ Ｐゴシック" pitchFamily="34" charset="-128"/>
                <a:cs typeface="+mn-cs"/>
              </a:defRPr>
            </a:lvl5pPr>
            <a:lvl6pPr marL="2286000" algn="l" defTabSz="914400" rtl="0" eaLnBrk="1" latinLnBrk="0" hangingPunct="1">
              <a:defRPr sz="4400" kern="1200">
                <a:solidFill>
                  <a:schemeClr val="tx1"/>
                </a:solidFill>
                <a:latin typeface="Tahoma" pitchFamily="34" charset="0"/>
                <a:ea typeface="ＭＳ Ｐゴシック" pitchFamily="34" charset="-128"/>
                <a:cs typeface="+mn-cs"/>
              </a:defRPr>
            </a:lvl6pPr>
            <a:lvl7pPr marL="2743200" algn="l" defTabSz="914400" rtl="0" eaLnBrk="1" latinLnBrk="0" hangingPunct="1">
              <a:defRPr sz="4400" kern="1200">
                <a:solidFill>
                  <a:schemeClr val="tx1"/>
                </a:solidFill>
                <a:latin typeface="Tahoma" pitchFamily="34" charset="0"/>
                <a:ea typeface="ＭＳ Ｐゴシック" pitchFamily="34" charset="-128"/>
                <a:cs typeface="+mn-cs"/>
              </a:defRPr>
            </a:lvl7pPr>
            <a:lvl8pPr marL="3200400" algn="l" defTabSz="914400" rtl="0" eaLnBrk="1" latinLnBrk="0" hangingPunct="1">
              <a:defRPr sz="4400" kern="1200">
                <a:solidFill>
                  <a:schemeClr val="tx1"/>
                </a:solidFill>
                <a:latin typeface="Tahoma" pitchFamily="34" charset="0"/>
                <a:ea typeface="ＭＳ Ｐゴシック" pitchFamily="34" charset="-128"/>
                <a:cs typeface="+mn-cs"/>
              </a:defRPr>
            </a:lvl8pPr>
            <a:lvl9pPr marL="3657600" algn="l" defTabSz="914400" rtl="0" eaLnBrk="1" latinLnBrk="0" hangingPunct="1">
              <a:defRPr sz="4400" kern="1200">
                <a:solidFill>
                  <a:schemeClr val="tx1"/>
                </a:solidFill>
                <a:latin typeface="Tahoma" pitchFamily="34" charset="0"/>
                <a:ea typeface="ＭＳ Ｐゴシック" pitchFamily="34" charset="-128"/>
                <a:cs typeface="+mn-cs"/>
              </a:defRPr>
            </a:lvl9pPr>
          </a:lstStyle>
          <a:p>
            <a:pPr marL="342900" indent="-342900" algn="just" eaLnBrk="0" hangingPunct="0">
              <a:lnSpc>
                <a:spcPct val="80000"/>
              </a:lnSpc>
              <a:spcBef>
                <a:spcPct val="20000"/>
              </a:spcBef>
              <a:buSzPct val="130000"/>
            </a:pPr>
            <a:endParaRPr lang="en-US" sz="2000" dirty="0">
              <a:latin typeface="+mn-lt"/>
            </a:endParaRPr>
          </a:p>
          <a:p>
            <a:pPr marL="342900" indent="-342900" algn="just" eaLnBrk="0" hangingPunct="0">
              <a:lnSpc>
                <a:spcPct val="80000"/>
              </a:lnSpc>
              <a:spcBef>
                <a:spcPct val="20000"/>
              </a:spcBef>
              <a:buSzPct val="130000"/>
            </a:pPr>
            <a:r>
              <a:rPr lang="en-US" altLang="zh-CN" sz="2000" dirty="0">
                <a:latin typeface="+mn-lt"/>
                <a:ea typeface="宋体" pitchFamily="2" charset="-122"/>
                <a:cs typeface="Arial" pitchFamily="34" charset="0"/>
              </a:rPr>
              <a:t>© </a:t>
            </a:r>
            <a:r>
              <a:rPr lang="en-US" altLang="zh-CN" sz="2000" dirty="0" smtClean="0">
                <a:latin typeface="+mn-lt"/>
                <a:ea typeface="宋体" pitchFamily="2" charset="-122"/>
                <a:cs typeface="Arial" pitchFamily="34" charset="0"/>
              </a:rPr>
              <a:t>Centre for </a:t>
            </a:r>
            <a:r>
              <a:rPr lang="en-US" altLang="zh-CN" sz="2000" dirty="0" err="1" smtClean="0">
                <a:latin typeface="+mn-lt"/>
                <a:ea typeface="宋体" pitchFamily="2" charset="-122"/>
                <a:cs typeface="Arial" pitchFamily="34" charset="0"/>
              </a:rPr>
              <a:t>Econics</a:t>
            </a:r>
            <a:r>
              <a:rPr lang="en-US" altLang="zh-CN" sz="2000" dirty="0" smtClean="0">
                <a:latin typeface="+mn-lt"/>
                <a:ea typeface="宋体" pitchFamily="2" charset="-122"/>
                <a:cs typeface="Arial" pitchFamily="34" charset="0"/>
              </a:rPr>
              <a:t> and Ecosystem Management, 2014</a:t>
            </a:r>
            <a:endParaRPr lang="en-US" altLang="zh-CN" sz="2000" dirty="0">
              <a:latin typeface="+mn-lt"/>
              <a:ea typeface="宋体" pitchFamily="2" charset="-122"/>
              <a:cs typeface="Arial" pitchFamily="34" charset="0"/>
            </a:endParaRPr>
          </a:p>
          <a:p>
            <a:pPr marL="342900" indent="-342900" algn="just" eaLnBrk="0" hangingPunct="0">
              <a:lnSpc>
                <a:spcPct val="80000"/>
              </a:lnSpc>
              <a:spcBef>
                <a:spcPct val="20000"/>
              </a:spcBef>
              <a:buSzPct val="130000"/>
            </a:pPr>
            <a:r>
              <a:rPr lang="en-US" sz="1400" i="1" dirty="0" smtClean="0">
                <a:latin typeface="+mn-lt"/>
                <a:cs typeface="Arial" pitchFamily="34" charset="0"/>
              </a:rPr>
              <a:t>	</a:t>
            </a:r>
            <a:r>
              <a:rPr lang="en-US" sz="1350" i="1" dirty="0" smtClean="0">
                <a:latin typeface="+mn-lt"/>
                <a:cs typeface="Arial" pitchFamily="34" charset="0"/>
              </a:rPr>
              <a:t>The Centre for </a:t>
            </a:r>
            <a:r>
              <a:rPr lang="en-US" sz="1350" i="1" dirty="0" err="1" smtClean="0">
                <a:latin typeface="+mn-lt"/>
                <a:cs typeface="Arial" pitchFamily="34" charset="0"/>
              </a:rPr>
              <a:t>Econics</a:t>
            </a:r>
            <a:r>
              <a:rPr lang="en-US" sz="1350" i="1" dirty="0" smtClean="0">
                <a:latin typeface="+mn-lt"/>
                <a:cs typeface="Arial" pitchFamily="34" charset="0"/>
              </a:rPr>
              <a:t> and Ecosystem Management strongly </a:t>
            </a:r>
            <a:r>
              <a:rPr lang="en-US" sz="1350" i="1" dirty="0">
                <a:latin typeface="+mn-lt"/>
                <a:cs typeface="Arial" pitchFamily="34" charset="0"/>
              </a:rPr>
              <a:t>recommends that this presentation is given by experts familiar with the adaptive management </a:t>
            </a:r>
            <a:r>
              <a:rPr lang="en-US" sz="1350" i="1" dirty="0" smtClean="0">
                <a:latin typeface="+mn-lt"/>
                <a:cs typeface="Arial" pitchFamily="34" charset="0"/>
              </a:rPr>
              <a:t>process in general (especially  as designed as the Conservation Measures Partnership</a:t>
            </a:r>
            <a:r>
              <a:rPr lang="ja-JP" altLang="en-US" sz="1350" i="1" dirty="0" smtClean="0">
                <a:latin typeface="+mn-lt"/>
                <a:cs typeface="Arial" pitchFamily="34" charset="0"/>
              </a:rPr>
              <a:t>’</a:t>
            </a:r>
            <a:r>
              <a:rPr lang="en-US" altLang="ja-JP" sz="1350" i="1" dirty="0" smtClean="0">
                <a:latin typeface="+mn-lt"/>
                <a:cs typeface="Arial" pitchFamily="34" charset="0"/>
              </a:rPr>
              <a:t>s Open Standards for the Practice of Conservation) as well as the MARISCO Method itself.</a:t>
            </a:r>
            <a:endParaRPr lang="en-US" sz="1350" i="1" dirty="0">
              <a:latin typeface="+mn-lt"/>
              <a:cs typeface="Arial" pitchFamily="34" charset="0"/>
            </a:endParaRPr>
          </a:p>
        </p:txBody>
      </p:sp>
      <p:sp>
        <p:nvSpPr>
          <p:cNvPr id="10" name="Textfeld 9"/>
          <p:cNvSpPr txBox="1"/>
          <p:nvPr/>
        </p:nvSpPr>
        <p:spPr>
          <a:xfrm>
            <a:off x="395536" y="4421430"/>
            <a:ext cx="8496944" cy="1962076"/>
          </a:xfrm>
          <a:prstGeom prst="rect">
            <a:avLst/>
          </a:prstGeom>
          <a:noFill/>
        </p:spPr>
        <p:txBody>
          <a:bodyPr wrap="square" rtlCol="0">
            <a:spAutoFit/>
          </a:bodyPr>
          <a:lstStyle/>
          <a:p>
            <a:pPr lvl="0" algn="just"/>
            <a:r>
              <a:rPr lang="en-GB" sz="1350" dirty="0" smtClean="0"/>
              <a:t>This material was created under the leadership and responsibility of </a:t>
            </a:r>
            <a:r>
              <a:rPr lang="en-GB" sz="1350" dirty="0" err="1" smtClean="0"/>
              <a:t>Prof.</a:t>
            </a:r>
            <a:r>
              <a:rPr lang="en-GB" sz="1350" dirty="0" smtClean="0"/>
              <a:t> </a:t>
            </a:r>
            <a:r>
              <a:rPr lang="en-GB" sz="1350" dirty="0" err="1" smtClean="0"/>
              <a:t>Dr.</a:t>
            </a:r>
            <a:r>
              <a:rPr lang="en-GB" sz="1350" dirty="0" smtClean="0"/>
              <a:t> Pierre </a:t>
            </a:r>
            <a:r>
              <a:rPr lang="en-GB" sz="1350" dirty="0" err="1" smtClean="0"/>
              <a:t>Ibisch</a:t>
            </a:r>
            <a:r>
              <a:rPr lang="en-GB" sz="1350" dirty="0" smtClean="0"/>
              <a:t> and </a:t>
            </a:r>
            <a:r>
              <a:rPr lang="en-GB" sz="1350" dirty="0" err="1" smtClean="0"/>
              <a:t>Dr.</a:t>
            </a:r>
            <a:r>
              <a:rPr lang="en-GB" sz="1350" dirty="0" smtClean="0"/>
              <a:t> Peter Hobson, co-directors of the Centre for </a:t>
            </a:r>
            <a:r>
              <a:rPr lang="en-GB" sz="1350" dirty="0" err="1" smtClean="0"/>
              <a:t>Econics</a:t>
            </a:r>
            <a:r>
              <a:rPr lang="en-GB" sz="1350" dirty="0" smtClean="0"/>
              <a:t> and Ecosystem Management, which was jointly established by Eberswalde University for Sustainable Development and </a:t>
            </a:r>
            <a:r>
              <a:rPr lang="en-GB" sz="1350" dirty="0" err="1" smtClean="0"/>
              <a:t>Writtle</a:t>
            </a:r>
            <a:r>
              <a:rPr lang="en-GB" sz="1350" dirty="0" smtClean="0"/>
              <a:t> College. Compare</a:t>
            </a:r>
            <a:r>
              <a:rPr lang="en-GB" sz="1350" i="1" dirty="0" smtClean="0"/>
              <a:t>: </a:t>
            </a:r>
            <a:r>
              <a:rPr lang="en-US" sz="1350" i="1" dirty="0" err="1"/>
              <a:t>Ibisch</a:t>
            </a:r>
            <a:r>
              <a:rPr lang="en-US" sz="1350" i="1" dirty="0"/>
              <a:t>, P.L. &amp; P.R. Hobson (eds.) (2014): The MARISCO method: </a:t>
            </a:r>
            <a:r>
              <a:rPr lang="en-GB" sz="1350" i="1" dirty="0"/>
              <a:t>Adaptive </a:t>
            </a:r>
            <a:r>
              <a:rPr lang="en-GB" sz="1350" i="1" dirty="0" err="1"/>
              <a:t>MAnagement</a:t>
            </a:r>
            <a:r>
              <a:rPr lang="en-GB" sz="1350" i="1" dirty="0"/>
              <a:t> of vulnerability and </a:t>
            </a:r>
            <a:r>
              <a:rPr lang="en-GB" sz="1350" i="1" dirty="0" err="1"/>
              <a:t>RISk</a:t>
            </a:r>
            <a:r>
              <a:rPr lang="en-GB" sz="1350" i="1" dirty="0"/>
              <a:t> at </a:t>
            </a:r>
            <a:r>
              <a:rPr lang="en-GB" sz="1350" i="1" dirty="0" err="1"/>
              <a:t>COnservation</a:t>
            </a:r>
            <a:r>
              <a:rPr lang="en-GB" sz="1350" i="1" dirty="0"/>
              <a:t> sites. A guidebook for risk-robust, adaptive, and ecosystem-based conservation of biodiversity. Centre for </a:t>
            </a:r>
            <a:r>
              <a:rPr lang="en-GB" sz="1350" i="1" dirty="0" err="1"/>
              <a:t>Econics</a:t>
            </a:r>
            <a:r>
              <a:rPr lang="en-GB" sz="1350" i="1" dirty="0"/>
              <a:t> and Ecosystem Management, Eberswalde (ISBN 978-3-00-043244-6). 195 pp</a:t>
            </a:r>
            <a:r>
              <a:rPr lang="en-GB" sz="1350" i="1" dirty="0" smtClean="0"/>
              <a:t>. - </a:t>
            </a:r>
            <a:r>
              <a:rPr lang="en-GB" sz="1350" dirty="0" smtClean="0"/>
              <a:t>The </a:t>
            </a:r>
            <a:r>
              <a:rPr lang="en-GB" sz="1350" dirty="0" err="1" smtClean="0"/>
              <a:t>Powerpoint</a:t>
            </a:r>
            <a:r>
              <a:rPr lang="en-GB" sz="1350" dirty="0" smtClean="0"/>
              <a:t> Presentation was conceived by</a:t>
            </a:r>
            <a:r>
              <a:rPr lang="de-DE" sz="1350" dirty="0" smtClean="0"/>
              <a:t> </a:t>
            </a:r>
            <a:r>
              <a:rPr lang="en-GB" sz="1350" dirty="0" smtClean="0"/>
              <a:t>Jamie Call, Christina Lehmann and Pierre </a:t>
            </a:r>
            <a:r>
              <a:rPr lang="en-GB" sz="1350" dirty="0" err="1" smtClean="0"/>
              <a:t>Ibisch</a:t>
            </a:r>
            <a:r>
              <a:rPr lang="en-GB" sz="1350" dirty="0" smtClean="0"/>
              <a:t>. Authors of graphs and photographs are indicated on the corresponding slides. </a:t>
            </a:r>
            <a:r>
              <a:rPr lang="de-DE" sz="1350" dirty="0" err="1" smtClean="0"/>
              <a:t>Supported</a:t>
            </a:r>
            <a:r>
              <a:rPr lang="de-DE" sz="1350" dirty="0" smtClean="0"/>
              <a:t> </a:t>
            </a:r>
            <a:r>
              <a:rPr lang="de-DE" sz="1350" dirty="0" err="1"/>
              <a:t>by</a:t>
            </a:r>
            <a:r>
              <a:rPr lang="de-DE" sz="1350" dirty="0"/>
              <a:t> </a:t>
            </a:r>
            <a:r>
              <a:rPr lang="de-DE" sz="1350" dirty="0" err="1"/>
              <a:t>the</a:t>
            </a:r>
            <a:r>
              <a:rPr lang="de-DE" sz="1350" dirty="0"/>
              <a:t> Deutsche Gesellschaft für Internationale Zusammenarbeit (GIZ) GmbH on behalf </a:t>
            </a:r>
            <a:r>
              <a:rPr lang="de-DE" sz="1350" dirty="0" err="1"/>
              <a:t>of</a:t>
            </a:r>
            <a:r>
              <a:rPr lang="de-DE" sz="1350" dirty="0"/>
              <a:t> </a:t>
            </a:r>
            <a:r>
              <a:rPr lang="de-DE" sz="1350" dirty="0" err="1"/>
              <a:t>the</a:t>
            </a:r>
            <a:r>
              <a:rPr lang="de-DE" sz="1350" dirty="0"/>
              <a:t> Bundesministerium für wirtschaftliche Zusammenarbeit und Entwicklung (BMZ</a:t>
            </a:r>
            <a:r>
              <a:rPr lang="de-DE" sz="1350" dirty="0" smtClean="0"/>
              <a:t>).</a:t>
            </a:r>
            <a:endParaRPr lang="en-GB" sz="1350" dirty="0">
              <a:solidFill>
                <a:srgbClr val="FF0000"/>
              </a:solidFill>
            </a:endParaRPr>
          </a:p>
        </p:txBody>
      </p:sp>
    </p:spTree>
    <p:extLst>
      <p:ext uri="{BB962C8B-B14F-4D97-AF65-F5344CB8AC3E}">
        <p14:creationId xmlns:p14="http://schemas.microsoft.com/office/powerpoint/2010/main" val="27595496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0" dirty="0"/>
              <a:t>Desktop Study</a:t>
            </a:r>
          </a:p>
        </p:txBody>
      </p:sp>
      <p:sp>
        <p:nvSpPr>
          <p:cNvPr id="3" name="Inhaltsplatzhalter 2"/>
          <p:cNvSpPr>
            <a:spLocks noGrp="1"/>
          </p:cNvSpPr>
          <p:nvPr>
            <p:ph idx="1"/>
          </p:nvPr>
        </p:nvSpPr>
        <p:spPr>
          <a:xfrm>
            <a:off x="1259633" y="1600200"/>
            <a:ext cx="6192688" cy="4525963"/>
          </a:xfrm>
        </p:spPr>
        <p:txBody>
          <a:bodyPr>
            <a:normAutofit lnSpcReduction="10000"/>
          </a:bodyPr>
          <a:lstStyle/>
          <a:p>
            <a:pPr algn="just"/>
            <a:r>
              <a:rPr lang="en-US" sz="2000" dirty="0" smtClean="0"/>
              <a:t>Collecting information on the designated area</a:t>
            </a:r>
          </a:p>
          <a:p>
            <a:pPr lvl="1" algn="just">
              <a:buFont typeface="Courier New" pitchFamily="49" charset="0"/>
              <a:buChar char="o"/>
            </a:pPr>
            <a:r>
              <a:rPr lang="en-US" sz="2000" dirty="0" smtClean="0"/>
              <a:t>Universities &amp; private consultancies: Scientific studies and reports</a:t>
            </a:r>
            <a:endParaRPr lang="en-US" sz="2000" dirty="0"/>
          </a:p>
          <a:p>
            <a:pPr lvl="1" algn="just">
              <a:buFont typeface="Courier New" pitchFamily="49" charset="0"/>
              <a:buChar char="o"/>
            </a:pPr>
            <a:r>
              <a:rPr lang="en-US" sz="2000" dirty="0" smtClean="0"/>
              <a:t>Government: Technical reports, statistics, biological surveys, land registers</a:t>
            </a:r>
          </a:p>
          <a:p>
            <a:pPr lvl="1" algn="just">
              <a:buFont typeface="Courier New" pitchFamily="49" charset="0"/>
              <a:buChar char="o"/>
            </a:pPr>
            <a:r>
              <a:rPr lang="en-US" sz="2000" dirty="0" smtClean="0"/>
              <a:t>Historical accounts, photographs, maps, paintings, registers, ledgers</a:t>
            </a:r>
          </a:p>
          <a:p>
            <a:pPr lvl="1" algn="just">
              <a:buFont typeface="Courier New" pitchFamily="49" charset="0"/>
              <a:buChar char="o"/>
            </a:pPr>
            <a:r>
              <a:rPr lang="en-US" sz="2000" dirty="0" smtClean="0"/>
              <a:t>Religious centers: Often have extensive libraries  </a:t>
            </a:r>
          </a:p>
          <a:p>
            <a:pPr marL="457200" lvl="1" indent="0" algn="just">
              <a:buNone/>
            </a:pPr>
            <a:endParaRPr lang="en-US" sz="2000" dirty="0" smtClean="0"/>
          </a:p>
          <a:p>
            <a:pPr algn="just"/>
            <a:r>
              <a:rPr lang="en-US" sz="2000" dirty="0"/>
              <a:t>The depth of the study required depends on:</a:t>
            </a:r>
          </a:p>
          <a:p>
            <a:pPr lvl="1" algn="just">
              <a:buFont typeface="Courier New" pitchFamily="49" charset="0"/>
              <a:buChar char="o"/>
            </a:pPr>
            <a:r>
              <a:rPr lang="en-US" sz="2000" dirty="0"/>
              <a:t>The knowledge level of the stakeholders</a:t>
            </a:r>
          </a:p>
          <a:p>
            <a:pPr lvl="1" algn="just">
              <a:buFont typeface="Courier New" pitchFamily="49" charset="0"/>
              <a:buChar char="o"/>
            </a:pPr>
            <a:r>
              <a:rPr lang="en-US" sz="2000" dirty="0"/>
              <a:t>The number and distribution of </a:t>
            </a:r>
            <a:r>
              <a:rPr lang="en-US" sz="2000" dirty="0" smtClean="0"/>
              <a:t>critical elements </a:t>
            </a:r>
            <a:r>
              <a:rPr lang="en-US" sz="2000" dirty="0"/>
              <a:t>identified in the first stage of the </a:t>
            </a:r>
            <a:r>
              <a:rPr lang="en-US" sz="2000" dirty="0" smtClean="0"/>
              <a:t>EDA</a:t>
            </a:r>
          </a:p>
        </p:txBody>
      </p:sp>
      <p:sp>
        <p:nvSpPr>
          <p:cNvPr id="4" name="Fußzeilenplatzhalter 3"/>
          <p:cNvSpPr>
            <a:spLocks noGrp="1"/>
          </p:cNvSpPr>
          <p:nvPr>
            <p:ph type="ftr" sz="quarter" idx="11"/>
          </p:nvPr>
        </p:nvSpPr>
        <p:spPr/>
        <p:txBody>
          <a:bodyPr/>
          <a:lstStyle/>
          <a:p>
            <a:r>
              <a:rPr lang="de-DE" smtClean="0"/>
              <a:t>0. Ecosystem Diagnostics Analysis</a:t>
            </a:r>
            <a:endParaRPr lang="de-DE"/>
          </a:p>
        </p:txBody>
      </p:sp>
      <p:sp>
        <p:nvSpPr>
          <p:cNvPr id="21" name="Foliennummernplatzhalter 20"/>
          <p:cNvSpPr>
            <a:spLocks noGrp="1"/>
          </p:cNvSpPr>
          <p:nvPr>
            <p:ph type="sldNum" sz="quarter" idx="12"/>
          </p:nvPr>
        </p:nvSpPr>
        <p:spPr/>
        <p:txBody>
          <a:bodyPr/>
          <a:lstStyle/>
          <a:p>
            <a:fld id="{6C6AE60A-B69C-4790-82F7-3882EDF23186}" type="slidenum">
              <a:rPr lang="de-DE" smtClean="0"/>
              <a:t>20</a:t>
            </a:fld>
            <a:endParaRPr lang="de-DE"/>
          </a:p>
        </p:txBody>
      </p:sp>
      <p:grpSp>
        <p:nvGrpSpPr>
          <p:cNvPr id="60" name="Gruppieren 59"/>
          <p:cNvGrpSpPr/>
          <p:nvPr/>
        </p:nvGrpSpPr>
        <p:grpSpPr>
          <a:xfrm>
            <a:off x="7452320" y="3128539"/>
            <a:ext cx="1099126" cy="588494"/>
            <a:chOff x="7380312" y="3246119"/>
            <a:chExt cx="1178896" cy="659101"/>
          </a:xfrm>
        </p:grpSpPr>
        <p:pic>
          <p:nvPicPr>
            <p:cNvPr id="3076" name="Picture 4" descr="C:\Users\cle483\AppData\Local\Microsoft\Windows\Temporary Internet Files\Content.IE5\1M4B4799\178b[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800"/>
            <a:stretch/>
          </p:blipFill>
          <p:spPr bwMode="auto">
            <a:xfrm>
              <a:off x="7380312" y="3246119"/>
              <a:ext cx="1178896" cy="659101"/>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rot="-1320000">
              <a:off x="7639328" y="3294890"/>
              <a:ext cx="804166" cy="261610"/>
            </a:xfrm>
            <a:prstGeom prst="rect">
              <a:avLst/>
            </a:prstGeom>
            <a:noFill/>
          </p:spPr>
          <p:txBody>
            <a:bodyPr wrap="square" rtlCol="0">
              <a:spAutoFit/>
            </a:bodyPr>
            <a:lstStyle/>
            <a:p>
              <a:r>
                <a:rPr lang="en-GB" sz="1100" dirty="0" smtClean="0"/>
                <a:t>0-2015</a:t>
              </a:r>
              <a:endParaRPr lang="en-GB" sz="1100" dirty="0"/>
            </a:p>
          </p:txBody>
        </p:sp>
      </p:grpSp>
      <p:pic>
        <p:nvPicPr>
          <p:cNvPr id="3079" name="Picture 7" descr="C:\Users\cle483\AppData\Local\Microsoft\Windows\Temporary Internet Files\Content.IE5\J6QGIQGR\bw-governmen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2878" y="2542536"/>
            <a:ext cx="553763" cy="533828"/>
          </a:xfrm>
          <a:prstGeom prst="rect">
            <a:avLst/>
          </a:prstGeom>
          <a:noFill/>
          <a:extLst>
            <a:ext uri="{909E8E84-426E-40DD-AFC4-6F175D3DCCD1}">
              <a14:hiddenFill xmlns:a14="http://schemas.microsoft.com/office/drawing/2010/main">
                <a:solidFill>
                  <a:srgbClr val="FFFFFF"/>
                </a:solidFill>
              </a14:hiddenFill>
            </a:ext>
          </a:extLst>
        </p:spPr>
      </p:pic>
      <p:sp>
        <p:nvSpPr>
          <p:cNvPr id="6" name="Ellipse 5"/>
          <p:cNvSpPr/>
          <p:nvPr/>
        </p:nvSpPr>
        <p:spPr>
          <a:xfrm>
            <a:off x="7692878" y="1903815"/>
            <a:ext cx="551530" cy="553106"/>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Ellipse 36"/>
          <p:cNvSpPr/>
          <p:nvPr/>
        </p:nvSpPr>
        <p:spPr>
          <a:xfrm>
            <a:off x="7721924" y="1926329"/>
            <a:ext cx="495672" cy="5080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 name="Gerade Verbindung 7"/>
          <p:cNvCxnSpPr/>
          <p:nvPr/>
        </p:nvCxnSpPr>
        <p:spPr>
          <a:xfrm flipV="1">
            <a:off x="7965780" y="2239720"/>
            <a:ext cx="1117" cy="1071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7"/>
          <p:cNvCxnSpPr/>
          <p:nvPr/>
        </p:nvCxnSpPr>
        <p:spPr>
          <a:xfrm flipH="1" flipV="1">
            <a:off x="7881505" y="2186140"/>
            <a:ext cx="80493" cy="535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8"/>
          <p:cNvCxnSpPr/>
          <p:nvPr/>
        </p:nvCxnSpPr>
        <p:spPr>
          <a:xfrm flipH="1">
            <a:off x="7973856" y="2186140"/>
            <a:ext cx="80492" cy="61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9"/>
          <p:cNvCxnSpPr/>
          <p:nvPr/>
        </p:nvCxnSpPr>
        <p:spPr>
          <a:xfrm flipH="1">
            <a:off x="7964842" y="2161643"/>
            <a:ext cx="2055" cy="77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40"/>
          <p:cNvCxnSpPr/>
          <p:nvPr/>
        </p:nvCxnSpPr>
        <p:spPr>
          <a:xfrm flipH="1">
            <a:off x="7848217" y="2200215"/>
            <a:ext cx="40245" cy="1271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p:cNvCxnSpPr/>
          <p:nvPr/>
        </p:nvCxnSpPr>
        <p:spPr>
          <a:xfrm flipH="1">
            <a:off x="7897716" y="2163851"/>
            <a:ext cx="37930" cy="1844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43"/>
          <p:cNvCxnSpPr/>
          <p:nvPr/>
        </p:nvCxnSpPr>
        <p:spPr>
          <a:xfrm>
            <a:off x="8014102" y="2142570"/>
            <a:ext cx="1" cy="6303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45"/>
          <p:cNvCxnSpPr/>
          <p:nvPr/>
        </p:nvCxnSpPr>
        <p:spPr>
          <a:xfrm flipH="1" flipV="1">
            <a:off x="8040862" y="2202993"/>
            <a:ext cx="40244" cy="1203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47"/>
          <p:cNvCxnSpPr/>
          <p:nvPr/>
        </p:nvCxnSpPr>
        <p:spPr>
          <a:xfrm flipH="1">
            <a:off x="8000618" y="2235890"/>
            <a:ext cx="4024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49"/>
          <p:cNvCxnSpPr/>
          <p:nvPr/>
        </p:nvCxnSpPr>
        <p:spPr>
          <a:xfrm flipH="1" flipV="1">
            <a:off x="7861381" y="2141779"/>
            <a:ext cx="20124" cy="3972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51"/>
          <p:cNvCxnSpPr/>
          <p:nvPr/>
        </p:nvCxnSpPr>
        <p:spPr>
          <a:xfrm flipH="1">
            <a:off x="7964842" y="2181506"/>
            <a:ext cx="40245" cy="1271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52"/>
          <p:cNvCxnSpPr/>
          <p:nvPr/>
        </p:nvCxnSpPr>
        <p:spPr>
          <a:xfrm flipH="1" flipV="1">
            <a:off x="7935646" y="2186140"/>
            <a:ext cx="23269" cy="690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p:nvCxnSpPr>
        <p:spPr>
          <a:xfrm flipH="1">
            <a:off x="7964843" y="2141779"/>
            <a:ext cx="35775" cy="1869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p:nvCxnSpPr>
        <p:spPr>
          <a:xfrm flipH="1" flipV="1">
            <a:off x="7924866" y="2137094"/>
            <a:ext cx="35776" cy="2245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58"/>
          <p:cNvCxnSpPr/>
          <p:nvPr/>
        </p:nvCxnSpPr>
        <p:spPr>
          <a:xfrm flipH="1">
            <a:off x="7921751" y="2232430"/>
            <a:ext cx="13896" cy="1485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60"/>
          <p:cNvCxnSpPr/>
          <p:nvPr/>
        </p:nvCxnSpPr>
        <p:spPr>
          <a:xfrm flipH="1">
            <a:off x="8057901" y="2151124"/>
            <a:ext cx="23205" cy="3238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Ellipse 50"/>
          <p:cNvSpPr/>
          <p:nvPr/>
        </p:nvSpPr>
        <p:spPr>
          <a:xfrm>
            <a:off x="7809497" y="2092698"/>
            <a:ext cx="151145" cy="15458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Ellipse 63"/>
          <p:cNvSpPr/>
          <p:nvPr/>
        </p:nvSpPr>
        <p:spPr>
          <a:xfrm>
            <a:off x="7969207" y="2094842"/>
            <a:ext cx="151145" cy="15458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Ellipse 64"/>
          <p:cNvSpPr/>
          <p:nvPr/>
        </p:nvSpPr>
        <p:spPr>
          <a:xfrm>
            <a:off x="7888462" y="2044451"/>
            <a:ext cx="151145" cy="15458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Ellipse 67"/>
          <p:cNvSpPr/>
          <p:nvPr/>
        </p:nvSpPr>
        <p:spPr>
          <a:xfrm>
            <a:off x="7774194" y="2005088"/>
            <a:ext cx="385405" cy="368681"/>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hteck 55"/>
          <p:cNvSpPr/>
          <p:nvPr/>
        </p:nvSpPr>
        <p:spPr>
          <a:xfrm>
            <a:off x="7764706" y="1972587"/>
            <a:ext cx="409001" cy="401182"/>
          </a:xfrm>
          <a:prstGeom prst="rect">
            <a:avLst/>
          </a:prstGeom>
          <a:noFill/>
          <a:ln>
            <a:noFill/>
          </a:ln>
        </p:spPr>
        <p:txBody>
          <a:bodyPr wrap="none" lIns="91440" tIns="45720" rIns="91440" bIns="45720">
            <a:prstTxWarp prst="textArchUp">
              <a:avLst>
                <a:gd name="adj" fmla="val 10801388"/>
              </a:avLst>
            </a:prstTxWarp>
            <a:spAutoFit/>
            <a:scene3d>
              <a:camera prst="orthographicFront"/>
              <a:lightRig rig="soft" dir="t">
                <a:rot lat="0" lon="0" rev="10800000"/>
              </a:lightRig>
            </a:scene3d>
            <a:sp3d>
              <a:bevelT w="27940" h="12700"/>
              <a:contourClr>
                <a:srgbClr val="DDDDDD"/>
              </a:contourClr>
            </a:sp3d>
          </a:bodyPr>
          <a:lstStyle/>
          <a:p>
            <a:pPr algn="ctr"/>
            <a:r>
              <a:rPr lang="en-GB" sz="500" b="1" spc="150" dirty="0" smtClean="0">
                <a:ln w="11430">
                  <a:solidFill>
                    <a:schemeClr val="tx1"/>
                  </a:solidFill>
                </a:ln>
              </a:rPr>
              <a:t>University</a:t>
            </a:r>
            <a:endParaRPr lang="en-GB" sz="500" b="1" spc="150" dirty="0">
              <a:ln w="11430">
                <a:solidFill>
                  <a:schemeClr val="tx1"/>
                </a:solidFill>
              </a:ln>
            </a:endParaRPr>
          </a:p>
        </p:txBody>
      </p:sp>
      <p:sp>
        <p:nvSpPr>
          <p:cNvPr id="70" name="Rechteck 69"/>
          <p:cNvSpPr/>
          <p:nvPr/>
        </p:nvSpPr>
        <p:spPr>
          <a:xfrm rot="10800000">
            <a:off x="7764706" y="2013923"/>
            <a:ext cx="399513" cy="381312"/>
          </a:xfrm>
          <a:prstGeom prst="rect">
            <a:avLst/>
          </a:prstGeom>
          <a:noFill/>
          <a:ln>
            <a:noFill/>
          </a:ln>
        </p:spPr>
        <p:txBody>
          <a:bodyPr wrap="none" lIns="91440" tIns="45720" rIns="91440" bIns="45720">
            <a:prstTxWarp prst="textArchUp">
              <a:avLst>
                <a:gd name="adj" fmla="val 11895144"/>
              </a:avLst>
            </a:prstTxWarp>
            <a:spAutoFit/>
            <a:scene3d>
              <a:camera prst="orthographicFront"/>
              <a:lightRig rig="soft" dir="t">
                <a:rot lat="0" lon="0" rev="10800000"/>
              </a:lightRig>
            </a:scene3d>
            <a:sp3d>
              <a:bevelT w="27940" h="12700"/>
              <a:contourClr>
                <a:srgbClr val="DDDDDD"/>
              </a:contourClr>
            </a:sp3d>
          </a:bodyPr>
          <a:lstStyle/>
          <a:p>
            <a:pPr algn="ctr"/>
            <a:r>
              <a:rPr lang="en-GB" sz="500" b="1" spc="150" dirty="0" smtClean="0">
                <a:ln w="11430">
                  <a:solidFill>
                    <a:schemeClr val="tx1"/>
                  </a:solidFill>
                </a:ln>
              </a:rPr>
              <a:t>University</a:t>
            </a:r>
            <a:endParaRPr lang="en-GB" sz="500" b="1" spc="150" dirty="0">
              <a:ln w="11430">
                <a:solidFill>
                  <a:schemeClr val="tx1"/>
                </a:solidFill>
              </a:ln>
            </a:endParaRPr>
          </a:p>
        </p:txBody>
      </p:sp>
      <p:pic>
        <p:nvPicPr>
          <p:cNvPr id="3082" name="Picture 10" descr="C:\Program Files (x86)\Microsoft Office\MEDIA\CAGCAT10\j0195534.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2878" y="3787070"/>
            <a:ext cx="620480" cy="764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5524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0" dirty="0"/>
              <a:t>Desktop Study</a:t>
            </a:r>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1403648" y="2261245"/>
            <a:ext cx="6172254" cy="3857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Fußzeilenplatzhalter 23"/>
          <p:cNvSpPr>
            <a:spLocks noGrp="1"/>
          </p:cNvSpPr>
          <p:nvPr>
            <p:ph type="ftr" sz="quarter" idx="11"/>
          </p:nvPr>
        </p:nvSpPr>
        <p:spPr/>
        <p:txBody>
          <a:bodyPr/>
          <a:lstStyle/>
          <a:p>
            <a:r>
              <a:rPr lang="de-DE" smtClean="0"/>
              <a:t>0. Ecosystem Diagnostics Analysis</a:t>
            </a:r>
            <a:endParaRPr lang="de-DE"/>
          </a:p>
        </p:txBody>
      </p:sp>
      <p:sp>
        <p:nvSpPr>
          <p:cNvPr id="25" name="Foliennummernplatzhalter 24"/>
          <p:cNvSpPr>
            <a:spLocks noGrp="1"/>
          </p:cNvSpPr>
          <p:nvPr>
            <p:ph type="sldNum" sz="quarter" idx="12"/>
          </p:nvPr>
        </p:nvSpPr>
        <p:spPr/>
        <p:txBody>
          <a:bodyPr/>
          <a:lstStyle/>
          <a:p>
            <a:fld id="{6C6AE60A-B69C-4790-82F7-3882EDF23186}" type="slidenum">
              <a:rPr lang="de-DE" smtClean="0"/>
              <a:t>21</a:t>
            </a:fld>
            <a:endParaRPr lang="de-DE"/>
          </a:p>
        </p:txBody>
      </p:sp>
      <p:sp>
        <p:nvSpPr>
          <p:cNvPr id="3" name="Rechteck 2"/>
          <p:cNvSpPr/>
          <p:nvPr/>
        </p:nvSpPr>
        <p:spPr>
          <a:xfrm>
            <a:off x="1331640" y="1553359"/>
            <a:ext cx="7416824" cy="707886"/>
          </a:xfrm>
          <a:prstGeom prst="rect">
            <a:avLst/>
          </a:prstGeom>
        </p:spPr>
        <p:txBody>
          <a:bodyPr wrap="square">
            <a:spAutoFit/>
          </a:bodyPr>
          <a:lstStyle/>
          <a:p>
            <a:pPr algn="just"/>
            <a:r>
              <a:rPr lang="en-US" sz="2000" dirty="0"/>
              <a:t>Tools such as this, which allow tracking of global forest change can be used to identify other threats to the viability of the area.</a:t>
            </a:r>
          </a:p>
        </p:txBody>
      </p:sp>
      <p:sp>
        <p:nvSpPr>
          <p:cNvPr id="23" name="Textfeld 22"/>
          <p:cNvSpPr txBox="1"/>
          <p:nvPr/>
        </p:nvSpPr>
        <p:spPr>
          <a:xfrm>
            <a:off x="1331640" y="6068402"/>
            <a:ext cx="3636404" cy="369332"/>
          </a:xfrm>
          <a:prstGeom prst="rect">
            <a:avLst/>
          </a:prstGeom>
          <a:noFill/>
        </p:spPr>
        <p:txBody>
          <a:bodyPr wrap="square" rtlCol="0">
            <a:spAutoFit/>
          </a:bodyPr>
          <a:lstStyle/>
          <a:p>
            <a:r>
              <a:rPr lang="en-GB" dirty="0" smtClean="0"/>
              <a:t>Check out: </a:t>
            </a:r>
            <a:r>
              <a:rPr lang="en-GB" dirty="0" err="1" smtClean="0">
                <a:hlinkClick r:id="rId4"/>
              </a:rPr>
              <a:t>Earthenginepartners</a:t>
            </a:r>
            <a:endParaRPr lang="en-GB" dirty="0"/>
          </a:p>
        </p:txBody>
      </p:sp>
      <p:sp>
        <p:nvSpPr>
          <p:cNvPr id="41" name="Textfeld 40"/>
          <p:cNvSpPr txBox="1"/>
          <p:nvPr/>
        </p:nvSpPr>
        <p:spPr>
          <a:xfrm>
            <a:off x="6588224" y="6145346"/>
            <a:ext cx="1261268" cy="215444"/>
          </a:xfrm>
          <a:prstGeom prst="rect">
            <a:avLst/>
          </a:prstGeom>
          <a:noFill/>
        </p:spPr>
        <p:txBody>
          <a:bodyPr wrap="square" rtlCol="0">
            <a:spAutoFit/>
          </a:bodyPr>
          <a:lstStyle/>
          <a:p>
            <a:r>
              <a:rPr lang="en-GB" sz="800" dirty="0" smtClean="0"/>
              <a:t>© Hansen et al. 2015</a:t>
            </a:r>
            <a:endParaRPr lang="en-GB" sz="800" dirty="0"/>
          </a:p>
        </p:txBody>
      </p:sp>
    </p:spTree>
    <p:extLst>
      <p:ext uri="{BB962C8B-B14F-4D97-AF65-F5344CB8AC3E}">
        <p14:creationId xmlns:p14="http://schemas.microsoft.com/office/powerpoint/2010/main" val="12832628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en-US" sz="4000" b="0" dirty="0" smtClean="0"/>
              <a:t>Phase II: </a:t>
            </a:r>
            <a:br>
              <a:rPr lang="en-US" sz="4000" b="0" dirty="0" smtClean="0"/>
            </a:br>
            <a:r>
              <a:rPr lang="en-US" sz="4000" b="0" dirty="0" smtClean="0"/>
              <a:t>Field-</a:t>
            </a:r>
            <a:r>
              <a:rPr lang="en-US" sz="4000" b="0" dirty="0" err="1" smtClean="0"/>
              <a:t>Truthing</a:t>
            </a:r>
            <a:r>
              <a:rPr lang="en-US" sz="4000" b="0" dirty="0" smtClean="0"/>
              <a:t> Exercise </a:t>
            </a:r>
            <a:endParaRPr lang="en-US" sz="4000" b="0" dirty="0"/>
          </a:p>
        </p:txBody>
      </p:sp>
      <p:sp>
        <p:nvSpPr>
          <p:cNvPr id="24" name="Fußzeilenplatzhalter 23"/>
          <p:cNvSpPr>
            <a:spLocks noGrp="1"/>
          </p:cNvSpPr>
          <p:nvPr>
            <p:ph type="ftr" sz="quarter" idx="11"/>
          </p:nvPr>
        </p:nvSpPr>
        <p:spPr/>
        <p:txBody>
          <a:bodyPr/>
          <a:lstStyle/>
          <a:p>
            <a:r>
              <a:rPr lang="de-DE" smtClean="0"/>
              <a:t>0. Ecosystem Diagnostics Analysis</a:t>
            </a:r>
            <a:endParaRPr lang="de-DE"/>
          </a:p>
        </p:txBody>
      </p:sp>
      <p:sp>
        <p:nvSpPr>
          <p:cNvPr id="25" name="Foliennummernplatzhalter 24"/>
          <p:cNvSpPr>
            <a:spLocks noGrp="1"/>
          </p:cNvSpPr>
          <p:nvPr>
            <p:ph type="sldNum" sz="quarter" idx="12"/>
          </p:nvPr>
        </p:nvSpPr>
        <p:spPr/>
        <p:txBody>
          <a:bodyPr/>
          <a:lstStyle/>
          <a:p>
            <a:fld id="{6C6AE60A-B69C-4790-82F7-3882EDF23186}" type="slidenum">
              <a:rPr lang="de-DE" smtClean="0"/>
              <a:t>22</a:t>
            </a:fld>
            <a:endParaRPr lang="de-DE"/>
          </a:p>
        </p:txBody>
      </p:sp>
      <p:sp>
        <p:nvSpPr>
          <p:cNvPr id="26" name="Gleich 25"/>
          <p:cNvSpPr/>
          <p:nvPr/>
        </p:nvSpPr>
        <p:spPr>
          <a:xfrm>
            <a:off x="4683244" y="4971563"/>
            <a:ext cx="609600" cy="448670"/>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219" name="Picture 3" descr="C:\Users\cle483\Pictures\Georgien\von Tina\IMG_6285.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580112" y="1950752"/>
            <a:ext cx="3237798" cy="188939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423100" y="1950752"/>
            <a:ext cx="2867068" cy="19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Gleich 28"/>
          <p:cNvSpPr/>
          <p:nvPr/>
        </p:nvSpPr>
        <p:spPr>
          <a:xfrm>
            <a:off x="4683244" y="2622195"/>
            <a:ext cx="609600" cy="448670"/>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221" name="Picture 5"/>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423100" y="4208693"/>
            <a:ext cx="2867068" cy="1974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descr="F:\Fotos_MARISCO Workshops + EDA\Guatemala\PN Sierra del Lacandon\EDA\PN Sierra El Lacandon\DSC00307.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580112" y="4034311"/>
            <a:ext cx="3237798" cy="2148791"/>
          </a:xfrm>
          <a:prstGeom prst="rect">
            <a:avLst/>
          </a:prstGeom>
          <a:noFill/>
          <a:extLst>
            <a:ext uri="{909E8E84-426E-40DD-AFC4-6F175D3DCCD1}">
              <a14:hiddenFill xmlns:a14="http://schemas.microsoft.com/office/drawing/2010/main">
                <a:solidFill>
                  <a:srgbClr val="FFFFFF"/>
                </a:solidFill>
              </a14:hiddenFill>
            </a:ext>
          </a:extLst>
        </p:spPr>
      </p:pic>
      <p:sp>
        <p:nvSpPr>
          <p:cNvPr id="43" name="Textfeld 42"/>
          <p:cNvSpPr txBox="1"/>
          <p:nvPr/>
        </p:nvSpPr>
        <p:spPr>
          <a:xfrm>
            <a:off x="5580112" y="3788090"/>
            <a:ext cx="2522537" cy="215444"/>
          </a:xfrm>
          <a:prstGeom prst="rect">
            <a:avLst/>
          </a:prstGeom>
          <a:noFill/>
        </p:spPr>
        <p:txBody>
          <a:bodyPr wrap="square" rtlCol="0">
            <a:spAutoFit/>
          </a:bodyPr>
          <a:lstStyle/>
          <a:p>
            <a:r>
              <a:rPr lang="en-GB" sz="800" dirty="0" smtClean="0"/>
              <a:t>© Christina Lehmann 2014</a:t>
            </a:r>
            <a:endParaRPr lang="en-GB" sz="800" dirty="0"/>
          </a:p>
        </p:txBody>
      </p:sp>
      <p:sp>
        <p:nvSpPr>
          <p:cNvPr id="44" name="Textfeld 43"/>
          <p:cNvSpPr txBox="1"/>
          <p:nvPr/>
        </p:nvSpPr>
        <p:spPr>
          <a:xfrm>
            <a:off x="5580111" y="6175093"/>
            <a:ext cx="2522537" cy="215444"/>
          </a:xfrm>
          <a:prstGeom prst="rect">
            <a:avLst/>
          </a:prstGeom>
          <a:noFill/>
        </p:spPr>
        <p:txBody>
          <a:bodyPr wrap="square" rtlCol="0">
            <a:spAutoFit/>
          </a:bodyPr>
          <a:lstStyle/>
          <a:p>
            <a:r>
              <a:rPr lang="en-GB" sz="800" dirty="0" smtClean="0"/>
              <a:t>© Pierre </a:t>
            </a:r>
            <a:r>
              <a:rPr lang="en-GB" sz="800" dirty="0" err="1" smtClean="0"/>
              <a:t>Ibisch</a:t>
            </a:r>
            <a:r>
              <a:rPr lang="en-GB" sz="800" dirty="0" smtClean="0"/>
              <a:t> 2011</a:t>
            </a:r>
            <a:endParaRPr lang="en-GB" sz="800" dirty="0"/>
          </a:p>
        </p:txBody>
      </p:sp>
      <p:sp>
        <p:nvSpPr>
          <p:cNvPr id="45" name="Textfeld 44"/>
          <p:cNvSpPr txBox="1"/>
          <p:nvPr/>
        </p:nvSpPr>
        <p:spPr>
          <a:xfrm>
            <a:off x="1417279" y="3904699"/>
            <a:ext cx="2522537" cy="215444"/>
          </a:xfrm>
          <a:prstGeom prst="rect">
            <a:avLst/>
          </a:prstGeom>
          <a:noFill/>
        </p:spPr>
        <p:txBody>
          <a:bodyPr wrap="square" rtlCol="0">
            <a:spAutoFit/>
          </a:bodyPr>
          <a:lstStyle/>
          <a:p>
            <a:r>
              <a:rPr lang="en-GB" sz="800" dirty="0" smtClean="0"/>
              <a:t>© Google earth</a:t>
            </a:r>
            <a:endParaRPr lang="en-GB" sz="800" dirty="0"/>
          </a:p>
        </p:txBody>
      </p:sp>
      <p:sp>
        <p:nvSpPr>
          <p:cNvPr id="46" name="Textfeld 45"/>
          <p:cNvSpPr txBox="1"/>
          <p:nvPr/>
        </p:nvSpPr>
        <p:spPr>
          <a:xfrm>
            <a:off x="1417280" y="6183102"/>
            <a:ext cx="2522537" cy="215444"/>
          </a:xfrm>
          <a:prstGeom prst="rect">
            <a:avLst/>
          </a:prstGeom>
          <a:noFill/>
        </p:spPr>
        <p:txBody>
          <a:bodyPr wrap="square" rtlCol="0">
            <a:spAutoFit/>
          </a:bodyPr>
          <a:lstStyle/>
          <a:p>
            <a:r>
              <a:rPr lang="en-GB" sz="800" dirty="0" smtClean="0"/>
              <a:t>© Google earth</a:t>
            </a:r>
            <a:endParaRPr lang="en-GB" sz="800" dirty="0"/>
          </a:p>
        </p:txBody>
      </p:sp>
    </p:spTree>
    <p:extLst>
      <p:ext uri="{BB962C8B-B14F-4D97-AF65-F5344CB8AC3E}">
        <p14:creationId xmlns:p14="http://schemas.microsoft.com/office/powerpoint/2010/main" val="29095845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en-US" sz="4000" b="0" dirty="0" smtClean="0"/>
              <a:t>Field-</a:t>
            </a:r>
            <a:r>
              <a:rPr lang="en-US" sz="4000" b="0" dirty="0" err="1" smtClean="0"/>
              <a:t>Truthing</a:t>
            </a:r>
            <a:r>
              <a:rPr lang="en-US" sz="4000" b="0" dirty="0" smtClean="0"/>
              <a:t> Exercise </a:t>
            </a:r>
            <a:endParaRPr lang="en-US" sz="4000" b="0" dirty="0"/>
          </a:p>
        </p:txBody>
      </p:sp>
      <p:sp>
        <p:nvSpPr>
          <p:cNvPr id="3" name="Inhaltsplatzhalter 2"/>
          <p:cNvSpPr>
            <a:spLocks noGrp="1"/>
          </p:cNvSpPr>
          <p:nvPr>
            <p:ph idx="1"/>
          </p:nvPr>
        </p:nvSpPr>
        <p:spPr/>
        <p:txBody>
          <a:bodyPr>
            <a:normAutofit/>
          </a:bodyPr>
          <a:lstStyle/>
          <a:p>
            <a:r>
              <a:rPr lang="en-US" sz="2000" dirty="0" smtClean="0"/>
              <a:t>Provision of fine-grain information to avoid false assumptions and blind spots from spatial data and desktop information</a:t>
            </a:r>
          </a:p>
          <a:p>
            <a:r>
              <a:rPr lang="en-US" sz="2000" dirty="0" smtClean="0"/>
              <a:t>Target </a:t>
            </a:r>
            <a:r>
              <a:rPr lang="en-US" sz="2000" dirty="0"/>
              <a:t>specific areas of concern identified in the first step of the EDA</a:t>
            </a:r>
          </a:p>
          <a:p>
            <a:endParaRPr lang="en-US" sz="2000" dirty="0" smtClean="0"/>
          </a:p>
          <a:p>
            <a:endParaRPr lang="en-US" sz="2000" dirty="0"/>
          </a:p>
        </p:txBody>
      </p:sp>
      <p:sp>
        <p:nvSpPr>
          <p:cNvPr id="24" name="Fußzeilenplatzhalter 23"/>
          <p:cNvSpPr>
            <a:spLocks noGrp="1"/>
          </p:cNvSpPr>
          <p:nvPr>
            <p:ph type="ftr" sz="quarter" idx="11"/>
          </p:nvPr>
        </p:nvSpPr>
        <p:spPr/>
        <p:txBody>
          <a:bodyPr/>
          <a:lstStyle/>
          <a:p>
            <a:r>
              <a:rPr lang="de-DE" smtClean="0"/>
              <a:t>0. Ecosystem Diagnostics Analysis</a:t>
            </a:r>
            <a:endParaRPr lang="de-DE"/>
          </a:p>
        </p:txBody>
      </p:sp>
      <p:sp>
        <p:nvSpPr>
          <p:cNvPr id="25" name="Foliennummernplatzhalter 24"/>
          <p:cNvSpPr>
            <a:spLocks noGrp="1"/>
          </p:cNvSpPr>
          <p:nvPr>
            <p:ph type="sldNum" sz="quarter" idx="12"/>
          </p:nvPr>
        </p:nvSpPr>
        <p:spPr/>
        <p:txBody>
          <a:bodyPr/>
          <a:lstStyle/>
          <a:p>
            <a:fld id="{6C6AE60A-B69C-4790-82F7-3882EDF23186}" type="slidenum">
              <a:rPr lang="de-DE" smtClean="0"/>
              <a:t>23</a:t>
            </a:fld>
            <a:endParaRPr lang="de-DE"/>
          </a:p>
        </p:txBody>
      </p:sp>
      <p:pic>
        <p:nvPicPr>
          <p:cNvPr id="4" name="Picture 2" descr="C:\Dokumente und Einstellungen\ibisch\Eigene Dateien\Eigene Bilder\Kolumbien\neue kam\DSC0668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32040" y="3321471"/>
            <a:ext cx="3754554" cy="2503162"/>
          </a:xfrm>
          <a:prstGeom prst="rect">
            <a:avLst/>
          </a:prstGeom>
          <a:noFill/>
          <a:extLst>
            <a:ext uri="{909E8E84-426E-40DD-AFC4-6F175D3DCCD1}">
              <a14:hiddenFill xmlns:a14="http://schemas.microsoft.com/office/drawing/2010/main">
                <a:solidFill>
                  <a:srgbClr val="FFFFFF"/>
                </a:solidFill>
              </a14:hiddenFill>
            </a:ext>
          </a:extLst>
        </p:spPr>
      </p:pic>
      <p:pic>
        <p:nvPicPr>
          <p:cNvPr id="5" name="Inhaltsplatzhalter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31640" y="3614616"/>
            <a:ext cx="2867068" cy="1916871"/>
          </a:xfrm>
          <a:prstGeom prst="rect">
            <a:avLst/>
          </a:prstGeom>
        </p:spPr>
      </p:pic>
      <p:sp>
        <p:nvSpPr>
          <p:cNvPr id="7" name="Pfeil nach rechts 6"/>
          <p:cNvSpPr/>
          <p:nvPr/>
        </p:nvSpPr>
        <p:spPr>
          <a:xfrm>
            <a:off x="4355976" y="4451670"/>
            <a:ext cx="432048" cy="24276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feld 40"/>
          <p:cNvSpPr txBox="1"/>
          <p:nvPr/>
        </p:nvSpPr>
        <p:spPr>
          <a:xfrm>
            <a:off x="1331640" y="5520259"/>
            <a:ext cx="2522537" cy="215444"/>
          </a:xfrm>
          <a:prstGeom prst="rect">
            <a:avLst/>
          </a:prstGeom>
          <a:noFill/>
        </p:spPr>
        <p:txBody>
          <a:bodyPr wrap="square" rtlCol="0">
            <a:spAutoFit/>
          </a:bodyPr>
          <a:lstStyle/>
          <a:p>
            <a:r>
              <a:rPr lang="en-GB" sz="800" dirty="0" smtClean="0"/>
              <a:t>© Google earth</a:t>
            </a:r>
            <a:endParaRPr lang="en-GB" sz="800" dirty="0"/>
          </a:p>
        </p:txBody>
      </p:sp>
      <p:sp>
        <p:nvSpPr>
          <p:cNvPr id="10" name="Textfeld 9"/>
          <p:cNvSpPr txBox="1"/>
          <p:nvPr/>
        </p:nvSpPr>
        <p:spPr>
          <a:xfrm>
            <a:off x="4932040" y="5814856"/>
            <a:ext cx="2522537" cy="215444"/>
          </a:xfrm>
          <a:prstGeom prst="rect">
            <a:avLst/>
          </a:prstGeom>
          <a:noFill/>
        </p:spPr>
        <p:txBody>
          <a:bodyPr wrap="square" rtlCol="0">
            <a:spAutoFit/>
          </a:bodyPr>
          <a:lstStyle/>
          <a:p>
            <a:r>
              <a:rPr lang="en-GB" sz="800" dirty="0" smtClean="0"/>
              <a:t>© Pierre </a:t>
            </a:r>
            <a:r>
              <a:rPr lang="en-GB" sz="800" dirty="0" err="1" smtClean="0"/>
              <a:t>Ibisch</a:t>
            </a:r>
            <a:r>
              <a:rPr lang="en-GB" sz="800" dirty="0" smtClean="0"/>
              <a:t> 2014</a:t>
            </a:r>
            <a:endParaRPr lang="en-GB" sz="800" dirty="0"/>
          </a:p>
        </p:txBody>
      </p:sp>
    </p:spTree>
    <p:extLst>
      <p:ext uri="{BB962C8B-B14F-4D97-AF65-F5344CB8AC3E}">
        <p14:creationId xmlns:p14="http://schemas.microsoft.com/office/powerpoint/2010/main" val="5622355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0" dirty="0" smtClean="0"/>
              <a:t>Field-</a:t>
            </a:r>
            <a:r>
              <a:rPr lang="en-US" sz="4000" b="0" dirty="0" err="1" smtClean="0"/>
              <a:t>Truthing</a:t>
            </a:r>
            <a:r>
              <a:rPr lang="en-US" sz="4000" b="0" dirty="0" smtClean="0"/>
              <a:t> Exercise </a:t>
            </a:r>
            <a:endParaRPr lang="en-US" sz="4000" b="0" dirty="0"/>
          </a:p>
        </p:txBody>
      </p:sp>
      <p:sp>
        <p:nvSpPr>
          <p:cNvPr id="3" name="Inhaltsplatzhalter 2"/>
          <p:cNvSpPr>
            <a:spLocks noGrp="1"/>
          </p:cNvSpPr>
          <p:nvPr>
            <p:ph idx="1"/>
          </p:nvPr>
        </p:nvSpPr>
        <p:spPr/>
        <p:txBody>
          <a:bodyPr/>
          <a:lstStyle/>
          <a:p>
            <a:pPr algn="just"/>
            <a:r>
              <a:rPr lang="en-US" dirty="0" smtClean="0"/>
              <a:t>Visit </a:t>
            </a:r>
            <a:r>
              <a:rPr lang="en-US" dirty="0"/>
              <a:t>known sites of disturbances (mines, </a:t>
            </a:r>
            <a:r>
              <a:rPr lang="en-US" dirty="0" smtClean="0"/>
              <a:t>factories, plantations</a:t>
            </a:r>
            <a:r>
              <a:rPr lang="en-US" dirty="0"/>
              <a:t>, fisheries, sewage plants, land </a:t>
            </a:r>
            <a:r>
              <a:rPr lang="en-US" dirty="0" smtClean="0"/>
              <a:t>drains, settlements on river-fronts or estuaries) </a:t>
            </a:r>
            <a:endParaRPr lang="en-US" dirty="0"/>
          </a:p>
          <a:p>
            <a:pPr lvl="1" algn="just"/>
            <a:endParaRPr lang="en-US" dirty="0" smtClean="0"/>
          </a:p>
          <a:p>
            <a:pPr algn="just"/>
            <a:endParaRPr lang="en-US" dirty="0"/>
          </a:p>
        </p:txBody>
      </p:sp>
      <p:sp>
        <p:nvSpPr>
          <p:cNvPr id="6" name="Fußzeilenplatzhalter 5"/>
          <p:cNvSpPr>
            <a:spLocks noGrp="1"/>
          </p:cNvSpPr>
          <p:nvPr>
            <p:ph type="ftr" sz="quarter" idx="11"/>
          </p:nvPr>
        </p:nvSpPr>
        <p:spPr/>
        <p:txBody>
          <a:bodyPr/>
          <a:lstStyle/>
          <a:p>
            <a:r>
              <a:rPr lang="de-DE" smtClean="0"/>
              <a:t>0. Ecosystem Diagnostics Analysis</a:t>
            </a:r>
            <a:endParaRPr lang="de-DE"/>
          </a:p>
        </p:txBody>
      </p:sp>
      <p:sp>
        <p:nvSpPr>
          <p:cNvPr id="7" name="Foliennummernplatzhalter 6"/>
          <p:cNvSpPr>
            <a:spLocks noGrp="1"/>
          </p:cNvSpPr>
          <p:nvPr>
            <p:ph type="sldNum" sz="quarter" idx="12"/>
          </p:nvPr>
        </p:nvSpPr>
        <p:spPr/>
        <p:txBody>
          <a:bodyPr/>
          <a:lstStyle/>
          <a:p>
            <a:fld id="{6C6AE60A-B69C-4790-82F7-3882EDF23186}" type="slidenum">
              <a:rPr lang="de-DE" smtClean="0"/>
              <a:t>24</a:t>
            </a:fld>
            <a:endParaRPr lang="de-DE"/>
          </a:p>
        </p:txBody>
      </p:sp>
      <p:pic>
        <p:nvPicPr>
          <p:cNvPr id="10242" name="Picture 2" descr="F:\Fotos_MARISCO Workshops + EDA\Guatemala\PN Sierra del Lacandon\EDA\PN Sierra El Lacandon\DSC0033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21202" y="2635289"/>
            <a:ext cx="2652658" cy="1760458"/>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F:\Fotos_MARISCO Workshops + EDA\Guatemala\PN Sierra del Lacandon\EDA\PN Sierra El Lacandon\Manantialito\PN Sierra del Lacandon (  6).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067944" y="2635289"/>
            <a:ext cx="2664295" cy="17704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Von Christina\Asien\Christina Lehmann_Phnom Krom_27.03.201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1202" y="4576771"/>
            <a:ext cx="2659885" cy="177325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F:\Fotos_MARISCO Workshops + EDA\Colombia\Double workshops GOPA_Sept_Okt14\EDA\Embalse Guajaro\Ibisch_Colombia-14 (19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995" r="30329"/>
          <a:stretch/>
        </p:blipFill>
        <p:spPr bwMode="auto">
          <a:xfrm>
            <a:off x="6821624" y="2619963"/>
            <a:ext cx="2163890" cy="373006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Fotos_MARISCO Workshops + EDA\Costa Rica\double marine exercise ManuelAntonia+Cahuita\EDA\Cahuita PN\Bananenplantagen\RioLaEstrella ( 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7944" y="4588925"/>
            <a:ext cx="2669474" cy="1773925"/>
          </a:xfrm>
          <a:prstGeom prst="rect">
            <a:avLst/>
          </a:prstGeom>
          <a:noFill/>
          <a:extLst>
            <a:ext uri="{909E8E84-426E-40DD-AFC4-6F175D3DCCD1}">
              <a14:hiddenFill xmlns:a14="http://schemas.microsoft.com/office/drawing/2010/main">
                <a:solidFill>
                  <a:srgbClr val="FFFFFF"/>
                </a:solidFill>
              </a14:hiddenFill>
            </a:ext>
          </a:extLst>
        </p:spPr>
      </p:pic>
      <p:sp>
        <p:nvSpPr>
          <p:cNvPr id="42" name="Textfeld 41"/>
          <p:cNvSpPr txBox="1"/>
          <p:nvPr/>
        </p:nvSpPr>
        <p:spPr>
          <a:xfrm>
            <a:off x="1321202" y="6311926"/>
            <a:ext cx="2522537" cy="215444"/>
          </a:xfrm>
          <a:prstGeom prst="rect">
            <a:avLst/>
          </a:prstGeom>
          <a:noFill/>
        </p:spPr>
        <p:txBody>
          <a:bodyPr wrap="square" rtlCol="0">
            <a:spAutoFit/>
          </a:bodyPr>
          <a:lstStyle/>
          <a:p>
            <a:r>
              <a:rPr lang="en-GB" sz="800" dirty="0" smtClean="0"/>
              <a:t>© Christina Lehmann 2014</a:t>
            </a:r>
            <a:endParaRPr lang="en-GB" sz="800" dirty="0"/>
          </a:p>
        </p:txBody>
      </p:sp>
      <p:sp>
        <p:nvSpPr>
          <p:cNvPr id="43" name="Textfeld 42"/>
          <p:cNvSpPr txBox="1"/>
          <p:nvPr/>
        </p:nvSpPr>
        <p:spPr>
          <a:xfrm>
            <a:off x="1321201" y="4342704"/>
            <a:ext cx="2522537" cy="215444"/>
          </a:xfrm>
          <a:prstGeom prst="rect">
            <a:avLst/>
          </a:prstGeom>
          <a:noFill/>
        </p:spPr>
        <p:txBody>
          <a:bodyPr wrap="square" rtlCol="0">
            <a:spAutoFit/>
          </a:bodyPr>
          <a:lstStyle/>
          <a:p>
            <a:r>
              <a:rPr lang="en-GB" sz="800" dirty="0" smtClean="0"/>
              <a:t>© Pierre </a:t>
            </a:r>
            <a:r>
              <a:rPr lang="en-GB" sz="800" dirty="0" err="1" smtClean="0"/>
              <a:t>Ibisch</a:t>
            </a:r>
            <a:r>
              <a:rPr lang="en-GB" sz="800" dirty="0" smtClean="0"/>
              <a:t> 2011</a:t>
            </a:r>
            <a:endParaRPr lang="en-GB" sz="800" dirty="0"/>
          </a:p>
        </p:txBody>
      </p:sp>
      <p:sp>
        <p:nvSpPr>
          <p:cNvPr id="44" name="Textfeld 43"/>
          <p:cNvSpPr txBox="1"/>
          <p:nvPr/>
        </p:nvSpPr>
        <p:spPr>
          <a:xfrm>
            <a:off x="4051573" y="6311925"/>
            <a:ext cx="2522537" cy="215444"/>
          </a:xfrm>
          <a:prstGeom prst="rect">
            <a:avLst/>
          </a:prstGeom>
          <a:noFill/>
        </p:spPr>
        <p:txBody>
          <a:bodyPr wrap="square" rtlCol="0">
            <a:spAutoFit/>
          </a:bodyPr>
          <a:lstStyle/>
          <a:p>
            <a:r>
              <a:rPr lang="en-GB" sz="800" dirty="0" smtClean="0"/>
              <a:t>© Pierre </a:t>
            </a:r>
            <a:r>
              <a:rPr lang="en-GB" sz="800" dirty="0" err="1" smtClean="0"/>
              <a:t>Ibisch</a:t>
            </a:r>
            <a:r>
              <a:rPr lang="en-GB" sz="800" dirty="0" smtClean="0"/>
              <a:t> 2011</a:t>
            </a:r>
            <a:endParaRPr lang="en-GB" sz="800" dirty="0"/>
          </a:p>
        </p:txBody>
      </p:sp>
      <p:sp>
        <p:nvSpPr>
          <p:cNvPr id="45" name="Textfeld 44"/>
          <p:cNvSpPr txBox="1"/>
          <p:nvPr/>
        </p:nvSpPr>
        <p:spPr>
          <a:xfrm>
            <a:off x="6821624" y="6311924"/>
            <a:ext cx="2522537" cy="215444"/>
          </a:xfrm>
          <a:prstGeom prst="rect">
            <a:avLst/>
          </a:prstGeom>
          <a:noFill/>
        </p:spPr>
        <p:txBody>
          <a:bodyPr wrap="square" rtlCol="0">
            <a:spAutoFit/>
          </a:bodyPr>
          <a:lstStyle/>
          <a:p>
            <a:r>
              <a:rPr lang="en-GB" sz="800" dirty="0" smtClean="0"/>
              <a:t>© Pierre </a:t>
            </a:r>
            <a:r>
              <a:rPr lang="en-GB" sz="800" dirty="0" err="1" smtClean="0"/>
              <a:t>Ibisch</a:t>
            </a:r>
            <a:r>
              <a:rPr lang="en-GB" sz="800" dirty="0" smtClean="0"/>
              <a:t> 2014</a:t>
            </a:r>
            <a:endParaRPr lang="en-GB" sz="800" dirty="0"/>
          </a:p>
        </p:txBody>
      </p:sp>
      <p:sp>
        <p:nvSpPr>
          <p:cNvPr id="15" name="Textfeld 14"/>
          <p:cNvSpPr txBox="1"/>
          <p:nvPr/>
        </p:nvSpPr>
        <p:spPr>
          <a:xfrm>
            <a:off x="4056921" y="4365104"/>
            <a:ext cx="2522537" cy="215444"/>
          </a:xfrm>
          <a:prstGeom prst="rect">
            <a:avLst/>
          </a:prstGeom>
          <a:noFill/>
        </p:spPr>
        <p:txBody>
          <a:bodyPr wrap="square" rtlCol="0">
            <a:spAutoFit/>
          </a:bodyPr>
          <a:lstStyle/>
          <a:p>
            <a:r>
              <a:rPr lang="en-GB" sz="800" dirty="0" smtClean="0"/>
              <a:t>© Pierre </a:t>
            </a:r>
            <a:r>
              <a:rPr lang="en-GB" sz="800" dirty="0" err="1" smtClean="0"/>
              <a:t>Ibisch</a:t>
            </a:r>
            <a:r>
              <a:rPr lang="en-GB" sz="800" dirty="0" smtClean="0"/>
              <a:t> 2012</a:t>
            </a:r>
            <a:endParaRPr lang="en-GB" sz="800" dirty="0"/>
          </a:p>
        </p:txBody>
      </p:sp>
    </p:spTree>
    <p:extLst>
      <p:ext uri="{BB962C8B-B14F-4D97-AF65-F5344CB8AC3E}">
        <p14:creationId xmlns:p14="http://schemas.microsoft.com/office/powerpoint/2010/main" val="7810346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0" dirty="0"/>
              <a:t>Field-</a:t>
            </a:r>
            <a:r>
              <a:rPr lang="en-US" sz="4000" b="0" dirty="0" err="1"/>
              <a:t>Truthing</a:t>
            </a:r>
            <a:r>
              <a:rPr lang="en-US" sz="4000" b="0" dirty="0"/>
              <a:t> Exercise </a:t>
            </a:r>
          </a:p>
        </p:txBody>
      </p:sp>
      <p:sp>
        <p:nvSpPr>
          <p:cNvPr id="3" name="Inhaltsplatzhalter 2"/>
          <p:cNvSpPr>
            <a:spLocks noGrp="1"/>
          </p:cNvSpPr>
          <p:nvPr>
            <p:ph idx="1"/>
          </p:nvPr>
        </p:nvSpPr>
        <p:spPr/>
        <p:txBody>
          <a:bodyPr>
            <a:normAutofit/>
          </a:bodyPr>
          <a:lstStyle/>
          <a:p>
            <a:pPr algn="just"/>
            <a:r>
              <a:rPr lang="en-US" dirty="0"/>
              <a:t>Examine river mouths for sediment discharge, discoloration and </a:t>
            </a:r>
            <a:r>
              <a:rPr lang="en-US" dirty="0" smtClean="0"/>
              <a:t>flocculation</a:t>
            </a:r>
            <a:endParaRPr lang="en-US" dirty="0"/>
          </a:p>
          <a:p>
            <a:pPr algn="just"/>
            <a:r>
              <a:rPr lang="en-US" dirty="0" smtClean="0"/>
              <a:t>Track </a:t>
            </a:r>
            <a:r>
              <a:rPr lang="en-US" dirty="0"/>
              <a:t>rivers upstream to look for sources of discharge, barriers, incoming drains, engineering and “</a:t>
            </a:r>
            <a:r>
              <a:rPr lang="en-US" dirty="0" smtClean="0"/>
              <a:t>pinching”</a:t>
            </a:r>
            <a:endParaRPr lang="en-US" dirty="0"/>
          </a:p>
        </p:txBody>
      </p:sp>
      <p:sp>
        <p:nvSpPr>
          <p:cNvPr id="5" name="Fußzeilenplatzhalter 4"/>
          <p:cNvSpPr>
            <a:spLocks noGrp="1"/>
          </p:cNvSpPr>
          <p:nvPr>
            <p:ph type="ftr" sz="quarter" idx="11"/>
          </p:nvPr>
        </p:nvSpPr>
        <p:spPr/>
        <p:txBody>
          <a:bodyPr/>
          <a:lstStyle/>
          <a:p>
            <a:r>
              <a:rPr lang="de-DE" smtClean="0"/>
              <a:t>0. Ecosystem Diagnostics Analysis</a:t>
            </a:r>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t>25</a:t>
            </a:fld>
            <a:endParaRPr lang="de-DE"/>
          </a:p>
        </p:txBody>
      </p:sp>
      <p:pic>
        <p:nvPicPr>
          <p:cNvPr id="1026" name="Picture 2" descr="F:\Fotos_MARISCO Workshops + EDA\Colombia\Double workshops GOPA_Sept_Okt14\EDA\Embalse Guajaro\Ibisch_Colombia14 ( 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3474532"/>
            <a:ext cx="3275802" cy="21768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Fotos_MARISCO Workshops + EDA\Georgien\von Christoph\1 Tag_Georgien_EDA_Tusheti-Region\Georgien_EDA_Tusheti-Region_cn_301114_01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3474533"/>
            <a:ext cx="3277608" cy="2176844"/>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1691680" y="5659366"/>
            <a:ext cx="2522537" cy="215444"/>
          </a:xfrm>
          <a:prstGeom prst="rect">
            <a:avLst/>
          </a:prstGeom>
          <a:noFill/>
        </p:spPr>
        <p:txBody>
          <a:bodyPr wrap="square" rtlCol="0">
            <a:spAutoFit/>
          </a:bodyPr>
          <a:lstStyle/>
          <a:p>
            <a:r>
              <a:rPr lang="en-GB" sz="800" dirty="0" smtClean="0"/>
              <a:t>© Pierre </a:t>
            </a:r>
            <a:r>
              <a:rPr lang="en-GB" sz="800" dirty="0" err="1" smtClean="0"/>
              <a:t>Ibisch</a:t>
            </a:r>
            <a:r>
              <a:rPr lang="en-GB" sz="800" dirty="0" smtClean="0"/>
              <a:t> 2014</a:t>
            </a:r>
            <a:endParaRPr lang="en-GB" sz="800" dirty="0"/>
          </a:p>
        </p:txBody>
      </p:sp>
      <p:sp>
        <p:nvSpPr>
          <p:cNvPr id="40" name="Textfeld 39"/>
          <p:cNvSpPr txBox="1"/>
          <p:nvPr/>
        </p:nvSpPr>
        <p:spPr>
          <a:xfrm>
            <a:off x="5220072" y="5621179"/>
            <a:ext cx="2522537" cy="215444"/>
          </a:xfrm>
          <a:prstGeom prst="rect">
            <a:avLst/>
          </a:prstGeom>
          <a:noFill/>
        </p:spPr>
        <p:txBody>
          <a:bodyPr wrap="square" rtlCol="0">
            <a:spAutoFit/>
          </a:bodyPr>
          <a:lstStyle/>
          <a:p>
            <a:r>
              <a:rPr lang="en-GB" sz="800" dirty="0" smtClean="0"/>
              <a:t>© </a:t>
            </a:r>
            <a:r>
              <a:rPr lang="en-GB" sz="800" dirty="0" err="1" smtClean="0"/>
              <a:t>Christoph</a:t>
            </a:r>
            <a:r>
              <a:rPr lang="en-GB" sz="800" dirty="0" smtClean="0"/>
              <a:t> </a:t>
            </a:r>
            <a:r>
              <a:rPr lang="en-GB" sz="800" dirty="0" err="1" smtClean="0"/>
              <a:t>Nowicki</a:t>
            </a:r>
            <a:r>
              <a:rPr lang="en-GB" sz="800" dirty="0" smtClean="0"/>
              <a:t> 2014</a:t>
            </a:r>
            <a:endParaRPr lang="en-GB" sz="800" dirty="0"/>
          </a:p>
        </p:txBody>
      </p:sp>
    </p:spTree>
    <p:extLst>
      <p:ext uri="{BB962C8B-B14F-4D97-AF65-F5344CB8AC3E}">
        <p14:creationId xmlns:p14="http://schemas.microsoft.com/office/powerpoint/2010/main" val="39931803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0" dirty="0"/>
              <a:t>Field-</a:t>
            </a:r>
            <a:r>
              <a:rPr lang="en-US" sz="4000" b="0" dirty="0" err="1"/>
              <a:t>Truthing</a:t>
            </a:r>
            <a:r>
              <a:rPr lang="en-US" sz="4000" b="0" dirty="0"/>
              <a:t> Exercise </a:t>
            </a:r>
          </a:p>
        </p:txBody>
      </p:sp>
      <p:sp>
        <p:nvSpPr>
          <p:cNvPr id="3" name="Inhaltsplatzhalter 2"/>
          <p:cNvSpPr>
            <a:spLocks noGrp="1"/>
          </p:cNvSpPr>
          <p:nvPr>
            <p:ph idx="1"/>
          </p:nvPr>
        </p:nvSpPr>
        <p:spPr>
          <a:xfrm>
            <a:off x="1259632" y="1600201"/>
            <a:ext cx="7427167" cy="820688"/>
          </a:xfrm>
        </p:spPr>
        <p:txBody>
          <a:bodyPr/>
          <a:lstStyle/>
          <a:p>
            <a:pPr algn="just"/>
            <a:r>
              <a:rPr lang="en-US" dirty="0" smtClean="0"/>
              <a:t>In lakes, look for algal bloom, odor, drawdown and </a:t>
            </a:r>
            <a:r>
              <a:rPr lang="en-US" dirty="0" err="1" smtClean="0"/>
              <a:t>nitrophilous</a:t>
            </a:r>
            <a:r>
              <a:rPr lang="en-US" dirty="0" smtClean="0"/>
              <a:t> plants</a:t>
            </a:r>
            <a:endParaRPr lang="en-US" dirty="0"/>
          </a:p>
        </p:txBody>
      </p:sp>
      <p:sp>
        <p:nvSpPr>
          <p:cNvPr id="4" name="Fußzeilenplatzhalter 3"/>
          <p:cNvSpPr>
            <a:spLocks noGrp="1"/>
          </p:cNvSpPr>
          <p:nvPr>
            <p:ph type="ftr" sz="quarter" idx="11"/>
          </p:nvPr>
        </p:nvSpPr>
        <p:spPr/>
        <p:txBody>
          <a:bodyPr/>
          <a:lstStyle/>
          <a:p>
            <a:r>
              <a:rPr lang="de-DE" smtClean="0"/>
              <a:t>0. Ecosystem Diagnostics Analysis</a:t>
            </a:r>
            <a:endParaRPr lang="de-DE"/>
          </a:p>
        </p:txBody>
      </p:sp>
      <p:sp>
        <p:nvSpPr>
          <p:cNvPr id="5" name="Foliennummernplatzhalter 4"/>
          <p:cNvSpPr>
            <a:spLocks noGrp="1"/>
          </p:cNvSpPr>
          <p:nvPr>
            <p:ph type="sldNum" sz="quarter" idx="12"/>
          </p:nvPr>
        </p:nvSpPr>
        <p:spPr/>
        <p:txBody>
          <a:bodyPr/>
          <a:lstStyle/>
          <a:p>
            <a:fld id="{6C6AE60A-B69C-4790-82F7-3882EDF23186}" type="slidenum">
              <a:rPr lang="de-DE" smtClean="0"/>
              <a:t>26</a:t>
            </a:fld>
            <a:endParaRPr lang="de-DE"/>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2349" y="2708920"/>
            <a:ext cx="3564450" cy="2376300"/>
          </a:xfrm>
          <a:prstGeom prst="rect">
            <a:avLst/>
          </a:prstGeom>
        </p:spPr>
      </p:pic>
      <p:sp>
        <p:nvSpPr>
          <p:cNvPr id="13" name="Textfeld 12"/>
          <p:cNvSpPr txBox="1"/>
          <p:nvPr/>
        </p:nvSpPr>
        <p:spPr>
          <a:xfrm>
            <a:off x="5122349" y="5085220"/>
            <a:ext cx="2522537" cy="215444"/>
          </a:xfrm>
          <a:prstGeom prst="rect">
            <a:avLst/>
          </a:prstGeom>
          <a:noFill/>
        </p:spPr>
        <p:txBody>
          <a:bodyPr wrap="square" rtlCol="0">
            <a:spAutoFit/>
          </a:bodyPr>
          <a:lstStyle/>
          <a:p>
            <a:r>
              <a:rPr lang="en-GB" sz="800" dirty="0" smtClean="0"/>
              <a:t>© Pierre </a:t>
            </a:r>
            <a:r>
              <a:rPr lang="en-GB" sz="800" dirty="0" err="1" smtClean="0"/>
              <a:t>Ibisch</a:t>
            </a:r>
            <a:r>
              <a:rPr lang="en-GB" sz="800" dirty="0" smtClean="0"/>
              <a:t> 2015</a:t>
            </a:r>
            <a:endParaRPr lang="en-GB" sz="800" dirty="0"/>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1681" y="2708956"/>
            <a:ext cx="3168352" cy="2376264"/>
          </a:xfrm>
          <a:prstGeom prst="rect">
            <a:avLst/>
          </a:prstGeom>
        </p:spPr>
      </p:pic>
      <p:sp>
        <p:nvSpPr>
          <p:cNvPr id="15" name="Textfeld 14"/>
          <p:cNvSpPr txBox="1"/>
          <p:nvPr/>
        </p:nvSpPr>
        <p:spPr>
          <a:xfrm>
            <a:off x="1689423" y="5085220"/>
            <a:ext cx="2522537" cy="215444"/>
          </a:xfrm>
          <a:prstGeom prst="rect">
            <a:avLst/>
          </a:prstGeom>
          <a:noFill/>
        </p:spPr>
        <p:txBody>
          <a:bodyPr wrap="square" rtlCol="0">
            <a:spAutoFit/>
          </a:bodyPr>
          <a:lstStyle/>
          <a:p>
            <a:r>
              <a:rPr lang="en-GB" sz="800" dirty="0" smtClean="0"/>
              <a:t>© </a:t>
            </a:r>
            <a:r>
              <a:rPr lang="en-GB" sz="800" dirty="0" err="1" smtClean="0"/>
              <a:t>Franka</a:t>
            </a:r>
            <a:r>
              <a:rPr lang="en-GB" sz="800" dirty="0" smtClean="0"/>
              <a:t> Seidel 2009</a:t>
            </a:r>
            <a:endParaRPr lang="en-GB" sz="800" dirty="0"/>
          </a:p>
        </p:txBody>
      </p:sp>
    </p:spTree>
    <p:extLst>
      <p:ext uri="{BB962C8B-B14F-4D97-AF65-F5344CB8AC3E}">
        <p14:creationId xmlns:p14="http://schemas.microsoft.com/office/powerpoint/2010/main" val="11277551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p:txBody>
          <a:bodyPr>
            <a:normAutofit/>
          </a:bodyPr>
          <a:lstStyle/>
          <a:p>
            <a:r>
              <a:rPr lang="en-US" sz="4000" b="0" dirty="0"/>
              <a:t>Field-</a:t>
            </a:r>
            <a:r>
              <a:rPr lang="en-US" sz="4000" b="0" dirty="0" err="1"/>
              <a:t>Truthing</a:t>
            </a:r>
            <a:r>
              <a:rPr lang="en-US" sz="4000" b="0" dirty="0"/>
              <a:t> Exercise </a:t>
            </a:r>
          </a:p>
        </p:txBody>
      </p:sp>
      <p:sp>
        <p:nvSpPr>
          <p:cNvPr id="3" name="Inhaltsplatzhalter 2"/>
          <p:cNvSpPr>
            <a:spLocks noGrp="1"/>
          </p:cNvSpPr>
          <p:nvPr>
            <p:ph idx="1"/>
          </p:nvPr>
        </p:nvSpPr>
        <p:spPr/>
        <p:txBody>
          <a:bodyPr/>
          <a:lstStyle/>
          <a:p>
            <a:r>
              <a:rPr lang="en-US" dirty="0"/>
              <a:t>Also examine the boundaries between natural areas and urban areas</a:t>
            </a:r>
          </a:p>
          <a:p>
            <a:endParaRPr lang="en-GB" dirty="0"/>
          </a:p>
        </p:txBody>
      </p:sp>
      <p:sp>
        <p:nvSpPr>
          <p:cNvPr id="4" name="Fußzeilenplatzhalter 3"/>
          <p:cNvSpPr>
            <a:spLocks noGrp="1"/>
          </p:cNvSpPr>
          <p:nvPr>
            <p:ph type="ftr" sz="quarter" idx="11"/>
          </p:nvPr>
        </p:nvSpPr>
        <p:spPr/>
        <p:txBody>
          <a:bodyPr/>
          <a:lstStyle/>
          <a:p>
            <a:r>
              <a:rPr lang="de-DE" smtClean="0"/>
              <a:t>0. Ecosystem Diagnostics Analysis</a:t>
            </a:r>
            <a:endParaRPr lang="de-DE"/>
          </a:p>
        </p:txBody>
      </p:sp>
      <p:sp>
        <p:nvSpPr>
          <p:cNvPr id="5" name="Foliennummernplatzhalter 4"/>
          <p:cNvSpPr>
            <a:spLocks noGrp="1"/>
          </p:cNvSpPr>
          <p:nvPr>
            <p:ph type="sldNum" sz="quarter" idx="12"/>
          </p:nvPr>
        </p:nvSpPr>
        <p:spPr/>
        <p:txBody>
          <a:bodyPr/>
          <a:lstStyle/>
          <a:p>
            <a:fld id="{6C6AE60A-B69C-4790-82F7-3882EDF23186}" type="slidenum">
              <a:rPr lang="de-DE" smtClean="0"/>
              <a:t>27</a:t>
            </a:fld>
            <a:endParaRPr lang="de-DE"/>
          </a:p>
        </p:txBody>
      </p:sp>
      <p:pic>
        <p:nvPicPr>
          <p:cNvPr id="3074" name="Picture 2" descr="F:\Fotos_MARISCO Workshops + EDA\Colombia\Double workshops GOPA_Sept_Okt14\EDA\Embalse Guajaro\copyIbisch_Colombia14 (1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1" y="2492896"/>
            <a:ext cx="2376264" cy="357589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cle483\Pictures\Christina\Brasilien\IMG_130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0597"/>
          <a:stretch/>
        </p:blipFill>
        <p:spPr bwMode="auto">
          <a:xfrm>
            <a:off x="4211960" y="2491469"/>
            <a:ext cx="4797369" cy="3577323"/>
          </a:xfrm>
          <a:prstGeom prst="rect">
            <a:avLst/>
          </a:prstGeom>
          <a:noFill/>
          <a:extLst>
            <a:ext uri="{909E8E84-426E-40DD-AFC4-6F175D3DCCD1}">
              <a14:hiddenFill xmlns:a14="http://schemas.microsoft.com/office/drawing/2010/main">
                <a:solidFill>
                  <a:srgbClr val="FFFFFF"/>
                </a:solidFill>
              </a14:hiddenFill>
            </a:ext>
          </a:extLst>
        </p:spPr>
      </p:pic>
      <p:sp>
        <p:nvSpPr>
          <p:cNvPr id="23" name="Textfeld 22"/>
          <p:cNvSpPr txBox="1"/>
          <p:nvPr/>
        </p:nvSpPr>
        <p:spPr>
          <a:xfrm>
            <a:off x="4211960" y="6065706"/>
            <a:ext cx="2522537" cy="215444"/>
          </a:xfrm>
          <a:prstGeom prst="rect">
            <a:avLst/>
          </a:prstGeom>
          <a:noFill/>
        </p:spPr>
        <p:txBody>
          <a:bodyPr wrap="square" rtlCol="0">
            <a:spAutoFit/>
          </a:bodyPr>
          <a:lstStyle/>
          <a:p>
            <a:r>
              <a:rPr lang="en-GB" sz="800" dirty="0" smtClean="0"/>
              <a:t>© Christina Lehmann 2012</a:t>
            </a:r>
            <a:endParaRPr lang="en-GB" sz="800" dirty="0"/>
          </a:p>
        </p:txBody>
      </p:sp>
      <p:sp>
        <p:nvSpPr>
          <p:cNvPr id="24" name="Textfeld 23"/>
          <p:cNvSpPr txBox="1"/>
          <p:nvPr/>
        </p:nvSpPr>
        <p:spPr>
          <a:xfrm>
            <a:off x="1691681" y="6048268"/>
            <a:ext cx="2522537" cy="215444"/>
          </a:xfrm>
          <a:prstGeom prst="rect">
            <a:avLst/>
          </a:prstGeom>
          <a:noFill/>
        </p:spPr>
        <p:txBody>
          <a:bodyPr wrap="square" rtlCol="0">
            <a:spAutoFit/>
          </a:bodyPr>
          <a:lstStyle/>
          <a:p>
            <a:r>
              <a:rPr lang="en-GB" sz="800" dirty="0" smtClean="0"/>
              <a:t>© Pierre </a:t>
            </a:r>
            <a:r>
              <a:rPr lang="en-GB" sz="800" dirty="0" err="1" smtClean="0"/>
              <a:t>Ibisch</a:t>
            </a:r>
            <a:r>
              <a:rPr lang="en-GB" sz="800" dirty="0" smtClean="0"/>
              <a:t> 2014</a:t>
            </a:r>
            <a:endParaRPr lang="en-GB" sz="800" dirty="0"/>
          </a:p>
        </p:txBody>
      </p:sp>
    </p:spTree>
    <p:extLst>
      <p:ext uri="{BB962C8B-B14F-4D97-AF65-F5344CB8AC3E}">
        <p14:creationId xmlns:p14="http://schemas.microsoft.com/office/powerpoint/2010/main" val="1682814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0" dirty="0" smtClean="0"/>
              <a:t>Analysis and Outcomes</a:t>
            </a:r>
            <a:endParaRPr lang="en-US" sz="4000" b="0" dirty="0"/>
          </a:p>
        </p:txBody>
      </p:sp>
      <p:sp>
        <p:nvSpPr>
          <p:cNvPr id="3" name="Inhaltsplatzhalter 2"/>
          <p:cNvSpPr>
            <a:spLocks noGrp="1"/>
          </p:cNvSpPr>
          <p:nvPr>
            <p:ph idx="1"/>
          </p:nvPr>
        </p:nvSpPr>
        <p:spPr>
          <a:xfrm>
            <a:off x="1259632" y="1600201"/>
            <a:ext cx="7427167" cy="1972815"/>
          </a:xfrm>
        </p:spPr>
        <p:txBody>
          <a:bodyPr anchor="t">
            <a:normAutofit lnSpcReduction="10000"/>
          </a:bodyPr>
          <a:lstStyle/>
          <a:p>
            <a:pPr algn="just"/>
            <a:r>
              <a:rPr lang="en-US" dirty="0" smtClean="0"/>
              <a:t>Establishing a baseline of common knowledge among the workshop participants of the landscape character and the potential risks and threats to the area</a:t>
            </a:r>
          </a:p>
          <a:p>
            <a:pPr algn="just"/>
            <a:r>
              <a:rPr lang="en-US" dirty="0" smtClean="0"/>
              <a:t>Provision of a reference point for the current state of the ecosystem &gt; cross-reference with the outcomes of the situation analysis</a:t>
            </a:r>
            <a:endParaRPr lang="en-US" dirty="0"/>
          </a:p>
        </p:txBody>
      </p:sp>
      <p:sp>
        <p:nvSpPr>
          <p:cNvPr id="20" name="Fußzeilenplatzhalter 19"/>
          <p:cNvSpPr>
            <a:spLocks noGrp="1"/>
          </p:cNvSpPr>
          <p:nvPr>
            <p:ph type="ftr" sz="quarter" idx="11"/>
          </p:nvPr>
        </p:nvSpPr>
        <p:spPr/>
        <p:txBody>
          <a:bodyPr/>
          <a:lstStyle/>
          <a:p>
            <a:r>
              <a:rPr lang="de-DE" smtClean="0"/>
              <a:t>0. Ecosystem Diagnostics Analysis</a:t>
            </a:r>
            <a:endParaRPr lang="de-DE"/>
          </a:p>
        </p:txBody>
      </p:sp>
      <p:sp>
        <p:nvSpPr>
          <p:cNvPr id="21" name="Foliennummernplatzhalter 20"/>
          <p:cNvSpPr>
            <a:spLocks noGrp="1"/>
          </p:cNvSpPr>
          <p:nvPr>
            <p:ph type="sldNum" sz="quarter" idx="12"/>
          </p:nvPr>
        </p:nvSpPr>
        <p:spPr/>
        <p:txBody>
          <a:bodyPr/>
          <a:lstStyle/>
          <a:p>
            <a:fld id="{6C6AE60A-B69C-4790-82F7-3882EDF23186}" type="slidenum">
              <a:rPr lang="de-DE" smtClean="0"/>
              <a:t>28</a:t>
            </a:fld>
            <a:endParaRPr lang="de-DE"/>
          </a:p>
        </p:txBody>
      </p:sp>
      <p:pic>
        <p:nvPicPr>
          <p:cNvPr id="4098" name="Picture 2" descr="F:\Fotos_MARISCO Workshops + EDA\Georgien\Von Tina\IMG_63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7414" y="3853051"/>
            <a:ext cx="3688314" cy="245887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427" t="38606" r="70075" b="46228"/>
          <a:stretch/>
        </p:blipFill>
        <p:spPr bwMode="auto">
          <a:xfrm>
            <a:off x="5964206" y="3140968"/>
            <a:ext cx="2496226" cy="946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F:\Fotos_MARISCO Workshops + EDA\Georgien\von Pierre\Dedoplistskaro (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4301075"/>
            <a:ext cx="3024336" cy="2016326"/>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1617414" y="6311927"/>
            <a:ext cx="2522537" cy="215444"/>
          </a:xfrm>
          <a:prstGeom prst="rect">
            <a:avLst/>
          </a:prstGeom>
          <a:noFill/>
        </p:spPr>
        <p:txBody>
          <a:bodyPr wrap="square" rtlCol="0">
            <a:spAutoFit/>
          </a:bodyPr>
          <a:lstStyle/>
          <a:p>
            <a:r>
              <a:rPr lang="en-GB" sz="800" dirty="0" smtClean="0"/>
              <a:t>© Christina Lehmann 2014</a:t>
            </a:r>
            <a:endParaRPr lang="en-GB" sz="800" dirty="0"/>
          </a:p>
        </p:txBody>
      </p:sp>
      <p:sp>
        <p:nvSpPr>
          <p:cNvPr id="37" name="Textfeld 36"/>
          <p:cNvSpPr txBox="1"/>
          <p:nvPr/>
        </p:nvSpPr>
        <p:spPr>
          <a:xfrm>
            <a:off x="5436096" y="6294489"/>
            <a:ext cx="2522537" cy="215444"/>
          </a:xfrm>
          <a:prstGeom prst="rect">
            <a:avLst/>
          </a:prstGeom>
          <a:noFill/>
        </p:spPr>
        <p:txBody>
          <a:bodyPr wrap="square" rtlCol="0">
            <a:spAutoFit/>
          </a:bodyPr>
          <a:lstStyle/>
          <a:p>
            <a:r>
              <a:rPr lang="en-GB" sz="800" dirty="0" smtClean="0"/>
              <a:t>© Pierre </a:t>
            </a:r>
            <a:r>
              <a:rPr lang="en-GB" sz="800" dirty="0" err="1" smtClean="0"/>
              <a:t>Ibisch</a:t>
            </a:r>
            <a:r>
              <a:rPr lang="en-GB" sz="800" dirty="0" smtClean="0"/>
              <a:t> 2014</a:t>
            </a:r>
            <a:endParaRPr lang="en-GB" sz="800" dirty="0"/>
          </a:p>
        </p:txBody>
      </p:sp>
      <p:sp>
        <p:nvSpPr>
          <p:cNvPr id="38" name="Textfeld 37"/>
          <p:cNvSpPr txBox="1"/>
          <p:nvPr/>
        </p:nvSpPr>
        <p:spPr>
          <a:xfrm>
            <a:off x="5916191" y="4054854"/>
            <a:ext cx="2522537" cy="215444"/>
          </a:xfrm>
          <a:prstGeom prst="rect">
            <a:avLst/>
          </a:prstGeom>
          <a:noFill/>
        </p:spPr>
        <p:txBody>
          <a:bodyPr wrap="square" rtlCol="0">
            <a:spAutoFit/>
          </a:bodyPr>
          <a:lstStyle/>
          <a:p>
            <a:r>
              <a:rPr lang="en-GB" sz="800" dirty="0" smtClean="0"/>
              <a:t>© </a:t>
            </a:r>
            <a:r>
              <a:rPr lang="en-GB" sz="800" dirty="0" err="1" smtClean="0"/>
              <a:t>Christoph</a:t>
            </a:r>
            <a:r>
              <a:rPr lang="en-GB" sz="800" dirty="0" smtClean="0"/>
              <a:t> </a:t>
            </a:r>
            <a:r>
              <a:rPr lang="en-GB" sz="800" dirty="0" err="1" smtClean="0"/>
              <a:t>Nowicki</a:t>
            </a:r>
            <a:r>
              <a:rPr lang="en-GB" sz="800" dirty="0" smtClean="0"/>
              <a:t> 2014</a:t>
            </a:r>
            <a:endParaRPr lang="en-GB" sz="800" dirty="0"/>
          </a:p>
        </p:txBody>
      </p:sp>
    </p:spTree>
    <p:extLst>
      <p:ext uri="{BB962C8B-B14F-4D97-AF65-F5344CB8AC3E}">
        <p14:creationId xmlns:p14="http://schemas.microsoft.com/office/powerpoint/2010/main" val="3211930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Practical Tips</a:t>
            </a:r>
            <a:endParaRPr lang="en-US" dirty="0"/>
          </a:p>
        </p:txBody>
      </p:sp>
      <p:sp>
        <p:nvSpPr>
          <p:cNvPr id="11" name="Content Placeholder 10"/>
          <p:cNvSpPr>
            <a:spLocks noGrp="1"/>
          </p:cNvSpPr>
          <p:nvPr>
            <p:ph idx="1"/>
          </p:nvPr>
        </p:nvSpPr>
        <p:spPr/>
        <p:txBody>
          <a:bodyPr/>
          <a:lstStyle/>
          <a:p>
            <a:pPr algn="just"/>
            <a:r>
              <a:rPr lang="en-US" dirty="0" smtClean="0"/>
              <a:t>Make sure to take into account the season when taking note of changes in satellite pictures</a:t>
            </a:r>
          </a:p>
          <a:p>
            <a:pPr algn="just"/>
            <a:r>
              <a:rPr lang="en-GB" dirty="0" smtClean="0"/>
              <a:t>Make sure spatial data is available - ask local partner institutions or potential sources for spatial data as early as possible</a:t>
            </a:r>
            <a:endParaRPr lang="en-US" dirty="0" smtClean="0"/>
          </a:p>
          <a:p>
            <a:pPr algn="just"/>
            <a:r>
              <a:rPr lang="en-US" dirty="0" smtClean="0"/>
              <a:t>Bring binoculars and maps for the field-</a:t>
            </a:r>
            <a:r>
              <a:rPr lang="en-US" dirty="0" err="1" smtClean="0"/>
              <a:t>truthing</a:t>
            </a:r>
            <a:r>
              <a:rPr lang="en-US" dirty="0" smtClean="0"/>
              <a:t> exercise </a:t>
            </a:r>
            <a:endParaRPr lang="en-US" dirty="0"/>
          </a:p>
        </p:txBody>
      </p:sp>
      <p:sp>
        <p:nvSpPr>
          <p:cNvPr id="2" name="Fußzeilenplatzhalter 1"/>
          <p:cNvSpPr>
            <a:spLocks noGrp="1"/>
          </p:cNvSpPr>
          <p:nvPr>
            <p:ph type="ftr" sz="quarter" idx="11"/>
          </p:nvPr>
        </p:nvSpPr>
        <p:spPr/>
        <p:txBody>
          <a:bodyPr/>
          <a:lstStyle/>
          <a:p>
            <a:r>
              <a:rPr lang="de-DE" smtClean="0"/>
              <a:t>0. Ecosystem Diagnostics Analysis</a:t>
            </a:r>
            <a:endParaRPr lang="de-DE"/>
          </a:p>
        </p:txBody>
      </p:sp>
      <p:sp>
        <p:nvSpPr>
          <p:cNvPr id="3" name="Foliennummernplatzhalter 2"/>
          <p:cNvSpPr>
            <a:spLocks noGrp="1"/>
          </p:cNvSpPr>
          <p:nvPr>
            <p:ph type="sldNum" sz="quarter" idx="12"/>
          </p:nvPr>
        </p:nvSpPr>
        <p:spPr/>
        <p:txBody>
          <a:bodyPr/>
          <a:lstStyle/>
          <a:p>
            <a:fld id="{6C6AE60A-B69C-4790-82F7-3882EDF23186}" type="slidenum">
              <a:rPr lang="de-DE" smtClean="0"/>
              <a:pPr/>
              <a:t>29</a:t>
            </a:fld>
            <a:endParaRPr lang="de-DE"/>
          </a:p>
        </p:txBody>
      </p:sp>
    </p:spTree>
    <p:extLst>
      <p:ext uri="{BB962C8B-B14F-4D97-AF65-F5344CB8AC3E}">
        <p14:creationId xmlns:p14="http://schemas.microsoft.com/office/powerpoint/2010/main" val="20415336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167" b="96000" l="14271" r="43490"/>
                    </a14:imgEffect>
                  </a14:imgLayer>
                </a14:imgProps>
              </a:ext>
              <a:ext uri="{28A0092B-C50C-407E-A947-70E740481C1C}">
                <a14:useLocalDpi xmlns:a14="http://schemas.microsoft.com/office/drawing/2010/main" val="0"/>
              </a:ext>
            </a:extLst>
          </a:blip>
          <a:srcRect l="14325" t="10540" r="56668" b="4508"/>
          <a:stretch/>
        </p:blipFill>
        <p:spPr bwMode="auto">
          <a:xfrm>
            <a:off x="1429791" y="506990"/>
            <a:ext cx="6457398" cy="590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ußzeilenplatzhalter 1"/>
          <p:cNvSpPr>
            <a:spLocks noGrp="1"/>
          </p:cNvSpPr>
          <p:nvPr>
            <p:ph type="ftr" sz="quarter" idx="11"/>
          </p:nvPr>
        </p:nvSpPr>
        <p:spPr/>
        <p:txBody>
          <a:bodyPr/>
          <a:lstStyle/>
          <a:p>
            <a:r>
              <a:rPr lang="en-US" smtClean="0"/>
              <a:t>0. Ecosystem Diagnostics Analysis</a:t>
            </a:r>
            <a:endParaRPr lang="de-DE"/>
          </a:p>
        </p:txBody>
      </p:sp>
      <p:sp>
        <p:nvSpPr>
          <p:cNvPr id="3" name="Foliennummernplatzhalter 2"/>
          <p:cNvSpPr>
            <a:spLocks noGrp="1"/>
          </p:cNvSpPr>
          <p:nvPr>
            <p:ph type="sldNum" sz="quarter" idx="12"/>
          </p:nvPr>
        </p:nvSpPr>
        <p:spPr/>
        <p:txBody>
          <a:bodyPr/>
          <a:lstStyle/>
          <a:p>
            <a:fld id="{E8A9303E-27D9-477D-98A4-E66DF1BCAD0F}" type="slidenum">
              <a:rPr lang="de-DE" smtClean="0"/>
              <a:t>3</a:t>
            </a:fld>
            <a:endParaRPr lang="de-DE"/>
          </a:p>
        </p:txBody>
      </p:sp>
      <p:sp>
        <p:nvSpPr>
          <p:cNvPr id="4" name="Rectangle 3"/>
          <p:cNvSpPr/>
          <p:nvPr/>
        </p:nvSpPr>
        <p:spPr>
          <a:xfrm>
            <a:off x="4114800" y="996696"/>
            <a:ext cx="1115568" cy="42062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1850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en-GB" sz="4000" dirty="0" smtClean="0"/>
              <a:t>Learning objectives</a:t>
            </a:r>
            <a:endParaRPr lang="en-GB" sz="4000" dirty="0"/>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1103504352"/>
              </p:ext>
            </p:extLst>
          </p:nvPr>
        </p:nvGraphicFramePr>
        <p:xfrm>
          <a:off x="611560" y="1600200"/>
          <a:ext cx="7776864"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ußzeilenplatzhalter 1"/>
          <p:cNvSpPr>
            <a:spLocks noGrp="1"/>
          </p:cNvSpPr>
          <p:nvPr>
            <p:ph type="ftr" sz="quarter" idx="11"/>
          </p:nvPr>
        </p:nvSpPr>
        <p:spPr/>
        <p:txBody>
          <a:bodyPr/>
          <a:lstStyle/>
          <a:p>
            <a:r>
              <a:rPr lang="de-DE" dirty="0" smtClean="0"/>
              <a:t>0. </a:t>
            </a:r>
            <a:r>
              <a:rPr lang="de-DE" dirty="0" err="1" smtClean="0"/>
              <a:t>Ecosystem</a:t>
            </a:r>
            <a:r>
              <a:rPr lang="de-DE" dirty="0" smtClean="0"/>
              <a:t> </a:t>
            </a:r>
            <a:r>
              <a:rPr lang="de-DE" dirty="0" err="1" smtClean="0"/>
              <a:t>Diagnostics</a:t>
            </a:r>
            <a:r>
              <a:rPr lang="de-DE" dirty="0" smtClean="0"/>
              <a:t> Analysis</a:t>
            </a:r>
            <a:endParaRPr lang="de-DE" dirty="0"/>
          </a:p>
        </p:txBody>
      </p:sp>
      <p:sp>
        <p:nvSpPr>
          <p:cNvPr id="3" name="Foliennummernplatzhalter 2"/>
          <p:cNvSpPr>
            <a:spLocks noGrp="1"/>
          </p:cNvSpPr>
          <p:nvPr>
            <p:ph type="sldNum" sz="quarter" idx="12"/>
          </p:nvPr>
        </p:nvSpPr>
        <p:spPr/>
        <p:txBody>
          <a:bodyPr/>
          <a:lstStyle/>
          <a:p>
            <a:fld id="{6C6AE60A-B69C-4790-82F7-3882EDF23186}" type="slidenum">
              <a:rPr lang="de-DE" smtClean="0"/>
              <a:t>4</a:t>
            </a:fld>
            <a:endParaRPr lang="de-DE"/>
          </a:p>
        </p:txBody>
      </p:sp>
    </p:spTree>
    <p:extLst>
      <p:ext uri="{BB962C8B-B14F-4D97-AF65-F5344CB8AC3E}">
        <p14:creationId xmlns:p14="http://schemas.microsoft.com/office/powerpoint/2010/main" val="1360282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sz="4000" dirty="0" smtClean="0"/>
              <a:t>Outline</a:t>
            </a:r>
            <a:endParaRPr lang="en-GB" sz="4000" dirty="0"/>
          </a:p>
        </p:txBody>
      </p:sp>
      <p:sp>
        <p:nvSpPr>
          <p:cNvPr id="3" name="Inhaltsplatzhalter 2"/>
          <p:cNvSpPr>
            <a:spLocks noGrp="1"/>
          </p:cNvSpPr>
          <p:nvPr>
            <p:ph idx="1"/>
          </p:nvPr>
        </p:nvSpPr>
        <p:spPr/>
        <p:txBody>
          <a:bodyPr>
            <a:normAutofit/>
          </a:bodyPr>
          <a:lstStyle/>
          <a:p>
            <a:pPr marL="0" indent="0">
              <a:buNone/>
            </a:pPr>
            <a:r>
              <a:rPr lang="en-GB" b="1" dirty="0" smtClean="0"/>
              <a:t>What</a:t>
            </a:r>
            <a:r>
              <a:rPr lang="en-GB" dirty="0" smtClean="0"/>
              <a:t> is an Ecosystem Diagnostics </a:t>
            </a:r>
            <a:r>
              <a:rPr lang="en-GB" dirty="0"/>
              <a:t>A</a:t>
            </a:r>
            <a:r>
              <a:rPr lang="en-GB" dirty="0" smtClean="0"/>
              <a:t>nalysis?</a:t>
            </a:r>
          </a:p>
          <a:p>
            <a:pPr marL="0" indent="0">
              <a:buNone/>
            </a:pPr>
            <a:endParaRPr lang="en-GB" dirty="0" smtClean="0"/>
          </a:p>
          <a:p>
            <a:pPr marL="0" indent="0">
              <a:buNone/>
            </a:pPr>
            <a:endParaRPr lang="en-GB" dirty="0" smtClean="0"/>
          </a:p>
          <a:p>
            <a:pPr marL="0" indent="0">
              <a:buNone/>
            </a:pPr>
            <a:endParaRPr lang="en-GB" sz="1100" dirty="0"/>
          </a:p>
          <a:p>
            <a:pPr marL="0" indent="0">
              <a:buNone/>
            </a:pPr>
            <a:r>
              <a:rPr lang="en-GB" b="1" dirty="0" smtClean="0"/>
              <a:t>Why</a:t>
            </a:r>
            <a:r>
              <a:rPr lang="en-GB" dirty="0" smtClean="0"/>
              <a:t> </a:t>
            </a:r>
            <a:r>
              <a:rPr lang="en-GB" dirty="0" smtClean="0"/>
              <a:t>do we perform an </a:t>
            </a:r>
            <a:r>
              <a:rPr lang="en-GB" dirty="0" smtClean="0"/>
              <a:t>Ecosystem Diagnostics </a:t>
            </a:r>
            <a:r>
              <a:rPr lang="en-GB" dirty="0"/>
              <a:t>A</a:t>
            </a:r>
            <a:r>
              <a:rPr lang="en-GB" dirty="0" smtClean="0"/>
              <a:t>nalysis?</a:t>
            </a:r>
          </a:p>
          <a:p>
            <a:pPr marL="0" indent="0">
              <a:buNone/>
            </a:pPr>
            <a:endParaRPr lang="en-GB" dirty="0" smtClean="0"/>
          </a:p>
          <a:p>
            <a:pPr marL="0" indent="0">
              <a:buNone/>
            </a:pPr>
            <a:endParaRPr lang="en-GB" dirty="0" smtClean="0"/>
          </a:p>
          <a:p>
            <a:pPr marL="0" indent="0">
              <a:buNone/>
            </a:pPr>
            <a:endParaRPr lang="en-GB" sz="1100" dirty="0"/>
          </a:p>
          <a:p>
            <a:pPr marL="0" indent="0">
              <a:buNone/>
            </a:pPr>
            <a:r>
              <a:rPr lang="en-GB" b="1" dirty="0" smtClean="0"/>
              <a:t>How</a:t>
            </a:r>
            <a:r>
              <a:rPr lang="en-GB" dirty="0" smtClean="0"/>
              <a:t> do we perform an Ecosystem Diagnostics Analysis?</a:t>
            </a:r>
          </a:p>
          <a:p>
            <a:pPr marL="0" indent="0">
              <a:buNone/>
            </a:pPr>
            <a:endParaRPr lang="en-GB" dirty="0" smtClean="0"/>
          </a:p>
          <a:p>
            <a:pPr marL="0" indent="0">
              <a:buNone/>
            </a:pPr>
            <a:endParaRPr lang="en-GB" sz="1800" dirty="0"/>
          </a:p>
          <a:p>
            <a:pPr marL="0" indent="0">
              <a:buNone/>
            </a:pPr>
            <a:r>
              <a:rPr lang="en-GB" b="1" dirty="0" smtClean="0"/>
              <a:t>Practical Tips</a:t>
            </a:r>
            <a:endParaRPr lang="en-GB" b="1" dirty="0"/>
          </a:p>
        </p:txBody>
      </p:sp>
      <p:sp>
        <p:nvSpPr>
          <p:cNvPr id="19" name="Fußzeilenplatzhalter 18"/>
          <p:cNvSpPr>
            <a:spLocks noGrp="1"/>
          </p:cNvSpPr>
          <p:nvPr>
            <p:ph type="ftr" sz="quarter" idx="11"/>
          </p:nvPr>
        </p:nvSpPr>
        <p:spPr/>
        <p:txBody>
          <a:bodyPr/>
          <a:lstStyle/>
          <a:p>
            <a:r>
              <a:rPr lang="de-DE" smtClean="0"/>
              <a:t>0. Ecosystem Diagnostics Analysis</a:t>
            </a:r>
            <a:endParaRPr lang="de-DE"/>
          </a:p>
        </p:txBody>
      </p:sp>
      <p:sp>
        <p:nvSpPr>
          <p:cNvPr id="20" name="Foliennummernplatzhalter 19"/>
          <p:cNvSpPr>
            <a:spLocks noGrp="1"/>
          </p:cNvSpPr>
          <p:nvPr>
            <p:ph type="sldNum" sz="quarter" idx="12"/>
          </p:nvPr>
        </p:nvSpPr>
        <p:spPr/>
        <p:txBody>
          <a:bodyPr/>
          <a:lstStyle/>
          <a:p>
            <a:fld id="{6C6AE60A-B69C-4790-82F7-3882EDF23186}" type="slidenum">
              <a:rPr lang="de-DE" smtClean="0"/>
              <a:t>5</a:t>
            </a:fld>
            <a:endParaRPr lang="de-DE"/>
          </a:p>
        </p:txBody>
      </p:sp>
    </p:spTree>
    <p:extLst>
      <p:ext uri="{BB962C8B-B14F-4D97-AF65-F5344CB8AC3E}">
        <p14:creationId xmlns:p14="http://schemas.microsoft.com/office/powerpoint/2010/main" val="34805578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noAutofit/>
          </a:bodyPr>
          <a:lstStyle/>
          <a:p>
            <a:r>
              <a:rPr lang="en-US" sz="4000" dirty="0" smtClean="0"/>
              <a:t>What is an Ecosystem Diagnostics Analysis?</a:t>
            </a:r>
            <a:endParaRPr lang="en-US" sz="4000" dirty="0"/>
          </a:p>
        </p:txBody>
      </p:sp>
      <p:sp>
        <p:nvSpPr>
          <p:cNvPr id="20" name="Content Placeholder 19"/>
          <p:cNvSpPr>
            <a:spLocks noGrp="1"/>
          </p:cNvSpPr>
          <p:nvPr>
            <p:ph idx="1"/>
          </p:nvPr>
        </p:nvSpPr>
        <p:spPr/>
        <p:txBody>
          <a:bodyPr>
            <a:noAutofit/>
          </a:bodyPr>
          <a:lstStyle/>
          <a:p>
            <a:pPr algn="just"/>
            <a:r>
              <a:rPr lang="en-US" sz="2000" dirty="0"/>
              <a:t>Holistic investigation of the landscape</a:t>
            </a:r>
          </a:p>
          <a:p>
            <a:pPr algn="just"/>
            <a:r>
              <a:rPr lang="en-US" sz="2000" dirty="0"/>
              <a:t>Large-scale perspective that enables the practitioner to view a project site in a wider context</a:t>
            </a:r>
          </a:p>
          <a:p>
            <a:pPr algn="just"/>
            <a:r>
              <a:rPr lang="en-US" sz="2000" dirty="0"/>
              <a:t>Process of </a:t>
            </a:r>
            <a:r>
              <a:rPr lang="en-US" sz="2000" dirty="0" err="1"/>
              <a:t>characterising</a:t>
            </a:r>
            <a:r>
              <a:rPr lang="en-US" sz="2000" dirty="0"/>
              <a:t> and evaluating land use change with direct relevance to the conservation interests of the area</a:t>
            </a:r>
          </a:p>
          <a:p>
            <a:pPr marL="0" indent="0" algn="just">
              <a:buNone/>
            </a:pPr>
            <a:endParaRPr lang="en-US" sz="2000" dirty="0" smtClean="0"/>
          </a:p>
          <a:p>
            <a:pPr marL="0" indent="0" algn="just">
              <a:buNone/>
            </a:pPr>
            <a:endParaRPr lang="en-US" sz="2000" dirty="0" smtClean="0"/>
          </a:p>
          <a:p>
            <a:pPr marL="0" indent="0" algn="just">
              <a:buNone/>
            </a:pPr>
            <a:endParaRPr lang="en-US" sz="2000" dirty="0"/>
          </a:p>
          <a:p>
            <a:pPr marL="0" indent="0" algn="just">
              <a:buNone/>
            </a:pPr>
            <a:endParaRPr lang="en-US" sz="2000" dirty="0" smtClean="0"/>
          </a:p>
          <a:p>
            <a:pPr marL="0" indent="0" algn="just">
              <a:buNone/>
            </a:pPr>
            <a:endParaRPr lang="en-US" sz="2000" dirty="0"/>
          </a:p>
          <a:p>
            <a:pPr marL="0" indent="0" algn="just">
              <a:buNone/>
            </a:pPr>
            <a:endParaRPr lang="en-US" sz="2000" dirty="0" smtClean="0"/>
          </a:p>
          <a:p>
            <a:pPr algn="just"/>
            <a:endParaRPr lang="en-US" sz="2000" dirty="0" smtClean="0"/>
          </a:p>
          <a:p>
            <a:pPr algn="just"/>
            <a:r>
              <a:rPr lang="en-US" sz="2000" dirty="0" smtClean="0"/>
              <a:t>It </a:t>
            </a:r>
            <a:r>
              <a:rPr lang="en-US" sz="2000" dirty="0"/>
              <a:t>helps us to understand how and why such radical changes in land use </a:t>
            </a:r>
            <a:r>
              <a:rPr lang="en-US" sz="2000" dirty="0" smtClean="0"/>
              <a:t>occur</a:t>
            </a:r>
            <a:endParaRPr lang="en-US" sz="2000" dirty="0"/>
          </a:p>
        </p:txBody>
      </p:sp>
      <p:sp>
        <p:nvSpPr>
          <p:cNvPr id="3" name="Fußzeilenplatzhalter 2"/>
          <p:cNvSpPr>
            <a:spLocks noGrp="1"/>
          </p:cNvSpPr>
          <p:nvPr>
            <p:ph type="ftr" sz="quarter" idx="11"/>
          </p:nvPr>
        </p:nvSpPr>
        <p:spPr/>
        <p:txBody>
          <a:bodyPr/>
          <a:lstStyle/>
          <a:p>
            <a:r>
              <a:rPr lang="de-DE" smtClean="0"/>
              <a:t>0. Ecosystem Diagnostics Analysis</a:t>
            </a:r>
            <a:endParaRPr lang="de-DE"/>
          </a:p>
        </p:txBody>
      </p:sp>
      <p:sp>
        <p:nvSpPr>
          <p:cNvPr id="22" name="Foliennummernplatzhalter 21"/>
          <p:cNvSpPr>
            <a:spLocks noGrp="1"/>
          </p:cNvSpPr>
          <p:nvPr>
            <p:ph type="sldNum" sz="quarter" idx="12"/>
          </p:nvPr>
        </p:nvSpPr>
        <p:spPr/>
        <p:txBody>
          <a:bodyPr/>
          <a:lstStyle/>
          <a:p>
            <a:fld id="{6C6AE60A-B69C-4790-82F7-3882EDF23186}" type="slidenum">
              <a:rPr lang="de-DE" smtClean="0"/>
              <a:t>6</a:t>
            </a:fld>
            <a:endParaRPr lang="de-DE"/>
          </a:p>
        </p:txBody>
      </p:sp>
      <p:pic>
        <p:nvPicPr>
          <p:cNvPr id="1028" name="Picture 4" descr="G:\Fotos_MARISCO Workshops + EDA\Ecuador\Christoph\01_Siete Iglesias\Ecuador_Taller MARISCO_excursion Siete Iglesias_050313_350.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67021" y="3422295"/>
            <a:ext cx="3137427" cy="208365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G:\Fotos_MARISCO Workshops + EDA\Ecuador\Christoph\01_Siete Iglesias\Ecuador_Taller MARISCO_excursion Siete Iglesias_050313_063.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91680" y="3422295"/>
            <a:ext cx="3114351" cy="2068487"/>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p:cNvCxnSpPr/>
          <p:nvPr/>
        </p:nvCxnSpPr>
        <p:spPr>
          <a:xfrm>
            <a:off x="4909180" y="4607609"/>
            <a:ext cx="463187" cy="0"/>
          </a:xfrm>
          <a:prstGeom prst="straightConnector1">
            <a:avLst/>
          </a:prstGeom>
          <a:ln w="38100">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39" name="Textfeld 38"/>
          <p:cNvSpPr txBox="1"/>
          <p:nvPr/>
        </p:nvSpPr>
        <p:spPr>
          <a:xfrm>
            <a:off x="1691680" y="5530048"/>
            <a:ext cx="2522537" cy="215444"/>
          </a:xfrm>
          <a:prstGeom prst="rect">
            <a:avLst/>
          </a:prstGeom>
          <a:noFill/>
        </p:spPr>
        <p:txBody>
          <a:bodyPr wrap="square" rtlCol="0">
            <a:spAutoFit/>
          </a:bodyPr>
          <a:lstStyle/>
          <a:p>
            <a:r>
              <a:rPr lang="en-GB" sz="800" dirty="0" smtClean="0"/>
              <a:t>© Pierre </a:t>
            </a:r>
            <a:r>
              <a:rPr lang="en-GB" sz="800" dirty="0" err="1" smtClean="0"/>
              <a:t>Ibisch</a:t>
            </a:r>
            <a:r>
              <a:rPr lang="en-GB" sz="800" dirty="0" smtClean="0"/>
              <a:t> 2014</a:t>
            </a:r>
            <a:endParaRPr lang="en-GB" sz="800" dirty="0"/>
          </a:p>
        </p:txBody>
      </p:sp>
      <p:sp>
        <p:nvSpPr>
          <p:cNvPr id="40" name="Textfeld 39"/>
          <p:cNvSpPr txBox="1"/>
          <p:nvPr/>
        </p:nvSpPr>
        <p:spPr>
          <a:xfrm>
            <a:off x="5467021" y="5514877"/>
            <a:ext cx="2522537" cy="215444"/>
          </a:xfrm>
          <a:prstGeom prst="rect">
            <a:avLst/>
          </a:prstGeom>
          <a:noFill/>
        </p:spPr>
        <p:txBody>
          <a:bodyPr wrap="square" rtlCol="0">
            <a:spAutoFit/>
          </a:bodyPr>
          <a:lstStyle/>
          <a:p>
            <a:r>
              <a:rPr lang="en-GB" sz="800" dirty="0" smtClean="0"/>
              <a:t>© Pierre </a:t>
            </a:r>
            <a:r>
              <a:rPr lang="en-GB" sz="800" dirty="0" err="1" smtClean="0"/>
              <a:t>Ibisch</a:t>
            </a:r>
            <a:r>
              <a:rPr lang="en-GB" sz="800" dirty="0" smtClean="0"/>
              <a:t> 2014</a:t>
            </a:r>
            <a:endParaRPr lang="en-GB" sz="800" dirty="0"/>
          </a:p>
        </p:txBody>
      </p:sp>
    </p:spTree>
    <p:extLst>
      <p:ext uri="{BB962C8B-B14F-4D97-AF65-F5344CB8AC3E}">
        <p14:creationId xmlns:p14="http://schemas.microsoft.com/office/powerpoint/2010/main" val="3471177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8"/>
          <p:cNvSpPr>
            <a:spLocks noGrp="1"/>
          </p:cNvSpPr>
          <p:nvPr>
            <p:ph type="title"/>
          </p:nvPr>
        </p:nvSpPr>
        <p:spPr/>
        <p:txBody>
          <a:bodyPr>
            <a:noAutofit/>
          </a:bodyPr>
          <a:lstStyle/>
          <a:p>
            <a:r>
              <a:rPr lang="en-US" sz="4000" dirty="0" smtClean="0"/>
              <a:t>What is an Ecosystem Diagnostics Analysis?</a:t>
            </a:r>
            <a:endParaRPr lang="en-US" sz="4000" dirty="0"/>
          </a:p>
        </p:txBody>
      </p:sp>
      <p:sp>
        <p:nvSpPr>
          <p:cNvPr id="20" name="Content Placeholder 19"/>
          <p:cNvSpPr>
            <a:spLocks noGrp="1"/>
          </p:cNvSpPr>
          <p:nvPr>
            <p:ph idx="1"/>
          </p:nvPr>
        </p:nvSpPr>
        <p:spPr>
          <a:xfrm>
            <a:off x="1259633" y="1600201"/>
            <a:ext cx="3816423" cy="2316154"/>
          </a:xfrm>
        </p:spPr>
        <p:txBody>
          <a:bodyPr>
            <a:normAutofit/>
          </a:bodyPr>
          <a:lstStyle/>
          <a:p>
            <a:pPr algn="just"/>
            <a:r>
              <a:rPr lang="en-US" sz="2000" dirty="0" smtClean="0"/>
              <a:t>Natural and human induced changes produce direct and indirect effects</a:t>
            </a:r>
          </a:p>
          <a:p>
            <a:pPr algn="just"/>
            <a:r>
              <a:rPr lang="en-US" sz="2000" dirty="0" smtClean="0"/>
              <a:t>Due </a:t>
            </a:r>
            <a:r>
              <a:rPr lang="en-US" sz="2000" dirty="0"/>
              <a:t>to the complex nature of ecosystems, they often interact to </a:t>
            </a:r>
            <a:r>
              <a:rPr lang="en-US" sz="2000" dirty="0" smtClean="0"/>
              <a:t>create feedback loops</a:t>
            </a:r>
            <a:endParaRPr lang="en-US" sz="2000" dirty="0"/>
          </a:p>
          <a:p>
            <a:pPr marL="0" indent="0" algn="just">
              <a:buNone/>
            </a:pPr>
            <a:endParaRPr lang="en-US" sz="2000" dirty="0" smtClean="0"/>
          </a:p>
          <a:p>
            <a:pPr algn="just"/>
            <a:endParaRPr lang="en-US" sz="2000" dirty="0"/>
          </a:p>
        </p:txBody>
      </p:sp>
      <p:sp>
        <p:nvSpPr>
          <p:cNvPr id="3" name="Fußzeilenplatzhalter 2"/>
          <p:cNvSpPr>
            <a:spLocks noGrp="1"/>
          </p:cNvSpPr>
          <p:nvPr>
            <p:ph type="ftr" sz="quarter" idx="11"/>
          </p:nvPr>
        </p:nvSpPr>
        <p:spPr/>
        <p:txBody>
          <a:bodyPr/>
          <a:lstStyle/>
          <a:p>
            <a:r>
              <a:rPr lang="de-DE" smtClean="0"/>
              <a:t>0. Ecosystem Diagnostics Analysis</a:t>
            </a:r>
            <a:endParaRPr lang="de-DE"/>
          </a:p>
        </p:txBody>
      </p:sp>
      <p:sp>
        <p:nvSpPr>
          <p:cNvPr id="21" name="Foliennummernplatzhalter 20"/>
          <p:cNvSpPr>
            <a:spLocks noGrp="1"/>
          </p:cNvSpPr>
          <p:nvPr>
            <p:ph type="sldNum" sz="quarter" idx="12"/>
          </p:nvPr>
        </p:nvSpPr>
        <p:spPr/>
        <p:txBody>
          <a:bodyPr/>
          <a:lstStyle/>
          <a:p>
            <a:fld id="{6C6AE60A-B69C-4790-82F7-3882EDF23186}" type="slidenum">
              <a:rPr lang="de-DE" smtClean="0"/>
              <a:t>7</a:t>
            </a:fld>
            <a:endParaRPr lang="de-DE"/>
          </a:p>
        </p:txBody>
      </p:sp>
      <p:pic>
        <p:nvPicPr>
          <p:cNvPr id="3074" name="Picture 2" descr="G:\Fotos_MARISCO Workshops + EDA\Colombia\Double workshops GOPA_Sept_Okt14\EDA\Embalse Guajaro\Ibisch_Colombia-14 (237).JPG"/>
          <p:cNvPicPr>
            <a:picLocks noGrp="1" noChangeAspect="1" noChangeArrowheads="1"/>
          </p:cNvPicPr>
          <p:nvPr>
            <p:ph sz="half" idx="4294967295"/>
          </p:nvPr>
        </p:nvPicPr>
        <p:blipFill>
          <a:blip r:embed="rId3" cstate="print">
            <a:extLst>
              <a:ext uri="{28A0092B-C50C-407E-A947-70E740481C1C}">
                <a14:useLocalDpi xmlns:a14="http://schemas.microsoft.com/office/drawing/2010/main"/>
              </a:ext>
            </a:extLst>
          </a:blip>
          <a:srcRect/>
          <a:stretch>
            <a:fillRect/>
          </a:stretch>
        </p:blipFill>
        <p:spPr bwMode="auto">
          <a:xfrm>
            <a:off x="5256287" y="1556675"/>
            <a:ext cx="3132137" cy="208756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G:\Fotos_MARISCO Workshops + EDA\Costa Rica\double marine exercise ManuelAntonia+Cahuita\EDA\Cahuita PN\Bananenplantagen\VAlleEstrella (19).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260696" y="4005064"/>
            <a:ext cx="3127728" cy="20783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G:\Fotos_MARISCO Workshops + EDA\Colombia\Double workshops GOPA_Sept_Okt14\EDA\Embalse Guajaro\Ibisch_Colombia-14 (321).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331640" y="3971190"/>
            <a:ext cx="3168352" cy="2112234"/>
          </a:xfrm>
          <a:prstGeom prst="rect">
            <a:avLst/>
          </a:prstGeom>
          <a:noFill/>
          <a:extLst>
            <a:ext uri="{909E8E84-426E-40DD-AFC4-6F175D3DCCD1}">
              <a14:hiddenFill xmlns:a14="http://schemas.microsoft.com/office/drawing/2010/main">
                <a:solidFill>
                  <a:srgbClr val="FFFFFF"/>
                </a:solidFill>
              </a14:hiddenFill>
            </a:ext>
          </a:extLst>
        </p:spPr>
      </p:pic>
      <p:sp>
        <p:nvSpPr>
          <p:cNvPr id="40" name="Textfeld 39"/>
          <p:cNvSpPr txBox="1"/>
          <p:nvPr/>
        </p:nvSpPr>
        <p:spPr>
          <a:xfrm>
            <a:off x="1331640" y="6083424"/>
            <a:ext cx="2522537" cy="215444"/>
          </a:xfrm>
          <a:prstGeom prst="rect">
            <a:avLst/>
          </a:prstGeom>
          <a:noFill/>
        </p:spPr>
        <p:txBody>
          <a:bodyPr wrap="square" rtlCol="0">
            <a:spAutoFit/>
          </a:bodyPr>
          <a:lstStyle/>
          <a:p>
            <a:r>
              <a:rPr lang="en-GB" sz="800" dirty="0" smtClean="0"/>
              <a:t>© Pierre </a:t>
            </a:r>
            <a:r>
              <a:rPr lang="en-GB" sz="800" dirty="0" err="1" smtClean="0"/>
              <a:t>Ibisch</a:t>
            </a:r>
            <a:r>
              <a:rPr lang="en-GB" sz="800" dirty="0" smtClean="0"/>
              <a:t> 2014</a:t>
            </a:r>
            <a:endParaRPr lang="en-GB" sz="800" dirty="0"/>
          </a:p>
        </p:txBody>
      </p:sp>
      <p:sp>
        <p:nvSpPr>
          <p:cNvPr id="41" name="Textfeld 40"/>
          <p:cNvSpPr txBox="1"/>
          <p:nvPr/>
        </p:nvSpPr>
        <p:spPr>
          <a:xfrm>
            <a:off x="5260696" y="6083424"/>
            <a:ext cx="2522537" cy="215444"/>
          </a:xfrm>
          <a:prstGeom prst="rect">
            <a:avLst/>
          </a:prstGeom>
          <a:noFill/>
        </p:spPr>
        <p:txBody>
          <a:bodyPr wrap="square" rtlCol="0">
            <a:spAutoFit/>
          </a:bodyPr>
          <a:lstStyle/>
          <a:p>
            <a:r>
              <a:rPr lang="en-GB" sz="800" dirty="0" smtClean="0"/>
              <a:t>© Pierre </a:t>
            </a:r>
            <a:r>
              <a:rPr lang="en-GB" sz="800" dirty="0" err="1" smtClean="0"/>
              <a:t>Ibisch</a:t>
            </a:r>
            <a:r>
              <a:rPr lang="en-GB" sz="800" dirty="0" smtClean="0"/>
              <a:t> 2014</a:t>
            </a:r>
            <a:endParaRPr lang="en-GB" sz="800" dirty="0"/>
          </a:p>
        </p:txBody>
      </p:sp>
      <p:sp>
        <p:nvSpPr>
          <p:cNvPr id="42" name="Textfeld 41"/>
          <p:cNvSpPr txBox="1"/>
          <p:nvPr/>
        </p:nvSpPr>
        <p:spPr>
          <a:xfrm>
            <a:off x="5260696" y="3670133"/>
            <a:ext cx="2522537" cy="215444"/>
          </a:xfrm>
          <a:prstGeom prst="rect">
            <a:avLst/>
          </a:prstGeom>
          <a:noFill/>
        </p:spPr>
        <p:txBody>
          <a:bodyPr wrap="square" rtlCol="0">
            <a:spAutoFit/>
          </a:bodyPr>
          <a:lstStyle/>
          <a:p>
            <a:r>
              <a:rPr lang="en-GB" sz="800" dirty="0" smtClean="0"/>
              <a:t>© Pierre </a:t>
            </a:r>
            <a:r>
              <a:rPr lang="en-GB" sz="800" dirty="0" err="1" smtClean="0"/>
              <a:t>Ibisch</a:t>
            </a:r>
            <a:r>
              <a:rPr lang="en-GB" sz="800" dirty="0" smtClean="0"/>
              <a:t> 2014</a:t>
            </a:r>
            <a:endParaRPr lang="en-GB" sz="800" dirty="0"/>
          </a:p>
        </p:txBody>
      </p:sp>
    </p:spTree>
    <p:extLst>
      <p:ext uri="{BB962C8B-B14F-4D97-AF65-F5344CB8AC3E}">
        <p14:creationId xmlns:p14="http://schemas.microsoft.com/office/powerpoint/2010/main" val="18578406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8"/>
          <p:cNvSpPr>
            <a:spLocks noGrp="1"/>
          </p:cNvSpPr>
          <p:nvPr>
            <p:ph type="title"/>
          </p:nvPr>
        </p:nvSpPr>
        <p:spPr/>
        <p:txBody>
          <a:bodyPr>
            <a:noAutofit/>
          </a:bodyPr>
          <a:lstStyle/>
          <a:p>
            <a:r>
              <a:rPr lang="en-US" sz="4000" dirty="0" smtClean="0"/>
              <a:t>What is an Ecosystem Diagnostics Analysis?</a:t>
            </a:r>
            <a:endParaRPr lang="en-US" sz="4000" dirty="0"/>
          </a:p>
        </p:txBody>
      </p:sp>
      <p:sp>
        <p:nvSpPr>
          <p:cNvPr id="20" name="Content Placeholder 19"/>
          <p:cNvSpPr>
            <a:spLocks noGrp="1"/>
          </p:cNvSpPr>
          <p:nvPr>
            <p:ph idx="1"/>
          </p:nvPr>
        </p:nvSpPr>
        <p:spPr>
          <a:xfrm>
            <a:off x="1259633" y="1600200"/>
            <a:ext cx="4608511" cy="4525963"/>
          </a:xfrm>
        </p:spPr>
        <p:txBody>
          <a:bodyPr lIns="91440" tIns="0" rIns="0" bIns="0">
            <a:noAutofit/>
          </a:bodyPr>
          <a:lstStyle/>
          <a:p>
            <a:pPr algn="just"/>
            <a:r>
              <a:rPr lang="en-US" sz="2000" dirty="0" smtClean="0"/>
              <a:t>Could be seen as a diagnostics exercise carried out by medical doctors </a:t>
            </a:r>
          </a:p>
          <a:p>
            <a:pPr marL="631825" indent="-288925" algn="just">
              <a:buNone/>
            </a:pPr>
            <a:r>
              <a:rPr lang="en-US" dirty="0"/>
              <a:t>→</a:t>
            </a:r>
            <a:r>
              <a:rPr lang="en-US" sz="2000" dirty="0" smtClean="0"/>
              <a:t> </a:t>
            </a:r>
            <a:r>
              <a:rPr lang="en-US" sz="2000" dirty="0" smtClean="0"/>
              <a:t>interpretation of patient’s symptoms in the light of background information gathered through inquiring his past life (habits, diseases, general health, living conditions) </a:t>
            </a:r>
          </a:p>
          <a:p>
            <a:pPr marL="0" indent="0" algn="just">
              <a:buNone/>
            </a:pPr>
            <a:r>
              <a:rPr lang="en-US" sz="2000" dirty="0" smtClean="0"/>
              <a:t>       = snap shot of the patient’s current   </a:t>
            </a:r>
          </a:p>
          <a:p>
            <a:pPr marL="0" indent="0" algn="just">
              <a:buNone/>
            </a:pPr>
            <a:r>
              <a:rPr lang="en-US" sz="2000" dirty="0"/>
              <a:t> </a:t>
            </a:r>
            <a:r>
              <a:rPr lang="en-US" sz="2000" dirty="0" smtClean="0"/>
              <a:t>         situation</a:t>
            </a:r>
          </a:p>
          <a:p>
            <a:pPr algn="just"/>
            <a:r>
              <a:rPr lang="en-US" sz="2000" dirty="0" smtClean="0"/>
              <a:t>Understanding weaknesses and </a:t>
            </a:r>
          </a:p>
          <a:p>
            <a:pPr marL="0" indent="0" algn="just">
              <a:buNone/>
            </a:pPr>
            <a:r>
              <a:rPr lang="en-US" sz="2000" dirty="0"/>
              <a:t> </a:t>
            </a:r>
            <a:r>
              <a:rPr lang="en-US" sz="2000" dirty="0" smtClean="0"/>
              <a:t>     vulnerability for appropriate treatment</a:t>
            </a:r>
            <a:endParaRPr lang="en-US" sz="2000" dirty="0"/>
          </a:p>
          <a:p>
            <a:pPr marL="0" indent="0" algn="just">
              <a:buNone/>
            </a:pPr>
            <a:endParaRPr lang="en-US" sz="2000" dirty="0" smtClean="0"/>
          </a:p>
          <a:p>
            <a:pPr algn="just"/>
            <a:endParaRPr lang="en-US" sz="2000" dirty="0"/>
          </a:p>
        </p:txBody>
      </p:sp>
      <p:sp>
        <p:nvSpPr>
          <p:cNvPr id="3" name="Fußzeilenplatzhalter 2"/>
          <p:cNvSpPr>
            <a:spLocks noGrp="1"/>
          </p:cNvSpPr>
          <p:nvPr>
            <p:ph type="ftr" sz="quarter" idx="11"/>
          </p:nvPr>
        </p:nvSpPr>
        <p:spPr/>
        <p:txBody>
          <a:bodyPr/>
          <a:lstStyle/>
          <a:p>
            <a:r>
              <a:rPr lang="de-DE" smtClean="0"/>
              <a:t>0. Ecosystem Diagnostics Analysis</a:t>
            </a:r>
            <a:endParaRPr lang="de-DE"/>
          </a:p>
        </p:txBody>
      </p:sp>
      <p:sp>
        <p:nvSpPr>
          <p:cNvPr id="21" name="Foliennummernplatzhalter 20"/>
          <p:cNvSpPr>
            <a:spLocks noGrp="1"/>
          </p:cNvSpPr>
          <p:nvPr>
            <p:ph type="sldNum" sz="quarter" idx="12"/>
          </p:nvPr>
        </p:nvSpPr>
        <p:spPr/>
        <p:txBody>
          <a:bodyPr/>
          <a:lstStyle/>
          <a:p>
            <a:fld id="{6C6AE60A-B69C-4790-82F7-3882EDF23186}" type="slidenum">
              <a:rPr lang="de-DE" smtClean="0"/>
              <a:t>8</a:t>
            </a:fld>
            <a:endParaRPr lang="de-DE"/>
          </a:p>
        </p:txBody>
      </p:sp>
      <p:pic>
        <p:nvPicPr>
          <p:cNvPr id="1029" name="Picture 5" descr="C:\Users\cle483\AppData\Local\Microsoft\Windows\Temporary Internet Files\Content.IE5\J6QGIQGR\Arzt-Profit-Patien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2704750"/>
            <a:ext cx="2859284" cy="2032707"/>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6063560" y="6020708"/>
            <a:ext cx="1296144" cy="369332"/>
          </a:xfrm>
          <a:prstGeom prst="rect">
            <a:avLst/>
          </a:prstGeom>
          <a:noFill/>
        </p:spPr>
        <p:txBody>
          <a:bodyPr wrap="square" rtlCol="0">
            <a:spAutoFit/>
          </a:bodyPr>
          <a:lstStyle/>
          <a:p>
            <a:r>
              <a:rPr lang="en-GB" b="1" dirty="0"/>
              <a:t>e</a:t>
            </a:r>
            <a:r>
              <a:rPr lang="en-GB" b="1" dirty="0" smtClean="0"/>
              <a:t>ither…</a:t>
            </a:r>
            <a:endParaRPr lang="en-GB" b="1" dirty="0"/>
          </a:p>
        </p:txBody>
      </p:sp>
      <p:sp>
        <p:nvSpPr>
          <p:cNvPr id="40" name="Textfeld 39"/>
          <p:cNvSpPr txBox="1"/>
          <p:nvPr/>
        </p:nvSpPr>
        <p:spPr>
          <a:xfrm>
            <a:off x="6063560" y="4712033"/>
            <a:ext cx="2522537" cy="215444"/>
          </a:xfrm>
          <a:prstGeom prst="rect">
            <a:avLst/>
          </a:prstGeom>
          <a:noFill/>
        </p:spPr>
        <p:txBody>
          <a:bodyPr wrap="square" rtlCol="0">
            <a:spAutoFit/>
          </a:bodyPr>
          <a:lstStyle/>
          <a:p>
            <a:r>
              <a:rPr lang="en-GB" sz="800" dirty="0" smtClean="0"/>
              <a:t>© Microsoft</a:t>
            </a:r>
            <a:endParaRPr lang="en-GB" sz="800" dirty="0"/>
          </a:p>
        </p:txBody>
      </p:sp>
    </p:spTree>
    <p:extLst>
      <p:ext uri="{BB962C8B-B14F-4D97-AF65-F5344CB8AC3E}">
        <p14:creationId xmlns:p14="http://schemas.microsoft.com/office/powerpoint/2010/main" val="5303186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8"/>
          <p:cNvSpPr>
            <a:spLocks noGrp="1"/>
          </p:cNvSpPr>
          <p:nvPr>
            <p:ph type="title"/>
          </p:nvPr>
        </p:nvSpPr>
        <p:spPr/>
        <p:txBody>
          <a:bodyPr>
            <a:noAutofit/>
          </a:bodyPr>
          <a:lstStyle/>
          <a:p>
            <a:r>
              <a:rPr lang="en-US" sz="4000" dirty="0" smtClean="0"/>
              <a:t>What is an Ecosystem Diagnostics Analysis?</a:t>
            </a:r>
            <a:endParaRPr lang="en-US" sz="4000" dirty="0"/>
          </a:p>
        </p:txBody>
      </p:sp>
      <p:sp>
        <p:nvSpPr>
          <p:cNvPr id="20" name="Content Placeholder 19"/>
          <p:cNvSpPr>
            <a:spLocks noGrp="1"/>
          </p:cNvSpPr>
          <p:nvPr>
            <p:ph idx="1"/>
          </p:nvPr>
        </p:nvSpPr>
        <p:spPr>
          <a:xfrm>
            <a:off x="1259632" y="1600200"/>
            <a:ext cx="4608511" cy="4525963"/>
          </a:xfrm>
        </p:spPr>
        <p:txBody>
          <a:bodyPr lIns="91440" tIns="0" rIns="0" bIns="0">
            <a:noAutofit/>
          </a:bodyPr>
          <a:lstStyle/>
          <a:p>
            <a:pPr algn="just"/>
            <a:r>
              <a:rPr lang="en-US" sz="2000" dirty="0" smtClean="0"/>
              <a:t>Could be compared to the work of a criminalist</a:t>
            </a:r>
          </a:p>
          <a:p>
            <a:pPr marL="806450" indent="-463550" algn="just">
              <a:buNone/>
            </a:pPr>
            <a:r>
              <a:rPr lang="en-US" dirty="0"/>
              <a:t>→</a:t>
            </a:r>
            <a:r>
              <a:rPr lang="en-US" sz="2000" dirty="0" smtClean="0"/>
              <a:t> </a:t>
            </a:r>
            <a:r>
              <a:rPr lang="en-US" sz="2000" dirty="0" smtClean="0"/>
              <a:t>detecting severe problems and damages to reconstruct complex pathways that generate the deed/ crime (attacks against the functionality of ecological systems and the depending human wellbeing)</a:t>
            </a:r>
          </a:p>
          <a:p>
            <a:pPr algn="just"/>
            <a:r>
              <a:rPr lang="en-US" sz="2000" dirty="0" smtClean="0"/>
              <a:t>Any signs or indicators have to be used intelligently for hypothesis formulation that can be validated or falsified</a:t>
            </a:r>
          </a:p>
          <a:p>
            <a:pPr algn="just"/>
            <a:r>
              <a:rPr lang="en-US" sz="2000" dirty="0" smtClean="0"/>
              <a:t>Ideally, the responsible agent is identified and can be stopped through strategic treatment</a:t>
            </a:r>
          </a:p>
          <a:p>
            <a:pPr marL="0" indent="0" algn="just">
              <a:buNone/>
            </a:pPr>
            <a:endParaRPr lang="en-US" sz="2000" dirty="0" smtClean="0"/>
          </a:p>
          <a:p>
            <a:pPr algn="just"/>
            <a:endParaRPr lang="en-US" sz="2000" dirty="0"/>
          </a:p>
        </p:txBody>
      </p:sp>
      <p:sp>
        <p:nvSpPr>
          <p:cNvPr id="3" name="Fußzeilenplatzhalter 2"/>
          <p:cNvSpPr>
            <a:spLocks noGrp="1"/>
          </p:cNvSpPr>
          <p:nvPr>
            <p:ph type="ftr" sz="quarter" idx="11"/>
          </p:nvPr>
        </p:nvSpPr>
        <p:spPr/>
        <p:txBody>
          <a:bodyPr/>
          <a:lstStyle/>
          <a:p>
            <a:r>
              <a:rPr lang="de-DE" smtClean="0"/>
              <a:t>0. Ecosystem Diagnostics Analysis</a:t>
            </a:r>
            <a:endParaRPr lang="de-DE"/>
          </a:p>
        </p:txBody>
      </p:sp>
      <p:sp>
        <p:nvSpPr>
          <p:cNvPr id="21" name="Foliennummernplatzhalter 20"/>
          <p:cNvSpPr>
            <a:spLocks noGrp="1"/>
          </p:cNvSpPr>
          <p:nvPr>
            <p:ph type="sldNum" sz="quarter" idx="12"/>
          </p:nvPr>
        </p:nvSpPr>
        <p:spPr/>
        <p:txBody>
          <a:bodyPr/>
          <a:lstStyle/>
          <a:p>
            <a:fld id="{6C6AE60A-B69C-4790-82F7-3882EDF23186}" type="slidenum">
              <a:rPr lang="de-DE" smtClean="0"/>
              <a:t>9</a:t>
            </a:fld>
            <a:endParaRPr lang="de-DE"/>
          </a:p>
        </p:txBody>
      </p:sp>
      <p:sp>
        <p:nvSpPr>
          <p:cNvPr id="22" name="Textfeld 21"/>
          <p:cNvSpPr txBox="1"/>
          <p:nvPr/>
        </p:nvSpPr>
        <p:spPr>
          <a:xfrm>
            <a:off x="6516216" y="1681256"/>
            <a:ext cx="1296144" cy="369332"/>
          </a:xfrm>
          <a:prstGeom prst="rect">
            <a:avLst/>
          </a:prstGeom>
          <a:noFill/>
        </p:spPr>
        <p:txBody>
          <a:bodyPr wrap="square" rtlCol="0">
            <a:spAutoFit/>
          </a:bodyPr>
          <a:lstStyle/>
          <a:p>
            <a:r>
              <a:rPr lang="en-GB" b="1" dirty="0" smtClean="0"/>
              <a:t>…or</a:t>
            </a:r>
            <a:endParaRPr lang="en-GB" b="1" dirty="0"/>
          </a:p>
        </p:txBody>
      </p:sp>
      <p:pic>
        <p:nvPicPr>
          <p:cNvPr id="2052" name="Picture 4" descr="C:\Users\cle483\AppData\Local\Microsoft\Windows\Temporary Internet Files\Content.IE5\CBW6W1RG\peter_sellers_inspector_clouseau_pi[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2998511"/>
            <a:ext cx="1981119" cy="2462035"/>
          </a:xfrm>
          <a:prstGeom prst="rect">
            <a:avLst/>
          </a:prstGeom>
          <a:noFill/>
          <a:extLst>
            <a:ext uri="{909E8E84-426E-40DD-AFC4-6F175D3DCCD1}">
              <a14:hiddenFill xmlns:a14="http://schemas.microsoft.com/office/drawing/2010/main">
                <a:solidFill>
                  <a:srgbClr val="FFFFFF"/>
                </a:solidFill>
              </a14:hiddenFill>
            </a:ext>
          </a:extLst>
        </p:spPr>
      </p:pic>
      <p:sp>
        <p:nvSpPr>
          <p:cNvPr id="40" name="Textfeld 39"/>
          <p:cNvSpPr txBox="1"/>
          <p:nvPr/>
        </p:nvSpPr>
        <p:spPr>
          <a:xfrm>
            <a:off x="6582866" y="5460546"/>
            <a:ext cx="2522537" cy="215444"/>
          </a:xfrm>
          <a:prstGeom prst="rect">
            <a:avLst/>
          </a:prstGeom>
          <a:noFill/>
        </p:spPr>
        <p:txBody>
          <a:bodyPr wrap="square" rtlCol="0">
            <a:spAutoFit/>
          </a:bodyPr>
          <a:lstStyle/>
          <a:p>
            <a:r>
              <a:rPr lang="en-GB" sz="800" dirty="0" smtClean="0"/>
              <a:t>© Microsoft</a:t>
            </a:r>
            <a:endParaRPr lang="en-GB" sz="800" dirty="0"/>
          </a:p>
        </p:txBody>
      </p:sp>
    </p:spTree>
    <p:extLst>
      <p:ext uri="{BB962C8B-B14F-4D97-AF65-F5344CB8AC3E}">
        <p14:creationId xmlns:p14="http://schemas.microsoft.com/office/powerpoint/2010/main" val="3525520820"/>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1874</Words>
  <Application>Microsoft Office PowerPoint</Application>
  <PresentationFormat>Bildschirmpräsentation (4:3)</PresentationFormat>
  <Paragraphs>276</Paragraphs>
  <Slides>29</Slides>
  <Notes>15</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29</vt:i4>
      </vt:variant>
    </vt:vector>
  </HeadingPairs>
  <TitlesOfParts>
    <vt:vector size="35" baseType="lpstr">
      <vt:lpstr>ＭＳ Ｐゴシック</vt:lpstr>
      <vt:lpstr>宋体</vt:lpstr>
      <vt:lpstr>Arial</vt:lpstr>
      <vt:lpstr>Calibri</vt:lpstr>
      <vt:lpstr>Courier New</vt:lpstr>
      <vt:lpstr>Larissa-Design</vt:lpstr>
      <vt:lpstr>Ecosystem Diagnostics Analysis</vt:lpstr>
      <vt:lpstr>Credits and conditions of use</vt:lpstr>
      <vt:lpstr>PowerPoint-Präsentation</vt:lpstr>
      <vt:lpstr>Learning objectives</vt:lpstr>
      <vt:lpstr>Outline</vt:lpstr>
      <vt:lpstr>What is an Ecosystem Diagnostics Analysis?</vt:lpstr>
      <vt:lpstr>What is an Ecosystem Diagnostics Analysis?</vt:lpstr>
      <vt:lpstr>What is an Ecosystem Diagnostics Analysis?</vt:lpstr>
      <vt:lpstr>What is an Ecosystem Diagnostics Analysis?</vt:lpstr>
      <vt:lpstr>Why do we perform an Ecosystem Diagnostics Analysis?</vt:lpstr>
      <vt:lpstr>How do we perform an Ecosystem Diagnostics Analysis? </vt:lpstr>
      <vt:lpstr>Phase I –  Google Earth &amp; Desktop study</vt:lpstr>
      <vt:lpstr>How to:  Use Google Earth Images</vt:lpstr>
      <vt:lpstr>How to:  Use Google Earth Images</vt:lpstr>
      <vt:lpstr>How to:  Use Google Earth Images</vt:lpstr>
      <vt:lpstr>How to:  Use Google Earth Images</vt:lpstr>
      <vt:lpstr>How to:  Use Google Earth Images</vt:lpstr>
      <vt:lpstr>How to:  Use Google Earth Images</vt:lpstr>
      <vt:lpstr>How to:  Use Google Earth Images</vt:lpstr>
      <vt:lpstr>Desktop Study</vt:lpstr>
      <vt:lpstr>Desktop Study</vt:lpstr>
      <vt:lpstr>Phase II:  Field-Truthing Exercise </vt:lpstr>
      <vt:lpstr>Field-Truthing Exercise </vt:lpstr>
      <vt:lpstr>Field-Truthing Exercise </vt:lpstr>
      <vt:lpstr>Field-Truthing Exercise </vt:lpstr>
      <vt:lpstr>Field-Truthing Exercise </vt:lpstr>
      <vt:lpstr>Field-Truthing Exercise </vt:lpstr>
      <vt:lpstr>Analysis and Outcomes</vt:lpstr>
      <vt:lpstr>Practical Tips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Lehmann, Christina</dc:creator>
  <cp:lastModifiedBy>Tina</cp:lastModifiedBy>
  <cp:revision>120</cp:revision>
  <dcterms:created xsi:type="dcterms:W3CDTF">2014-11-12T07:15:06Z</dcterms:created>
  <dcterms:modified xsi:type="dcterms:W3CDTF">2015-03-17T17:44:43Z</dcterms:modified>
</cp:coreProperties>
</file>