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17"/>
  </p:notesMasterIdLst>
  <p:sldIdLst>
    <p:sldId id="256" r:id="rId2"/>
    <p:sldId id="283" r:id="rId3"/>
    <p:sldId id="278" r:id="rId4"/>
    <p:sldId id="284" r:id="rId5"/>
    <p:sldId id="258" r:id="rId6"/>
    <p:sldId id="261" r:id="rId7"/>
    <p:sldId id="260" r:id="rId8"/>
    <p:sldId id="271" r:id="rId9"/>
    <p:sldId id="285" r:id="rId10"/>
    <p:sldId id="274" r:id="rId11"/>
    <p:sldId id="281" r:id="rId12"/>
    <p:sldId id="273" r:id="rId13"/>
    <p:sldId id="275" r:id="rId14"/>
    <p:sldId id="276" r:id="rId15"/>
    <p:sldId id="264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20" autoAdjust="0"/>
    <p:restoredTop sz="94673" autoAdjust="0"/>
  </p:normalViewPr>
  <p:slideViewPr>
    <p:cSldViewPr snapToGrid="0">
      <p:cViewPr varScale="1">
        <p:scale>
          <a:sx n="71" d="100"/>
          <a:sy n="71" d="100"/>
        </p:scale>
        <p:origin x="7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FADE03-B6CD-4573-88FC-D83DC6160521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GB"/>
        </a:p>
      </dgm:t>
    </dgm:pt>
    <dgm:pt modelId="{6926F04E-6B7B-406A-B83F-5A2A9DAA9C82}">
      <dgm:prSet custT="1"/>
      <dgm:spPr/>
      <dgm:t>
        <a:bodyPr/>
        <a:lstStyle/>
        <a:p>
          <a:pPr rtl="0"/>
          <a:r>
            <a:rPr lang="en-GB" sz="2000" smtClean="0"/>
            <a:t>Participants understand and are able to explain the rationale of the step of threat identification as important drivers to produce stresses and thus negative impacts on the conservation objects. </a:t>
          </a:r>
          <a:endParaRPr lang="en-US" sz="2000"/>
        </a:p>
      </dgm:t>
    </dgm:pt>
    <dgm:pt modelId="{073E5961-9E18-4DC8-A3E4-BAC66C91C2D8}" type="parTrans" cxnId="{64E97194-D948-41A4-B8CE-FED69AC996F5}">
      <dgm:prSet/>
      <dgm:spPr/>
      <dgm:t>
        <a:bodyPr/>
        <a:lstStyle/>
        <a:p>
          <a:endParaRPr lang="en-GB"/>
        </a:p>
      </dgm:t>
    </dgm:pt>
    <dgm:pt modelId="{6C66EE12-6CC8-4CCF-8E7B-C63464751BD0}" type="sibTrans" cxnId="{64E97194-D948-41A4-B8CE-FED69AC996F5}">
      <dgm:prSet/>
      <dgm:spPr/>
      <dgm:t>
        <a:bodyPr/>
        <a:lstStyle/>
        <a:p>
          <a:endParaRPr lang="en-GB"/>
        </a:p>
      </dgm:t>
    </dgm:pt>
    <dgm:pt modelId="{CB7C9CA7-54A9-4026-A887-1501877D0B34}">
      <dgm:prSet custT="1"/>
      <dgm:spPr/>
      <dgm:t>
        <a:bodyPr/>
        <a:lstStyle/>
        <a:p>
          <a:pPr rtl="0"/>
          <a:r>
            <a:rPr lang="en-GB" sz="2000" smtClean="0"/>
            <a:t>Participants have the skills to facilitate the identification of direct threats as well as to make clear the distinction between threats and stresses. </a:t>
          </a:r>
          <a:endParaRPr lang="en-US" sz="2000"/>
        </a:p>
      </dgm:t>
    </dgm:pt>
    <dgm:pt modelId="{B7F62FEA-894A-492A-887C-6C7C6560DDFF}" type="parTrans" cxnId="{00330D09-5402-44B4-B711-C54E41F4D744}">
      <dgm:prSet/>
      <dgm:spPr/>
      <dgm:t>
        <a:bodyPr/>
        <a:lstStyle/>
        <a:p>
          <a:endParaRPr lang="en-GB"/>
        </a:p>
      </dgm:t>
    </dgm:pt>
    <dgm:pt modelId="{EC9C8CF2-526E-4D7B-960A-41769CB2FD3C}" type="sibTrans" cxnId="{00330D09-5402-44B4-B711-C54E41F4D744}">
      <dgm:prSet/>
      <dgm:spPr/>
      <dgm:t>
        <a:bodyPr/>
        <a:lstStyle/>
        <a:p>
          <a:endParaRPr lang="en-GB"/>
        </a:p>
      </dgm:t>
    </dgm:pt>
    <dgm:pt modelId="{8C3EEBF6-BFAA-4751-915E-EEA106E54EAF}">
      <dgm:prSet custT="1"/>
      <dgm:spPr/>
      <dgm:t>
        <a:bodyPr/>
        <a:lstStyle/>
        <a:p>
          <a:pPr rtl="0"/>
          <a:r>
            <a:rPr lang="en-GB" sz="2000" smtClean="0"/>
            <a:t>Furthermore they are able to guide the process to an appropriate level regarding how specific or exact should be threats or stresses.</a:t>
          </a:r>
          <a:endParaRPr lang="en-US" sz="2000"/>
        </a:p>
      </dgm:t>
    </dgm:pt>
    <dgm:pt modelId="{F032793D-1603-492B-A36F-12D9CB814070}" type="parTrans" cxnId="{AE60A9F9-E983-4ECF-A720-D84575708A38}">
      <dgm:prSet/>
      <dgm:spPr/>
      <dgm:t>
        <a:bodyPr/>
        <a:lstStyle/>
        <a:p>
          <a:endParaRPr lang="en-GB"/>
        </a:p>
      </dgm:t>
    </dgm:pt>
    <dgm:pt modelId="{CA02DB14-C433-4800-AA62-3E45A5980F53}" type="sibTrans" cxnId="{AE60A9F9-E983-4ECF-A720-D84575708A38}">
      <dgm:prSet/>
      <dgm:spPr/>
      <dgm:t>
        <a:bodyPr/>
        <a:lstStyle/>
        <a:p>
          <a:endParaRPr lang="en-GB"/>
        </a:p>
      </dgm:t>
    </dgm:pt>
    <dgm:pt modelId="{7A184F3B-F8B0-463E-BEB6-38FD344B423F}" type="pres">
      <dgm:prSet presAssocID="{8EFADE03-B6CD-4573-88FC-D83DC61605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43C38BA-7DD0-41C0-9CF0-C2FEDF37C701}" type="pres">
      <dgm:prSet presAssocID="{6926F04E-6B7B-406A-B83F-5A2A9DAA9C8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6FFADD-4C3D-4C9B-B90C-091F2B469E34}" type="pres">
      <dgm:prSet presAssocID="{6C66EE12-6CC8-4CCF-8E7B-C63464751BD0}" presName="spacer" presStyleCnt="0"/>
      <dgm:spPr/>
    </dgm:pt>
    <dgm:pt modelId="{52FC3FA7-612B-44EC-8973-A1BA85ADEDC8}" type="pres">
      <dgm:prSet presAssocID="{CB7C9CA7-54A9-4026-A887-1501877D0B3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09DECE-CE79-4A3E-AA71-BB9651E168AD}" type="pres">
      <dgm:prSet presAssocID="{EC9C8CF2-526E-4D7B-960A-41769CB2FD3C}" presName="spacer" presStyleCnt="0"/>
      <dgm:spPr/>
    </dgm:pt>
    <dgm:pt modelId="{8528165E-4AE5-4EE5-8767-52FB9DA7BF60}" type="pres">
      <dgm:prSet presAssocID="{8C3EEBF6-BFAA-4751-915E-EEA106E54EA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0330D09-5402-44B4-B711-C54E41F4D744}" srcId="{8EFADE03-B6CD-4573-88FC-D83DC6160521}" destId="{CB7C9CA7-54A9-4026-A887-1501877D0B34}" srcOrd="1" destOrd="0" parTransId="{B7F62FEA-894A-492A-887C-6C7C6560DDFF}" sibTransId="{EC9C8CF2-526E-4D7B-960A-41769CB2FD3C}"/>
    <dgm:cxn modelId="{AE60A9F9-E983-4ECF-A720-D84575708A38}" srcId="{8EFADE03-B6CD-4573-88FC-D83DC6160521}" destId="{8C3EEBF6-BFAA-4751-915E-EEA106E54EAF}" srcOrd="2" destOrd="0" parTransId="{F032793D-1603-492B-A36F-12D9CB814070}" sibTransId="{CA02DB14-C433-4800-AA62-3E45A5980F53}"/>
    <dgm:cxn modelId="{6CB27154-EF2E-4C2C-93DA-FD50D82CD66C}" type="presOf" srcId="{CB7C9CA7-54A9-4026-A887-1501877D0B34}" destId="{52FC3FA7-612B-44EC-8973-A1BA85ADEDC8}" srcOrd="0" destOrd="0" presId="urn:microsoft.com/office/officeart/2005/8/layout/vList2"/>
    <dgm:cxn modelId="{64E97194-D948-41A4-B8CE-FED69AC996F5}" srcId="{8EFADE03-B6CD-4573-88FC-D83DC6160521}" destId="{6926F04E-6B7B-406A-B83F-5A2A9DAA9C82}" srcOrd="0" destOrd="0" parTransId="{073E5961-9E18-4DC8-A3E4-BAC66C91C2D8}" sibTransId="{6C66EE12-6CC8-4CCF-8E7B-C63464751BD0}"/>
    <dgm:cxn modelId="{5F0BC8D3-8318-4C8F-AE4B-A89FB1FA8ACD}" type="presOf" srcId="{6926F04E-6B7B-406A-B83F-5A2A9DAA9C82}" destId="{A43C38BA-7DD0-41C0-9CF0-C2FEDF37C701}" srcOrd="0" destOrd="0" presId="urn:microsoft.com/office/officeart/2005/8/layout/vList2"/>
    <dgm:cxn modelId="{5115EB81-CAEF-4A88-BACE-C6F15A2E2649}" type="presOf" srcId="{8EFADE03-B6CD-4573-88FC-D83DC6160521}" destId="{7A184F3B-F8B0-463E-BEB6-38FD344B423F}" srcOrd="0" destOrd="0" presId="urn:microsoft.com/office/officeart/2005/8/layout/vList2"/>
    <dgm:cxn modelId="{674583AF-FD36-4F67-A55B-37A9A3A19346}" type="presOf" srcId="{8C3EEBF6-BFAA-4751-915E-EEA106E54EAF}" destId="{8528165E-4AE5-4EE5-8767-52FB9DA7BF60}" srcOrd="0" destOrd="0" presId="urn:microsoft.com/office/officeart/2005/8/layout/vList2"/>
    <dgm:cxn modelId="{C88CA4CA-5091-4E97-AE0B-BF9B1FFCF19C}" type="presParOf" srcId="{7A184F3B-F8B0-463E-BEB6-38FD344B423F}" destId="{A43C38BA-7DD0-41C0-9CF0-C2FEDF37C701}" srcOrd="0" destOrd="0" presId="urn:microsoft.com/office/officeart/2005/8/layout/vList2"/>
    <dgm:cxn modelId="{5CC8363D-D9A9-4C14-B3F6-293960BFCB14}" type="presParOf" srcId="{7A184F3B-F8B0-463E-BEB6-38FD344B423F}" destId="{736FFADD-4C3D-4C9B-B90C-091F2B469E34}" srcOrd="1" destOrd="0" presId="urn:microsoft.com/office/officeart/2005/8/layout/vList2"/>
    <dgm:cxn modelId="{02EFBE2F-366B-49DF-A939-A1917D29B4F9}" type="presParOf" srcId="{7A184F3B-F8B0-463E-BEB6-38FD344B423F}" destId="{52FC3FA7-612B-44EC-8973-A1BA85ADEDC8}" srcOrd="2" destOrd="0" presId="urn:microsoft.com/office/officeart/2005/8/layout/vList2"/>
    <dgm:cxn modelId="{E2532F24-6969-401B-9168-D96DD8810712}" type="presParOf" srcId="{7A184F3B-F8B0-463E-BEB6-38FD344B423F}" destId="{4F09DECE-CE79-4A3E-AA71-BB9651E168AD}" srcOrd="3" destOrd="0" presId="urn:microsoft.com/office/officeart/2005/8/layout/vList2"/>
    <dgm:cxn modelId="{272139DC-563C-478B-87DB-0E4F7402C6F9}" type="presParOf" srcId="{7A184F3B-F8B0-463E-BEB6-38FD344B423F}" destId="{8528165E-4AE5-4EE5-8767-52FB9DA7BF6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C38BA-7DD0-41C0-9CF0-C2FEDF37C701}">
      <dsp:nvSpPr>
        <dsp:cNvPr id="0" name=""/>
        <dsp:cNvSpPr/>
      </dsp:nvSpPr>
      <dsp:spPr>
        <a:xfrm>
          <a:off x="0" y="250581"/>
          <a:ext cx="7776791" cy="1216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Participants understand and are able to explain the rationale of the step of threat identification as important drivers to produce stresses and thus negative impacts on the conservation objects. </a:t>
          </a:r>
          <a:endParaRPr lang="en-US" sz="2000" kern="1200"/>
        </a:p>
      </dsp:txBody>
      <dsp:txXfrm>
        <a:off x="59399" y="309980"/>
        <a:ext cx="7657993" cy="1098002"/>
      </dsp:txXfrm>
    </dsp:sp>
    <dsp:sp modelId="{52FC3FA7-612B-44EC-8973-A1BA85ADEDC8}">
      <dsp:nvSpPr>
        <dsp:cNvPr id="0" name=""/>
        <dsp:cNvSpPr/>
      </dsp:nvSpPr>
      <dsp:spPr>
        <a:xfrm>
          <a:off x="0" y="1654581"/>
          <a:ext cx="7776791" cy="1216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Participants have the skills to facilitate the identification of direct threats as well as to make clear the distinction between threats and stresses. </a:t>
          </a:r>
          <a:endParaRPr lang="en-US" sz="2000" kern="1200"/>
        </a:p>
      </dsp:txBody>
      <dsp:txXfrm>
        <a:off x="59399" y="1713980"/>
        <a:ext cx="7657993" cy="1098002"/>
      </dsp:txXfrm>
    </dsp:sp>
    <dsp:sp modelId="{8528165E-4AE5-4EE5-8767-52FB9DA7BF60}">
      <dsp:nvSpPr>
        <dsp:cNvPr id="0" name=""/>
        <dsp:cNvSpPr/>
      </dsp:nvSpPr>
      <dsp:spPr>
        <a:xfrm>
          <a:off x="0" y="3058581"/>
          <a:ext cx="7776791" cy="1216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Furthermore they are able to guide the process to an appropriate level regarding how specific or exact should be threats or stresses.</a:t>
          </a:r>
          <a:endParaRPr lang="en-US" sz="2000" kern="1200"/>
        </a:p>
      </dsp:txBody>
      <dsp:txXfrm>
        <a:off x="59399" y="3117980"/>
        <a:ext cx="7657993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5C514-C0EB-42E2-AC1E-744535790530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27B27-19F4-4D0F-8FB5-6942C5E7B4B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506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27B27-19F4-4D0F-8FB5-6942C5E7B4B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765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Pictures: Christina Lehmann 2012 &amp; 2014</a:t>
            </a:r>
          </a:p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27B27-19F4-4D0F-8FB5-6942C5E7B4B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52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Pictures: MARISCO Manual 2014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27B27-19F4-4D0F-8FB5-6942C5E7B4B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27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6. Threats - understanding the drivers of stress and the vulnerability they cause to biodiversity objects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556792"/>
            <a:ext cx="375215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59632" y="2204864"/>
            <a:ext cx="3752156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20072" y="1556792"/>
            <a:ext cx="375374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220072" y="2204864"/>
            <a:ext cx="3753743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6. Threats - understanding the drivers of stress and the vulnerability they cause to biodiversity objects</a:t>
            </a:r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8D6-DCFC-4A39-A5D0-AF1E572A1010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6. Threats - understanding the drivers of stress and the vulnerability they cause to biodiversity objects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8D6-DCFC-4A39-A5D0-AF1E572A1010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6. Threats - understanding the drivers of stress and the vulnerability they cause to biodiversity objects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8D6-DCFC-4A39-A5D0-AF1E572A1010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6. Threats - understanding the drivers of stress and the vulnerability they cause to biodiversity objects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8D6-DCFC-4A39-A5D0-AF1E572A1010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6. Threats - understanding the drivers of stress and the vulnerability they cause to biodiversity objects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8D6-DCFC-4A39-A5D0-AF1E572A1010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6. Threats - understanding the drivers of stress and the vulnerability they cause to biodiversity objects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8D6-DCFC-4A39-A5D0-AF1E572A1010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6. Threats - understanding the drivers of stress and the vulnerability they cause to biodiversity objects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8D6-DCFC-4A39-A5D0-AF1E572A1010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6. Threats - understanding the drivers of stress and the vulnerability they cause to biodiversity objects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8D6-DCFC-4A39-A5D0-AF1E572A1010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6. Threats - understanding the drivers of stress and the vulnerability they cause to biodiversity objects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8D6-DCFC-4A39-A5D0-AF1E572A1010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extfeld 6"/>
          <p:cNvSpPr txBox="1"/>
          <p:nvPr/>
        </p:nvSpPr>
        <p:spPr>
          <a:xfrm>
            <a:off x="256027" y="2642543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355931" y="1748812"/>
            <a:ext cx="377333" cy="327345"/>
            <a:chOff x="252905" y="1778908"/>
            <a:chExt cx="377333" cy="327345"/>
          </a:xfrm>
          <a:noFill/>
        </p:grpSpPr>
        <p:sp>
          <p:nvSpPr>
            <p:cNvPr id="9" name="Ellipse 8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rapezoid 9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ogen 10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339734" y="4018502"/>
            <a:ext cx="396070" cy="435203"/>
            <a:chOff x="201399" y="4006186"/>
            <a:chExt cx="396070" cy="435203"/>
          </a:xfrm>
          <a:noFill/>
        </p:grpSpPr>
        <p:sp>
          <p:nvSpPr>
            <p:cNvPr id="13" name="Form 12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orm 13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orm 14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16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" y="521955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6. Threats - understanding the drivers of stress and the vulnerability they cause to biodiversity objects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8D6-DCFC-4A39-A5D0-AF1E572A1010}" type="slidenum">
              <a:rPr lang="en-GB" smtClean="0"/>
              <a:t>‹Nr.›</a:t>
            </a:fld>
            <a:endParaRPr lang="en-GB"/>
          </a:p>
        </p:txBody>
      </p:sp>
      <p:pic>
        <p:nvPicPr>
          <p:cNvPr id="1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pieren 17"/>
          <p:cNvGrpSpPr/>
          <p:nvPr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19" name="Form 1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 1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orm 2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2" name="Textfeld 21"/>
          <p:cNvSpPr txBox="1"/>
          <p:nvPr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355931" y="1748812"/>
            <a:ext cx="377333" cy="327345"/>
            <a:chOff x="252905" y="1778908"/>
            <a:chExt cx="377333" cy="327345"/>
          </a:xfrm>
          <a:noFill/>
        </p:grpSpPr>
        <p:sp>
          <p:nvSpPr>
            <p:cNvPr id="28" name="Ellipse 27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rapezoid 28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Bogen 29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6. Threats - understanding the drivers of stress and the vulnerability they cause to biodiversity objects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8D6-DCFC-4A39-A5D0-AF1E572A1010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9" name="Form 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 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 1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3" name="Gruppieren 12"/>
          <p:cNvGrpSpPr/>
          <p:nvPr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256027" y="2642543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6. Threats - understanding the drivers of stress and the vulnerability they cause to biodiversity objects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8D6-DCFC-4A39-A5D0-AF1E572A1010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339734" y="4018502"/>
            <a:ext cx="396070" cy="435203"/>
            <a:chOff x="201399" y="4006186"/>
            <a:chExt cx="396070" cy="435203"/>
          </a:xfrm>
          <a:noFill/>
        </p:grpSpPr>
        <p:sp>
          <p:nvSpPr>
            <p:cNvPr id="18" name="Form 17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orm 18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 19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6. Threats - understanding the drivers of stress and the vulnerability they cause to biodiversity objects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8D6-DCFC-4A39-A5D0-AF1E572A1010}" type="slidenum">
              <a:rPr lang="en-GB" smtClean="0"/>
              <a:t>‹Nr.›</a:t>
            </a:fld>
            <a:endParaRPr lang="en-GB"/>
          </a:p>
        </p:txBody>
      </p:sp>
      <p:grpSp>
        <p:nvGrpSpPr>
          <p:cNvPr id="8" name="Gruppieren 7"/>
          <p:cNvGrpSpPr/>
          <p:nvPr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9" name="Form 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 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 1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2" name="Textfeld 11"/>
          <p:cNvSpPr txBox="1"/>
          <p:nvPr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" y="521955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6. Threats - understanding the drivers of stress and the vulnerability they cause to biodiversity objects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8D6-DCFC-4A39-A5D0-AF1E572A1010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87624" y="1628800"/>
            <a:ext cx="3816424" cy="4525963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8064" y="1628800"/>
            <a:ext cx="3894584" cy="4525963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6. Threats - understanding the drivers of stress and the vulnerability they cause to biodiversity objects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8D6-DCFC-4A39-A5D0-AF1E572A1010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7" b="11662"/>
          <a:stretch/>
        </p:blipFill>
        <p:spPr bwMode="auto">
          <a:xfrm rot="10800000">
            <a:off x="-11929" y="-1"/>
            <a:ext cx="91559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hteck 17"/>
          <p:cNvSpPr/>
          <p:nvPr/>
        </p:nvSpPr>
        <p:spPr>
          <a:xfrm>
            <a:off x="-11928" y="7289"/>
            <a:ext cx="9161722" cy="6858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C:\Users\cle483\Desktop\Centre for Econics\Logo centre.bmp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85343"/>
            <a:ext cx="1295400" cy="91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cle483\Desktop\Centre for Econics\Logo MARISCO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1718" y="342900"/>
            <a:ext cx="1172281" cy="91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929" y="-1"/>
            <a:ext cx="9161721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600200"/>
            <a:ext cx="742716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20" y="6515100"/>
            <a:ext cx="9258313" cy="35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-11927" y="6515100"/>
            <a:ext cx="55148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51CCF8D6-DCFC-4A39-A5D0-AF1E572A1010}" type="slidenum">
              <a:rPr lang="en-GB" smtClean="0"/>
              <a:t>‹Nr.›</a:t>
            </a:fld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115616" y="6515100"/>
            <a:ext cx="1080120" cy="350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79912" y="6515100"/>
            <a:ext cx="5364087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 Threats - understanding the drivers of stress and the vulnerability they cause to biodiversity objects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ucnredlist.org/documents/June_2012_Guidance_Threats_Classification_Scheme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hyperlink" Target="http://www.iucnredlist.org/documents/Salafsky_et_al._2008_Unified_Classifications_of_Threats_and_Actions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247615"/>
            <a:ext cx="9144000" cy="937648"/>
          </a:xfrm>
        </p:spPr>
        <p:txBody>
          <a:bodyPr>
            <a:noAutofit/>
          </a:bodyPr>
          <a:lstStyle/>
          <a:p>
            <a:r>
              <a:rPr lang="en-GB" sz="3000" dirty="0" smtClean="0"/>
              <a:t>Threats: understanding the drivers of stress and the </a:t>
            </a:r>
            <a:r>
              <a:rPr lang="en-GB" sz="3000" dirty="0"/>
              <a:t>v</a:t>
            </a:r>
            <a:r>
              <a:rPr lang="en-GB" sz="3000" dirty="0" smtClean="0"/>
              <a:t>ulnerability </a:t>
            </a:r>
            <a:r>
              <a:rPr lang="en-GB" sz="3000" dirty="0"/>
              <a:t>t</a:t>
            </a:r>
            <a:r>
              <a:rPr lang="en-GB" sz="3000" dirty="0" smtClean="0"/>
              <a:t>hey cause to </a:t>
            </a:r>
            <a:r>
              <a:rPr lang="en-GB" sz="3000" dirty="0"/>
              <a:t>b</a:t>
            </a:r>
            <a:r>
              <a:rPr lang="en-GB" sz="3000" dirty="0" smtClean="0"/>
              <a:t>iodiversity objects</a:t>
            </a:r>
            <a:endParaRPr lang="en-GB" sz="3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5238623"/>
            <a:ext cx="9144000" cy="1260629"/>
          </a:xfrm>
        </p:spPr>
        <p:txBody>
          <a:bodyPr>
            <a:normAutofit/>
          </a:bodyPr>
          <a:lstStyle/>
          <a:p>
            <a:r>
              <a:rPr lang="en-GB" sz="1800" dirty="0" smtClean="0">
                <a:solidFill>
                  <a:schemeClr val="tx1"/>
                </a:solidFill>
              </a:rPr>
              <a:t>Phase II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Systemic Risk and Vulnerability Analysis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Step 6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Fotos_MARISCO Workshops + EDA\Colombia\Double workshops GOPA_Sept_Okt14\1st workshop Barranquilla\Ibisch_Colombia-14 (527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1" t="15085" r="21666" b="35250"/>
          <a:stretch/>
        </p:blipFill>
        <p:spPr bwMode="auto">
          <a:xfrm>
            <a:off x="2852638" y="2290433"/>
            <a:ext cx="3416426" cy="284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757158" y="5092284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2014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99407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understand the drivers of stress (threats)?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100600" y="6515100"/>
            <a:ext cx="7043399" cy="342900"/>
          </a:xfrm>
        </p:spPr>
        <p:txBody>
          <a:bodyPr/>
          <a:lstStyle/>
          <a:p>
            <a:r>
              <a:rPr lang="en-US" dirty="0" smtClean="0"/>
              <a:t>6. Threats - understanding the drivers of stress and the vulnerability they cause to biodiversity objects</a:t>
            </a:r>
            <a:endParaRPr lang="en-GB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661" y="1991532"/>
            <a:ext cx="7736708" cy="385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318517" y="1991532"/>
            <a:ext cx="1618412" cy="38210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feld 24"/>
          <p:cNvSpPr txBox="1"/>
          <p:nvPr/>
        </p:nvSpPr>
        <p:spPr>
          <a:xfrm>
            <a:off x="1333661" y="5842862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CEEM 2014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4823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understand the drivers of stress (threats)?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914041"/>
            <a:ext cx="7427167" cy="4212122"/>
          </a:xfrm>
        </p:spPr>
        <p:txBody>
          <a:bodyPr/>
          <a:lstStyle/>
          <a:p>
            <a:pPr algn="just"/>
            <a:r>
              <a:rPr lang="en-GB" b="1" dirty="0"/>
              <a:t>Red rectangular MARISCO threat cards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402598" y="6515100"/>
            <a:ext cx="7741402" cy="342900"/>
          </a:xfrm>
        </p:spPr>
        <p:txBody>
          <a:bodyPr/>
          <a:lstStyle/>
          <a:p>
            <a:r>
              <a:rPr lang="en-US" dirty="0" smtClean="0"/>
              <a:t>6. Threats - understanding the drivers of stress and the vulnerability they cause to biodiversity objects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8D6-DCFC-4A39-A5D0-AF1E572A1010}" type="slidenum">
              <a:rPr lang="en-GB" smtClean="0"/>
              <a:t>11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105" y="2727952"/>
            <a:ext cx="7488209" cy="2594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333907" y="5297254"/>
            <a:ext cx="116411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800" dirty="0" smtClean="0"/>
              <a:t>© CEEM 2014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660294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understand the drivers of stress (threats)?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600200"/>
            <a:ext cx="4465459" cy="4525963"/>
          </a:xfrm>
        </p:spPr>
        <p:txBody>
          <a:bodyPr anchor="ctr">
            <a:normAutofit/>
          </a:bodyPr>
          <a:lstStyle/>
          <a:p>
            <a:pPr algn="just"/>
            <a:r>
              <a:rPr lang="en-GB" dirty="0" smtClean="0"/>
              <a:t>Consensus </a:t>
            </a:r>
            <a:r>
              <a:rPr lang="en-GB" dirty="0"/>
              <a:t>in the workshop team concerning links </a:t>
            </a:r>
            <a:r>
              <a:rPr lang="en-GB" dirty="0" smtClean="0"/>
              <a:t>between </a:t>
            </a:r>
            <a:r>
              <a:rPr lang="en-GB" dirty="0"/>
              <a:t>threats and </a:t>
            </a:r>
            <a:r>
              <a:rPr lang="en-GB" dirty="0" smtClean="0"/>
              <a:t>stresses is necessary </a:t>
            </a:r>
            <a:r>
              <a:rPr lang="en-GB" dirty="0"/>
              <a:t>before moving to </a:t>
            </a:r>
            <a:r>
              <a:rPr lang="en-GB" dirty="0" smtClean="0"/>
              <a:t>the next </a:t>
            </a:r>
            <a:r>
              <a:rPr lang="en-GB" dirty="0"/>
              <a:t>stage</a:t>
            </a:r>
          </a:p>
          <a:p>
            <a:pPr algn="just"/>
            <a:r>
              <a:rPr lang="en-GB" dirty="0"/>
              <a:t>Clustering or grouping of </a:t>
            </a:r>
            <a:r>
              <a:rPr lang="en-GB" dirty="0" smtClean="0"/>
              <a:t>threats is helpful and creates a better overview</a:t>
            </a:r>
            <a:endParaRPr lang="en-GB" dirty="0"/>
          </a:p>
          <a:p>
            <a:pPr algn="just"/>
            <a:r>
              <a:rPr lang="en-GB" dirty="0"/>
              <a:t>Depth of threat analysis depends on available </a:t>
            </a:r>
            <a:r>
              <a:rPr lang="en-GB" dirty="0" smtClean="0"/>
              <a:t>knowledge </a:t>
            </a:r>
            <a:r>
              <a:rPr lang="en-GB" dirty="0"/>
              <a:t>and resources spent </a:t>
            </a:r>
            <a:r>
              <a:rPr lang="en-GB" dirty="0" smtClean="0"/>
              <a:t>→ </a:t>
            </a:r>
            <a:r>
              <a:rPr lang="en-GB" dirty="0"/>
              <a:t>try to be as precise and specific as possible</a:t>
            </a:r>
          </a:p>
          <a:p>
            <a:pPr algn="just"/>
            <a:r>
              <a:rPr lang="en-GB" dirty="0"/>
              <a:t>Threats from IUCN-CMP’s </a:t>
            </a:r>
            <a:r>
              <a:rPr lang="en-GB" i="1" dirty="0"/>
              <a:t>Unified Classifications of Direct Threats </a:t>
            </a:r>
            <a:r>
              <a:rPr lang="en-GB" dirty="0"/>
              <a:t>may be </a:t>
            </a:r>
            <a:r>
              <a:rPr lang="en-GB" dirty="0" smtClean="0"/>
              <a:t>used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922150" y="6515100"/>
            <a:ext cx="8221850" cy="342900"/>
          </a:xfrm>
        </p:spPr>
        <p:txBody>
          <a:bodyPr/>
          <a:lstStyle/>
          <a:p>
            <a:r>
              <a:rPr lang="en-US" dirty="0" smtClean="0"/>
              <a:t>6. Threats - understanding the drivers of stress and the vulnerability they cause to biodiversity objects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5657385" y="4340899"/>
            <a:ext cx="34866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just">
              <a:buNone/>
            </a:pPr>
            <a:r>
              <a:rPr lang="en-US" sz="1600" dirty="0"/>
              <a:t>Check out</a:t>
            </a:r>
            <a:r>
              <a:rPr lang="en-US" sz="1600" dirty="0" smtClean="0"/>
              <a:t>:</a:t>
            </a:r>
          </a:p>
          <a:p>
            <a:pPr marL="68580" indent="0" algn="just">
              <a:buNone/>
            </a:pPr>
            <a:r>
              <a:rPr lang="en-US" sz="1600" dirty="0" smtClean="0">
                <a:hlinkClick r:id="rId3"/>
              </a:rPr>
              <a:t>Unified </a:t>
            </a:r>
            <a:r>
              <a:rPr lang="en-US" sz="1600" dirty="0">
                <a:hlinkClick r:id="rId3"/>
              </a:rPr>
              <a:t>Classifications of Threats </a:t>
            </a:r>
            <a:endParaRPr lang="en-US" sz="1600" dirty="0" smtClean="0"/>
          </a:p>
          <a:p>
            <a:pPr marL="68580" indent="0" algn="just">
              <a:buNone/>
            </a:pPr>
            <a:r>
              <a:rPr lang="en-US" sz="1600" dirty="0" smtClean="0"/>
              <a:t>&amp;</a:t>
            </a:r>
            <a:endParaRPr lang="en-US" sz="1600" dirty="0"/>
          </a:p>
          <a:p>
            <a:pPr marL="68580" indent="0" algn="just">
              <a:buNone/>
            </a:pPr>
            <a:r>
              <a:rPr lang="en-US" sz="1600" dirty="0" smtClean="0">
                <a:hlinkClick r:id="rId4"/>
              </a:rPr>
              <a:t>Unified </a:t>
            </a:r>
            <a:r>
              <a:rPr lang="en-US" sz="1600" dirty="0">
                <a:hlinkClick r:id="rId4"/>
              </a:rPr>
              <a:t>Classifications of Threats and Actions</a:t>
            </a:r>
            <a:endParaRPr lang="en-US" sz="16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"/>
          <a:stretch/>
        </p:blipFill>
        <p:spPr>
          <a:xfrm>
            <a:off x="5820627" y="1895783"/>
            <a:ext cx="3226658" cy="222458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820627" y="4120370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2014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53739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understand the drivers of stress (threats)?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1" y="1600200"/>
            <a:ext cx="7713383" cy="4919546"/>
          </a:xfrm>
        </p:spPr>
        <p:txBody>
          <a:bodyPr numCol="2">
            <a:normAutofit fontScale="92500"/>
          </a:bodyPr>
          <a:lstStyle/>
          <a:p>
            <a:pPr marL="0" lvl="0" indent="0" algn="just">
              <a:buNone/>
            </a:pPr>
            <a:r>
              <a:rPr lang="en-GB" sz="1600" dirty="0">
                <a:solidFill>
                  <a:prstClr val="black"/>
                </a:solidFill>
              </a:rPr>
              <a:t>Classification of direct threats (taken from the IUCN-CMP Unified Classifications of Direct Threats, </a:t>
            </a:r>
            <a:r>
              <a:rPr lang="en-GB" sz="1600" dirty="0" err="1">
                <a:solidFill>
                  <a:prstClr val="black"/>
                </a:solidFill>
              </a:rPr>
              <a:t>Salafsky</a:t>
            </a:r>
            <a:r>
              <a:rPr lang="en-GB" sz="1600" dirty="0">
                <a:solidFill>
                  <a:prstClr val="black"/>
                </a:solidFill>
              </a:rPr>
              <a:t> et al., 2008)</a:t>
            </a:r>
          </a:p>
          <a:p>
            <a:pPr marL="0" lvl="0" indent="0" algn="just">
              <a:buNone/>
            </a:pPr>
            <a:endParaRPr lang="en-GB" sz="2100" dirty="0">
              <a:solidFill>
                <a:prstClr val="black"/>
              </a:solidFill>
            </a:endParaRPr>
          </a:p>
          <a:p>
            <a:pPr lvl="0" algn="just"/>
            <a:r>
              <a:rPr lang="en-GB" sz="1400" b="1" dirty="0">
                <a:solidFill>
                  <a:prstClr val="black"/>
                </a:solidFill>
              </a:rPr>
              <a:t>Residential and commercial development</a:t>
            </a:r>
            <a:r>
              <a:rPr lang="en-GB" sz="1400" dirty="0">
                <a:solidFill>
                  <a:prstClr val="black"/>
                </a:solidFill>
              </a:rPr>
              <a:t>: human settlements or other non-agricultural land uses with a substantial footprint.</a:t>
            </a:r>
          </a:p>
          <a:p>
            <a:pPr lvl="0" algn="just"/>
            <a:r>
              <a:rPr lang="en-GB" sz="1400" b="1" dirty="0">
                <a:solidFill>
                  <a:prstClr val="black"/>
                </a:solidFill>
              </a:rPr>
              <a:t>Agriculture and aquaculture</a:t>
            </a:r>
            <a:r>
              <a:rPr lang="en-GB" sz="1400" dirty="0">
                <a:solidFill>
                  <a:prstClr val="black"/>
                </a:solidFill>
              </a:rPr>
              <a:t>: threats from farming and ranching as a result of agricultural expansion and intensification, including </a:t>
            </a:r>
            <a:r>
              <a:rPr lang="en-GB" sz="1400" dirty="0" err="1">
                <a:solidFill>
                  <a:prstClr val="black"/>
                </a:solidFill>
              </a:rPr>
              <a:t>silviculture</a:t>
            </a:r>
            <a:r>
              <a:rPr lang="en-GB" sz="1400" dirty="0">
                <a:solidFill>
                  <a:prstClr val="black"/>
                </a:solidFill>
              </a:rPr>
              <a:t>, </a:t>
            </a:r>
            <a:r>
              <a:rPr lang="en-GB" sz="1400" dirty="0" err="1">
                <a:solidFill>
                  <a:prstClr val="black"/>
                </a:solidFill>
              </a:rPr>
              <a:t>mariculture</a:t>
            </a:r>
            <a:r>
              <a:rPr lang="en-GB" sz="1400" dirty="0">
                <a:solidFill>
                  <a:prstClr val="black"/>
                </a:solidFill>
              </a:rPr>
              <a:t>, and aquaculture</a:t>
            </a:r>
          </a:p>
          <a:p>
            <a:pPr lvl="0" algn="just"/>
            <a:r>
              <a:rPr lang="en-GB" sz="1400" b="1" dirty="0">
                <a:solidFill>
                  <a:prstClr val="black"/>
                </a:solidFill>
              </a:rPr>
              <a:t>Energy production and mining</a:t>
            </a:r>
            <a:r>
              <a:rPr lang="en-GB" sz="1400" dirty="0">
                <a:solidFill>
                  <a:prstClr val="black"/>
                </a:solidFill>
              </a:rPr>
              <a:t>: threats from the production of non-biological resources.</a:t>
            </a:r>
          </a:p>
          <a:p>
            <a:pPr lvl="0" algn="just"/>
            <a:r>
              <a:rPr lang="en-GB" sz="1400" b="1" dirty="0">
                <a:solidFill>
                  <a:prstClr val="black"/>
                </a:solidFill>
              </a:rPr>
              <a:t>Transportation and service corridors</a:t>
            </a:r>
            <a:r>
              <a:rPr lang="en-GB" sz="1400" dirty="0">
                <a:solidFill>
                  <a:prstClr val="black"/>
                </a:solidFill>
              </a:rPr>
              <a:t>: threats from long, narrow transport corridors and the vehicles that use them, including associated wildlife mortality</a:t>
            </a:r>
          </a:p>
          <a:p>
            <a:pPr lvl="0" indent="-165100" algn="just"/>
            <a:r>
              <a:rPr lang="en-GB" sz="1400" b="1" dirty="0">
                <a:solidFill>
                  <a:prstClr val="black"/>
                </a:solidFill>
              </a:rPr>
              <a:t>Biological resource use</a:t>
            </a:r>
            <a:r>
              <a:rPr lang="en-GB" sz="1400" dirty="0">
                <a:solidFill>
                  <a:prstClr val="black"/>
                </a:solidFill>
              </a:rPr>
              <a:t>: threats from the consumptive use of “wild” biological resources, including deliberate and unintentional harvesting effects; also the persecution or control of specific species.</a:t>
            </a:r>
          </a:p>
          <a:p>
            <a:pPr lvl="0" indent="-165100" algn="just"/>
            <a:r>
              <a:rPr lang="en-GB" sz="1400" b="1" dirty="0">
                <a:solidFill>
                  <a:prstClr val="black"/>
                </a:solidFill>
              </a:rPr>
              <a:t>Human intrusion and disturbance</a:t>
            </a:r>
            <a:r>
              <a:rPr lang="en-GB" sz="1400" dirty="0">
                <a:solidFill>
                  <a:prstClr val="black"/>
                </a:solidFill>
              </a:rPr>
              <a:t>: threats from human activities that alter, destroy and disturb habitats and species associated with non-consumptive uses of biological resources.</a:t>
            </a:r>
          </a:p>
          <a:p>
            <a:pPr lvl="0" indent="-165100" algn="just"/>
            <a:r>
              <a:rPr lang="en-GB" sz="1400" b="1" dirty="0">
                <a:solidFill>
                  <a:prstClr val="black"/>
                </a:solidFill>
              </a:rPr>
              <a:t>Natural system modifications</a:t>
            </a:r>
            <a:r>
              <a:rPr lang="en-GB" sz="1400" dirty="0">
                <a:solidFill>
                  <a:prstClr val="black"/>
                </a:solidFill>
              </a:rPr>
              <a:t>: threats from actions that convert or degrade habitat in order to “manage” natural or semi-natural systems, often to improve human welfare.</a:t>
            </a:r>
          </a:p>
          <a:p>
            <a:pPr lvl="0" indent="-165100" algn="just"/>
            <a:r>
              <a:rPr lang="en-GB" sz="1400" b="1" dirty="0">
                <a:solidFill>
                  <a:prstClr val="black"/>
                </a:solidFill>
              </a:rPr>
              <a:t>Invasive and other problematic species and genes</a:t>
            </a:r>
            <a:r>
              <a:rPr lang="en-GB" sz="1400" dirty="0">
                <a:solidFill>
                  <a:prstClr val="black"/>
                </a:solidFill>
              </a:rPr>
              <a:t>: threats from non-native and native plants, animals, pathogens/microbes, or genetic materials that have or are predicted to have harmful effects on biodiversity following their introduction, spread and/or increase in abundance.</a:t>
            </a:r>
          </a:p>
          <a:p>
            <a:pPr lvl="0" indent="-165100" algn="just"/>
            <a:r>
              <a:rPr lang="en-GB" sz="1400" b="1" dirty="0">
                <a:solidFill>
                  <a:prstClr val="black"/>
                </a:solidFill>
              </a:rPr>
              <a:t>Pollution</a:t>
            </a:r>
            <a:r>
              <a:rPr lang="en-GB" sz="1400" dirty="0">
                <a:solidFill>
                  <a:prstClr val="black"/>
                </a:solidFill>
              </a:rPr>
              <a:t>: threats from the introduction of exotic and/or excess materials or energy from point and non-point sources.</a:t>
            </a:r>
          </a:p>
          <a:p>
            <a:pPr lvl="0" indent="-165100" algn="just"/>
            <a:r>
              <a:rPr lang="en-GB" sz="1400" b="1" dirty="0">
                <a:solidFill>
                  <a:prstClr val="black"/>
                </a:solidFill>
              </a:rPr>
              <a:t>Geological events</a:t>
            </a:r>
            <a:r>
              <a:rPr lang="en-GB" sz="1400" dirty="0">
                <a:solidFill>
                  <a:prstClr val="black"/>
                </a:solidFill>
              </a:rPr>
              <a:t>: threats from geological events.</a:t>
            </a:r>
          </a:p>
          <a:p>
            <a:pPr lvl="0" indent="-165100" algn="just"/>
            <a:r>
              <a:rPr lang="en-GB" sz="1400" b="1" dirty="0">
                <a:solidFill>
                  <a:prstClr val="black"/>
                </a:solidFill>
              </a:rPr>
              <a:t>Climate change and severe weather</a:t>
            </a:r>
            <a:r>
              <a:rPr lang="en-GB" sz="1400" dirty="0">
                <a:solidFill>
                  <a:prstClr val="black"/>
                </a:solidFill>
              </a:rPr>
              <a:t>: long-term climatic changes that may be linked to global warming and other severe climatic or weather events outside the natural range of variation that could wipe out a vulnerable species or habitat</a:t>
            </a:r>
            <a:r>
              <a:rPr lang="en-GB" sz="1400" dirty="0" smtClean="0">
                <a:solidFill>
                  <a:prstClr val="black"/>
                </a:solidFill>
              </a:rPr>
              <a:t>.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580828" y="6515100"/>
            <a:ext cx="7563172" cy="342900"/>
          </a:xfrm>
        </p:spPr>
        <p:txBody>
          <a:bodyPr/>
          <a:lstStyle/>
          <a:p>
            <a:r>
              <a:rPr lang="en-US" dirty="0" smtClean="0"/>
              <a:t>6. Threats - understanding the drivers of stress and the vulnerability they cause to biodiversity objects</a:t>
            </a:r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759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understand the drivers of stress (threats)?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just">
              <a:buNone/>
            </a:pPr>
            <a:r>
              <a:rPr lang="en-GB" dirty="0" smtClean="0"/>
              <a:t>Guiding questions for the identification of direct threats:</a:t>
            </a:r>
          </a:p>
          <a:p>
            <a:pPr marL="68580" indent="0" algn="just">
              <a:buNone/>
            </a:pPr>
            <a:endParaRPr lang="en-GB" dirty="0" smtClean="0"/>
          </a:p>
          <a:p>
            <a:pPr marL="68580" indent="0" algn="just">
              <a:buNone/>
            </a:pPr>
            <a:endParaRPr lang="en-GB" dirty="0"/>
          </a:p>
          <a:p>
            <a:pPr algn="just">
              <a:buFont typeface="Wingdings" pitchFamily="2" charset="2"/>
              <a:buChar char="v"/>
            </a:pPr>
            <a:r>
              <a:rPr lang="en-GB" dirty="0" smtClean="0"/>
              <a:t>Which human activities are negatively affecting the viability of the different biodiversity objects?</a:t>
            </a:r>
          </a:p>
          <a:p>
            <a:pPr marL="0" indent="0" algn="just">
              <a:buNone/>
            </a:pPr>
            <a:endParaRPr lang="en-GB" dirty="0" smtClean="0"/>
          </a:p>
          <a:p>
            <a:pPr algn="just">
              <a:buFont typeface="Wingdings" pitchFamily="2" charset="2"/>
              <a:buChar char="v"/>
            </a:pPr>
            <a:r>
              <a:rPr lang="en-GB" dirty="0" smtClean="0"/>
              <a:t>Which other processes are degrading the functionality of the biodiversity objects by causing stresses?</a:t>
            </a:r>
            <a:endParaRPr lang="en-GB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596326" y="6515100"/>
            <a:ext cx="7547674" cy="342900"/>
          </a:xfrm>
        </p:spPr>
        <p:txBody>
          <a:bodyPr/>
          <a:lstStyle/>
          <a:p>
            <a:r>
              <a:rPr lang="en-US" dirty="0" smtClean="0"/>
              <a:t>6. Threats - understanding the drivers of stress and the vulnerability they cause to biodiversity objects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472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Practical Tips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/>
              <a:t>Threats without a corresponding stress (at first sight) will occur but always be able to be worked into the conceptual model </a:t>
            </a:r>
          </a:p>
          <a:p>
            <a:pPr marL="0" indent="0" algn="just">
              <a:buNone/>
            </a:pPr>
            <a:r>
              <a:rPr lang="en-GB" dirty="0"/>
              <a:t>      → “filling in the blanks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89316" y="6515100"/>
            <a:ext cx="7454684" cy="342900"/>
          </a:xfrm>
        </p:spPr>
        <p:txBody>
          <a:bodyPr/>
          <a:lstStyle/>
          <a:p>
            <a:r>
              <a:rPr lang="en-US" dirty="0" smtClean="0"/>
              <a:t>6. Threats - understanding the drivers of stress and the vulnerability they cause to biodiversity objects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134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Credits and conditions of use</a:t>
            </a:r>
            <a:endParaRPr lang="en-GB" sz="4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340244" y="6515100"/>
            <a:ext cx="6803755" cy="342900"/>
          </a:xfrm>
        </p:spPr>
        <p:txBody>
          <a:bodyPr/>
          <a:lstStyle/>
          <a:p>
            <a:r>
              <a:rPr lang="en-US" smtClean="0"/>
              <a:t>6. Threats - understanding the drivers of stress and the vulnerability they cause to biodiversity objects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303E-27D9-477D-98A4-E66DF1BCAD0F}" type="slidenum">
              <a:rPr lang="de-DE" smtClean="0"/>
              <a:t>2</a:t>
            </a:fld>
            <a:endParaRPr lang="de-DE"/>
          </a:p>
        </p:txBody>
      </p:sp>
      <p:sp>
        <p:nvSpPr>
          <p:cNvPr id="6" name="Content Placeholder 2"/>
          <p:cNvSpPr>
            <a:spLocks noGrp="1"/>
          </p:cNvSpPr>
          <p:nvPr/>
        </p:nvSpPr>
        <p:spPr bwMode="auto">
          <a:xfrm>
            <a:off x="755575" y="2549222"/>
            <a:ext cx="816864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30000"/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1350" dirty="0" smtClean="0"/>
              <a:t>You are free to share this presentation and adapt it for your use under the following conditions: </a:t>
            </a:r>
          </a:p>
          <a:p>
            <a:pPr marL="0" indent="0" algn="just"/>
            <a:r>
              <a:rPr lang="en-US" sz="1350" dirty="0" smtClean="0"/>
              <a:t> You must attribute the work in the manner specified by the authors (but   </a:t>
            </a:r>
          </a:p>
          <a:p>
            <a:pPr marL="0" indent="0" algn="just">
              <a:buNone/>
            </a:pPr>
            <a:r>
              <a:rPr lang="en-US" sz="1350" dirty="0"/>
              <a:t> </a:t>
            </a:r>
            <a:r>
              <a:rPr lang="en-US" sz="1350" dirty="0" smtClean="0"/>
              <a:t>  not in any way that suggests that they endorse you or your use of the work).</a:t>
            </a:r>
          </a:p>
          <a:p>
            <a:pPr marL="0" indent="0" algn="just"/>
            <a:r>
              <a:rPr lang="en-US" sz="1350" dirty="0" smtClean="0"/>
              <a:t> You may not use this work for commercial purposes.</a:t>
            </a:r>
          </a:p>
          <a:p>
            <a:pPr marL="0" indent="0" algn="just"/>
            <a:r>
              <a:rPr lang="en-US" sz="1350" dirty="0" smtClean="0"/>
              <a:t> If you alter, transform, or build upon this work, you must remove the Centre for </a:t>
            </a:r>
          </a:p>
          <a:p>
            <a:pPr marL="0" indent="0" algn="just">
              <a:buNone/>
            </a:pPr>
            <a:r>
              <a:rPr lang="en-US" sz="1350" dirty="0"/>
              <a:t> </a:t>
            </a:r>
            <a:r>
              <a:rPr lang="en-US" sz="1350" dirty="0" smtClean="0"/>
              <a:t>  </a:t>
            </a:r>
            <a:r>
              <a:rPr lang="en-US" sz="1350" dirty="0" err="1" smtClean="0"/>
              <a:t>Econics</a:t>
            </a:r>
            <a:r>
              <a:rPr lang="en-US" sz="1350" dirty="0" smtClean="0"/>
              <a:t> and Ecosystem Management logo, and you may distribute the resulting work </a:t>
            </a:r>
          </a:p>
          <a:p>
            <a:pPr marL="0" indent="0" algn="just">
              <a:buNone/>
            </a:pPr>
            <a:r>
              <a:rPr lang="en-US" sz="1350" dirty="0"/>
              <a:t> </a:t>
            </a:r>
            <a:r>
              <a:rPr lang="en-US" sz="1350" dirty="0" smtClean="0"/>
              <a:t>  only under the same or similar conditions to this one. 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1350" dirty="0" smtClean="0">
                <a:solidFill>
                  <a:srgbClr val="FF0000"/>
                </a:solidFill>
              </a:rPr>
              <a:t> </a:t>
            </a:r>
          </a:p>
          <a:p>
            <a:pPr marL="0" indent="0" algn="just">
              <a:buFont typeface="Arial" pitchFamily="34" charset="0"/>
              <a:buNone/>
            </a:pPr>
            <a:endParaRPr lang="en-US" sz="1350" dirty="0" smtClean="0">
              <a:solidFill>
                <a:srgbClr val="FF0000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5538" y="1170383"/>
            <a:ext cx="8352926" cy="119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endParaRPr lang="en-US" sz="2000" dirty="0">
              <a:latin typeface="+mn-lt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r>
              <a:rPr lang="en-US" altLang="zh-CN" sz="2000" dirty="0">
                <a:latin typeface="+mn-lt"/>
                <a:ea typeface="宋体" pitchFamily="2" charset="-122"/>
                <a:cs typeface="Arial" pitchFamily="34" charset="0"/>
              </a:rPr>
              <a:t>© </a:t>
            </a:r>
            <a:r>
              <a:rPr lang="en-US" altLang="zh-CN" sz="2000" dirty="0" smtClean="0">
                <a:latin typeface="+mn-lt"/>
                <a:ea typeface="宋体" pitchFamily="2" charset="-122"/>
                <a:cs typeface="Arial" pitchFamily="34" charset="0"/>
              </a:rPr>
              <a:t>Centre for </a:t>
            </a:r>
            <a:r>
              <a:rPr lang="en-US" altLang="zh-CN" sz="2000" dirty="0" err="1" smtClean="0">
                <a:latin typeface="+mn-lt"/>
                <a:ea typeface="宋体" pitchFamily="2" charset="-122"/>
                <a:cs typeface="Arial" pitchFamily="34" charset="0"/>
              </a:rPr>
              <a:t>Econics</a:t>
            </a:r>
            <a:r>
              <a:rPr lang="en-US" altLang="zh-CN" sz="2000" dirty="0" smtClean="0">
                <a:latin typeface="+mn-lt"/>
                <a:ea typeface="宋体" pitchFamily="2" charset="-122"/>
                <a:cs typeface="Arial" pitchFamily="34" charset="0"/>
              </a:rPr>
              <a:t> and Ecosystem Management, 2014</a:t>
            </a:r>
            <a:endParaRPr lang="en-US" altLang="zh-CN" sz="2000" dirty="0">
              <a:latin typeface="+mn-lt"/>
              <a:ea typeface="宋体" pitchFamily="2" charset="-122"/>
              <a:cs typeface="Arial" pitchFamily="34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r>
              <a:rPr lang="en-US" sz="1400" i="1" dirty="0" smtClean="0">
                <a:latin typeface="+mn-lt"/>
                <a:cs typeface="Arial" pitchFamily="34" charset="0"/>
              </a:rPr>
              <a:t>	</a:t>
            </a:r>
            <a:r>
              <a:rPr lang="en-US" sz="1350" i="1" dirty="0" smtClean="0">
                <a:latin typeface="+mn-lt"/>
                <a:cs typeface="Arial" pitchFamily="34" charset="0"/>
              </a:rPr>
              <a:t>The Centre for </a:t>
            </a:r>
            <a:r>
              <a:rPr lang="en-US" sz="1350" i="1" dirty="0" err="1" smtClean="0">
                <a:latin typeface="+mn-lt"/>
                <a:cs typeface="Arial" pitchFamily="34" charset="0"/>
              </a:rPr>
              <a:t>Econics</a:t>
            </a:r>
            <a:r>
              <a:rPr lang="en-US" sz="1350" i="1" dirty="0" smtClean="0">
                <a:latin typeface="+mn-lt"/>
                <a:cs typeface="Arial" pitchFamily="34" charset="0"/>
              </a:rPr>
              <a:t> and Ecosystem Management strongly </a:t>
            </a:r>
            <a:r>
              <a:rPr lang="en-US" sz="1350" i="1" dirty="0">
                <a:latin typeface="+mn-lt"/>
                <a:cs typeface="Arial" pitchFamily="34" charset="0"/>
              </a:rPr>
              <a:t>recommends that this presentation is given by experts familiar with the adaptive management </a:t>
            </a:r>
            <a:r>
              <a:rPr lang="en-US" sz="1350" i="1" dirty="0" smtClean="0">
                <a:latin typeface="+mn-lt"/>
                <a:cs typeface="Arial" pitchFamily="34" charset="0"/>
              </a:rPr>
              <a:t>process in general (especially  as designed as the Conservation Measures Partnership</a:t>
            </a:r>
            <a:r>
              <a:rPr lang="ja-JP" altLang="en-US" sz="1350" i="1" dirty="0" smtClean="0">
                <a:latin typeface="+mn-lt"/>
                <a:cs typeface="Arial" pitchFamily="34" charset="0"/>
              </a:rPr>
              <a:t>’</a:t>
            </a:r>
            <a:r>
              <a:rPr lang="en-US" altLang="ja-JP" sz="1350" i="1" dirty="0" smtClean="0">
                <a:latin typeface="+mn-lt"/>
                <a:cs typeface="Arial" pitchFamily="34" charset="0"/>
              </a:rPr>
              <a:t>s Open Standards for the Practice of Conservation) as well as the MARISCO Method itself.</a:t>
            </a:r>
            <a:endParaRPr lang="en-US" sz="1350" i="1" dirty="0">
              <a:latin typeface="+mn-lt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95536" y="4421430"/>
            <a:ext cx="8496944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1350" dirty="0" smtClean="0"/>
              <a:t>This material was created under the leadership and responsibility of </a:t>
            </a:r>
            <a:r>
              <a:rPr lang="en-GB" sz="1350" dirty="0" err="1" smtClean="0"/>
              <a:t>Prof.</a:t>
            </a:r>
            <a:r>
              <a:rPr lang="en-GB" sz="1350" dirty="0" smtClean="0"/>
              <a:t> </a:t>
            </a:r>
            <a:r>
              <a:rPr lang="en-GB" sz="1350" dirty="0" err="1" smtClean="0"/>
              <a:t>Dr.</a:t>
            </a:r>
            <a:r>
              <a:rPr lang="en-GB" sz="1350" dirty="0" smtClean="0"/>
              <a:t> Pierre </a:t>
            </a:r>
            <a:r>
              <a:rPr lang="en-GB" sz="1350" dirty="0" err="1" smtClean="0"/>
              <a:t>Ibisch</a:t>
            </a:r>
            <a:r>
              <a:rPr lang="en-GB" sz="1350" dirty="0" smtClean="0"/>
              <a:t> and </a:t>
            </a:r>
            <a:r>
              <a:rPr lang="en-GB" sz="1350" dirty="0" err="1" smtClean="0"/>
              <a:t>Dr.</a:t>
            </a:r>
            <a:r>
              <a:rPr lang="en-GB" sz="1350" dirty="0" smtClean="0"/>
              <a:t> Peter Hobson, co-directors of the Centre for </a:t>
            </a:r>
            <a:r>
              <a:rPr lang="en-GB" sz="1350" dirty="0" err="1" smtClean="0"/>
              <a:t>Econics</a:t>
            </a:r>
            <a:r>
              <a:rPr lang="en-GB" sz="1350" dirty="0" smtClean="0"/>
              <a:t> and Ecosystem Management, which was jointly established by Eberswalde University for Sustainable Development and </a:t>
            </a:r>
            <a:r>
              <a:rPr lang="en-GB" sz="1350" dirty="0" err="1" smtClean="0"/>
              <a:t>Writtle</a:t>
            </a:r>
            <a:r>
              <a:rPr lang="en-GB" sz="1350" dirty="0" smtClean="0"/>
              <a:t> College. Compare</a:t>
            </a:r>
            <a:r>
              <a:rPr lang="en-GB" sz="1350" i="1" dirty="0" smtClean="0"/>
              <a:t>: </a:t>
            </a:r>
            <a:r>
              <a:rPr lang="en-US" sz="1350" i="1" dirty="0" err="1"/>
              <a:t>Ibisch</a:t>
            </a:r>
            <a:r>
              <a:rPr lang="en-US" sz="1350" i="1" dirty="0"/>
              <a:t>, P.L. &amp; P.R. Hobson (eds.) (2014): The MARISCO method: </a:t>
            </a:r>
            <a:r>
              <a:rPr lang="en-GB" sz="1350" i="1" dirty="0"/>
              <a:t>Adaptive </a:t>
            </a:r>
            <a:r>
              <a:rPr lang="en-GB" sz="1350" i="1" dirty="0" err="1"/>
              <a:t>MAnagement</a:t>
            </a:r>
            <a:r>
              <a:rPr lang="en-GB" sz="1350" i="1" dirty="0"/>
              <a:t> of vulnerability and </a:t>
            </a:r>
            <a:r>
              <a:rPr lang="en-GB" sz="1350" i="1" dirty="0" err="1"/>
              <a:t>RISk</a:t>
            </a:r>
            <a:r>
              <a:rPr lang="en-GB" sz="1350" i="1" dirty="0"/>
              <a:t> at </a:t>
            </a:r>
            <a:r>
              <a:rPr lang="en-GB" sz="1350" i="1" dirty="0" err="1"/>
              <a:t>COnservation</a:t>
            </a:r>
            <a:r>
              <a:rPr lang="en-GB" sz="1350" i="1" dirty="0"/>
              <a:t> sites. A guidebook for risk-robust, adaptive, and ecosystem-based conservation of biodiversity. Centre for </a:t>
            </a:r>
            <a:r>
              <a:rPr lang="en-GB" sz="1350" i="1" dirty="0" err="1"/>
              <a:t>Econics</a:t>
            </a:r>
            <a:r>
              <a:rPr lang="en-GB" sz="1350" i="1" dirty="0"/>
              <a:t> and Ecosystem Management, Eberswalde (ISBN 978-3-00-043244-6). 195 pp</a:t>
            </a:r>
            <a:r>
              <a:rPr lang="en-GB" sz="1350" i="1" dirty="0" smtClean="0"/>
              <a:t>. - </a:t>
            </a:r>
            <a:r>
              <a:rPr lang="en-GB" sz="1350" dirty="0" smtClean="0"/>
              <a:t>The </a:t>
            </a:r>
            <a:r>
              <a:rPr lang="en-GB" sz="1350" dirty="0" err="1" smtClean="0"/>
              <a:t>Powerpoint</a:t>
            </a:r>
            <a:r>
              <a:rPr lang="en-GB" sz="1350" dirty="0" smtClean="0"/>
              <a:t> Presentation was conceived by Christina Lehmann</a:t>
            </a:r>
            <a:r>
              <a:rPr lang="en-GB" sz="1350" dirty="0"/>
              <a:t> </a:t>
            </a:r>
            <a:r>
              <a:rPr lang="en-GB" sz="1350" dirty="0" smtClean="0"/>
              <a:t>and Pierre </a:t>
            </a:r>
            <a:r>
              <a:rPr lang="en-GB" sz="1350" dirty="0" err="1" smtClean="0"/>
              <a:t>Ibisch</a:t>
            </a:r>
            <a:r>
              <a:rPr lang="en-GB" sz="1350" dirty="0" smtClean="0"/>
              <a:t>. Authors of graphs and photographs are indicated on the corresponding slides. </a:t>
            </a:r>
            <a:r>
              <a:rPr lang="de-DE" sz="1400" dirty="0" err="1" smtClean="0"/>
              <a:t>Supported</a:t>
            </a:r>
            <a:r>
              <a:rPr lang="de-DE" sz="1400" dirty="0" smtClean="0"/>
              <a:t>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Deutsche Gesellschaft für Internationale Zusammenarbeit (GIZ) GmbH on behalf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Bundesministerium für wirtschaftliche Zusammenarbeit und Entwicklung (BMZ</a:t>
            </a:r>
            <a:r>
              <a:rPr lang="de-DE" sz="1400" dirty="0" smtClean="0"/>
              <a:t>).</a:t>
            </a:r>
            <a:endParaRPr lang="en-GB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3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167" b="96000" l="14271" r="434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25" t="10540" r="56668" b="4508"/>
          <a:stretch/>
        </p:blipFill>
        <p:spPr bwMode="auto">
          <a:xfrm>
            <a:off x="1429791" y="506990"/>
            <a:ext cx="6457398" cy="590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751668" y="6515100"/>
            <a:ext cx="8392331" cy="342900"/>
          </a:xfrm>
        </p:spPr>
        <p:txBody>
          <a:bodyPr/>
          <a:lstStyle/>
          <a:p>
            <a:r>
              <a:rPr lang="en-US" dirty="0" smtClean="0"/>
              <a:t>6. Threats - understanding the drivers of stress and the vulnerability they cause to biodiversity objects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303E-27D9-477D-98A4-E66DF1BCAD0F}" type="slidenum">
              <a:rPr lang="de-DE" smtClean="0"/>
              <a:t>3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5346915" y="2138766"/>
            <a:ext cx="1046136" cy="2402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72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562565"/>
              </p:ext>
            </p:extLst>
          </p:nvPr>
        </p:nvGraphicFramePr>
        <p:xfrm>
          <a:off x="748644" y="1600200"/>
          <a:ext cx="7776791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704814" y="6515100"/>
            <a:ext cx="7439185" cy="342900"/>
          </a:xfrm>
        </p:spPr>
        <p:txBody>
          <a:bodyPr/>
          <a:lstStyle/>
          <a:p>
            <a:r>
              <a:rPr lang="en-US" dirty="0" smtClean="0"/>
              <a:t>6. Threats - understanding the drivers of stress and the vulnerability they cause to biodiversity objects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8D6-DCFC-4A39-A5D0-AF1E572A101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265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Outline</a:t>
            </a:r>
            <a:endParaRPr lang="en-GB" sz="2400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259632" y="1774556"/>
            <a:ext cx="7427167" cy="43516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 smtClean="0"/>
              <a:t>What</a:t>
            </a:r>
            <a:r>
              <a:rPr lang="en-GB" dirty="0" smtClean="0"/>
              <a:t> </a:t>
            </a:r>
            <a:r>
              <a:rPr lang="en-GB" dirty="0"/>
              <a:t>does understanding the drivers of stress (threats) mean?</a:t>
            </a:r>
            <a:endParaRPr lang="en-GB" dirty="0" smtClean="0"/>
          </a:p>
          <a:p>
            <a:pPr marL="0" indent="0">
              <a:buNone/>
            </a:pPr>
            <a:endParaRPr lang="en-GB" sz="1200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Why</a:t>
            </a:r>
            <a:r>
              <a:rPr lang="en-GB" dirty="0" smtClean="0"/>
              <a:t> </a:t>
            </a:r>
            <a:r>
              <a:rPr lang="en-GB" dirty="0"/>
              <a:t>understanding the drivers of stress and the vulnerability they cause to biodiversity</a:t>
            </a:r>
            <a:r>
              <a:rPr lang="en-GB" dirty="0" smtClean="0"/>
              <a:t>?</a:t>
            </a:r>
            <a:r>
              <a:rPr lang="en-GB" dirty="0"/>
              <a:t/>
            </a:r>
            <a:br>
              <a:rPr lang="en-GB" dirty="0"/>
            </a:br>
            <a:endParaRPr lang="en-GB" sz="1200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800" dirty="0"/>
              <a:t/>
            </a:r>
            <a:br>
              <a:rPr lang="en-GB" sz="800" dirty="0"/>
            </a:br>
            <a:r>
              <a:rPr lang="en-GB" b="1" dirty="0"/>
              <a:t>How</a:t>
            </a:r>
            <a:r>
              <a:rPr lang="en-GB" dirty="0"/>
              <a:t> do we understand the drivers of stress (threats)?</a:t>
            </a:r>
            <a:br>
              <a:rPr lang="en-GB" dirty="0"/>
            </a:br>
            <a:endParaRPr lang="en-GB" dirty="0" smtClean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/>
              <a:t/>
            </a:r>
            <a:br>
              <a:rPr lang="en-GB" sz="1200" dirty="0"/>
            </a:br>
            <a:r>
              <a:rPr lang="en-GB" b="1" dirty="0"/>
              <a:t>Practical Tips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828800" y="6515100"/>
            <a:ext cx="7315199" cy="342900"/>
          </a:xfrm>
        </p:spPr>
        <p:txBody>
          <a:bodyPr/>
          <a:lstStyle/>
          <a:p>
            <a:r>
              <a:rPr lang="en-US" dirty="0" smtClean="0"/>
              <a:t>6. Threats - understanding the drivers of stress and the vulnerability they cause to biodiversity objects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816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8" r="23219"/>
          <a:stretch/>
        </p:blipFill>
        <p:spPr>
          <a:xfrm rot="5400000">
            <a:off x="3476591" y="3432701"/>
            <a:ext cx="2505729" cy="26550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does understanding the drivers of stress (threats) mean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just"/>
            <a:r>
              <a:rPr lang="en-GB" dirty="0" smtClean="0"/>
              <a:t>Reconstruct the reasons for stresses</a:t>
            </a:r>
          </a:p>
          <a:p>
            <a:pPr algn="just"/>
            <a:r>
              <a:rPr lang="en-GB" dirty="0" smtClean="0"/>
              <a:t>Start taking a deeper look into the risks that attack the functionality of ecosystems</a:t>
            </a:r>
          </a:p>
          <a:p>
            <a:pPr algn="just"/>
            <a:r>
              <a:rPr lang="en-GB" dirty="0" smtClean="0"/>
              <a:t>Preparation for identifying lever points that can be tackled first or easily</a:t>
            </a:r>
          </a:p>
          <a:p>
            <a:pPr algn="just"/>
            <a:endParaRPr lang="en-GB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00760" y="6515100"/>
            <a:ext cx="6943240" cy="342900"/>
          </a:xfrm>
        </p:spPr>
        <p:txBody>
          <a:bodyPr/>
          <a:lstStyle/>
          <a:p>
            <a:r>
              <a:rPr lang="en-US" dirty="0" smtClean="0"/>
              <a:t>6. Threats - understanding the drivers of stress and the vulnerability they cause to biodiversity objects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9" name="Nach links gekrümmter Pfeil 8"/>
          <p:cNvSpPr/>
          <p:nvPr/>
        </p:nvSpPr>
        <p:spPr>
          <a:xfrm rot="19647672">
            <a:off x="5812198" y="3918671"/>
            <a:ext cx="702065" cy="1279024"/>
          </a:xfrm>
          <a:prstGeom prst="curvedLeftArrow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838323" y="4202747"/>
            <a:ext cx="136224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What is BEHIND the stress?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891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Why understanding the drivers of stress </a:t>
            </a:r>
            <a:r>
              <a:rPr lang="en-GB" sz="2800" dirty="0" smtClean="0"/>
              <a:t>(threats) and </a:t>
            </a:r>
            <a:r>
              <a:rPr lang="en-GB" sz="2800" dirty="0"/>
              <a:t>the vulnerability they cause to biodiversity</a:t>
            </a:r>
            <a:r>
              <a:rPr lang="en-GB" sz="2800" dirty="0" smtClean="0"/>
              <a:t>?</a:t>
            </a:r>
            <a:endParaRPr lang="en-GB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7" cy="4560376"/>
          </a:xfrm>
        </p:spPr>
        <p:txBody>
          <a:bodyPr anchor="ctr">
            <a:normAutofit/>
          </a:bodyPr>
          <a:lstStyle/>
          <a:p>
            <a:pPr algn="just"/>
            <a:r>
              <a:rPr lang="en-GB" dirty="0" smtClean="0"/>
              <a:t>Stresses indicate a major negative impact on ecosystems </a:t>
            </a:r>
          </a:p>
          <a:p>
            <a:pPr algn="just"/>
            <a:r>
              <a:rPr lang="en-GB" dirty="0"/>
              <a:t>Important to understand the cause-effect-chain behind the stress in order to tackle the stresses’ </a:t>
            </a:r>
            <a:r>
              <a:rPr lang="en-GB" dirty="0" smtClean="0"/>
              <a:t>drivers</a:t>
            </a:r>
          </a:p>
          <a:p>
            <a:pPr algn="just"/>
            <a:r>
              <a:rPr lang="en-GB" dirty="0" smtClean="0"/>
              <a:t>Ideally threats and their drivers need to be managed and changed in order to reduce or eliminate the biodiversity objects’ stresses and thus strengthen the ecosystem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417736" y="6515100"/>
            <a:ext cx="6726263" cy="342900"/>
          </a:xfrm>
        </p:spPr>
        <p:txBody>
          <a:bodyPr/>
          <a:lstStyle/>
          <a:p>
            <a:r>
              <a:rPr lang="en-US" dirty="0" smtClean="0"/>
              <a:t>6. Threats - understanding the drivers of stress and the vulnerability they cause to biodiversity objects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02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understand the drivers of stress (threats</a:t>
            </a:r>
            <a:r>
              <a:rPr lang="en-GB" dirty="0" smtClean="0"/>
              <a:t>)?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7" cy="3536576"/>
          </a:xfrm>
        </p:spPr>
        <p:txBody>
          <a:bodyPr anchor="t">
            <a:normAutofit lnSpcReduction="10000"/>
          </a:bodyPr>
          <a:lstStyle/>
          <a:p>
            <a:pPr algn="just"/>
            <a:r>
              <a:rPr lang="en-GB" dirty="0" smtClean="0"/>
              <a:t>Threats can be anthropogenic-induced or natural processes that cause stresses</a:t>
            </a:r>
          </a:p>
          <a:p>
            <a:pPr algn="just"/>
            <a:r>
              <a:rPr lang="en-GB" dirty="0" smtClean="0"/>
              <a:t>Today’s severe stresses in ecosystems are mostly derived from the hand of man</a:t>
            </a:r>
          </a:p>
          <a:p>
            <a:pPr algn="just"/>
            <a:r>
              <a:rPr lang="en-GB" dirty="0" smtClean="0"/>
              <a:t>Direct and indirect stresses (e.g. resulting from human-induced climate change)</a:t>
            </a:r>
          </a:p>
          <a:p>
            <a:pPr algn="just"/>
            <a:r>
              <a:rPr lang="en-GB" dirty="0" smtClean="0"/>
              <a:t>Indirectly caused </a:t>
            </a:r>
            <a:r>
              <a:rPr lang="en-GB" dirty="0"/>
              <a:t>stresses (e.g. resulting from human-induced climate change</a:t>
            </a:r>
            <a:r>
              <a:rPr lang="en-GB" dirty="0" smtClean="0"/>
              <a:t>) are influencing the greatest change in natural systems (often unintentionally with wide effects; invisible at first)</a:t>
            </a:r>
          </a:p>
          <a:p>
            <a:pPr algn="just"/>
            <a:r>
              <a:rPr lang="en-GB" dirty="0"/>
              <a:t>Important: differentiate between stress and threat - although theory seems to be comprehensible, in practice it is more </a:t>
            </a:r>
            <a:r>
              <a:rPr lang="en-GB" dirty="0" smtClean="0"/>
              <a:t>difficult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6550" y="6515100"/>
            <a:ext cx="7307450" cy="342900"/>
          </a:xfrm>
        </p:spPr>
        <p:txBody>
          <a:bodyPr/>
          <a:lstStyle/>
          <a:p>
            <a:r>
              <a:rPr lang="en-US" dirty="0" smtClean="0"/>
              <a:t>6. Threats - understanding the drivers of stress and the vulnerability they cause to biodiversity objects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98" b="92570" l="0" r="779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633" r="22206" b="8088"/>
          <a:stretch/>
        </p:blipFill>
        <p:spPr>
          <a:xfrm>
            <a:off x="2057222" y="4874016"/>
            <a:ext cx="1955072" cy="1378529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424082" y="4955257"/>
            <a:ext cx="304966" cy="13043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b="1" dirty="0" smtClean="0"/>
              <a:t>Threat</a:t>
            </a:r>
            <a:endParaRPr lang="en-GB" sz="2000" b="1" dirty="0"/>
          </a:p>
        </p:txBody>
      </p:sp>
      <p:sp>
        <p:nvSpPr>
          <p:cNvPr id="9" name="Rechteck 8"/>
          <p:cNvSpPr/>
          <p:nvPr/>
        </p:nvSpPr>
        <p:spPr>
          <a:xfrm rot="820143">
            <a:off x="5375861" y="4972085"/>
            <a:ext cx="297777" cy="12961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b="1" dirty="0" smtClean="0"/>
              <a:t>Stress</a:t>
            </a:r>
            <a:endParaRPr lang="en-GB" sz="2000" b="1" dirty="0"/>
          </a:p>
        </p:txBody>
      </p:sp>
      <p:sp>
        <p:nvSpPr>
          <p:cNvPr id="10" name="Rechteck 9"/>
          <p:cNvSpPr/>
          <p:nvPr/>
        </p:nvSpPr>
        <p:spPr>
          <a:xfrm rot="1656345">
            <a:off x="6319248" y="5024706"/>
            <a:ext cx="297907" cy="12287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b="1" dirty="0" smtClean="0"/>
              <a:t>Ecosystem</a:t>
            </a:r>
            <a:endParaRPr lang="en-GB" sz="2000" b="1" dirty="0"/>
          </a:p>
        </p:txBody>
      </p:sp>
      <p:sp>
        <p:nvSpPr>
          <p:cNvPr id="11" name="Rechteck 10"/>
          <p:cNvSpPr/>
          <p:nvPr/>
        </p:nvSpPr>
        <p:spPr>
          <a:xfrm rot="5400000">
            <a:off x="7337902" y="5490927"/>
            <a:ext cx="295498" cy="12277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 smtClean="0"/>
              <a:t>Human wellbeing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97698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understand the drivers of stress (threats)?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945037"/>
            <a:ext cx="7563726" cy="1324691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 smtClean="0"/>
              <a:t>A threat is a human-induced forcing factor, a direct or indirect impact that will eventually induce a symptom or response (stress) in a conservation object</a:t>
            </a:r>
          </a:p>
          <a:p>
            <a:pPr algn="just"/>
            <a:r>
              <a:rPr lang="en-GB" dirty="0" smtClean="0"/>
              <a:t>Stresses alter the object’s physical, chemical or behavioural state</a:t>
            </a:r>
          </a:p>
          <a:p>
            <a:pPr marL="68580" indent="0" algn="just">
              <a:buNone/>
            </a:pPr>
            <a:endParaRPr lang="en-GB" sz="14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976034" y="6515100"/>
            <a:ext cx="7167965" cy="342900"/>
          </a:xfrm>
        </p:spPr>
        <p:txBody>
          <a:bodyPr/>
          <a:lstStyle/>
          <a:p>
            <a:r>
              <a:rPr lang="en-US" dirty="0" smtClean="0"/>
              <a:t>6. Threats - understanding the drivers of stress and the vulnerability they cause to biodiversity objects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8" r="23219"/>
          <a:stretch/>
        </p:blipFill>
        <p:spPr>
          <a:xfrm rot="5400000">
            <a:off x="4043318" y="3917707"/>
            <a:ext cx="1730647" cy="167495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387" y="3889864"/>
            <a:ext cx="1946971" cy="173064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3" b="12253"/>
          <a:stretch/>
        </p:blipFill>
        <p:spPr>
          <a:xfrm>
            <a:off x="1721790" y="3889862"/>
            <a:ext cx="1119822" cy="1730649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>
            <a:off x="1821495" y="3269728"/>
            <a:ext cx="7191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THREAT</a:t>
            </a:r>
            <a:r>
              <a:rPr lang="en-GB" b="1" dirty="0"/>
              <a:t>		</a:t>
            </a:r>
            <a:r>
              <a:rPr lang="en-GB" b="1" dirty="0" smtClean="0"/>
              <a:t>               STRESS                            </a:t>
            </a:r>
            <a:r>
              <a:rPr lang="en-GB" b="1" dirty="0"/>
              <a:t>CONSERVATION OBJECT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6816081" y="5619363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Christina Lehmann 2014</a:t>
            </a:r>
            <a:endParaRPr lang="en-GB" sz="800" dirty="0"/>
          </a:p>
        </p:txBody>
      </p:sp>
      <p:sp>
        <p:nvSpPr>
          <p:cNvPr id="30" name="Textfeld 29"/>
          <p:cNvSpPr txBox="1"/>
          <p:nvPr/>
        </p:nvSpPr>
        <p:spPr>
          <a:xfrm>
            <a:off x="1636551" y="5619369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Christina Lehmann 2012</a:t>
            </a:r>
            <a:endParaRPr lang="en-GB" sz="800" dirty="0"/>
          </a:p>
        </p:txBody>
      </p:sp>
      <p:sp>
        <p:nvSpPr>
          <p:cNvPr id="31" name="Textfeld 30"/>
          <p:cNvSpPr txBox="1"/>
          <p:nvPr/>
        </p:nvSpPr>
        <p:spPr>
          <a:xfrm>
            <a:off x="4009171" y="5609534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Christina Lehmann 2012</a:t>
            </a:r>
            <a:endParaRPr lang="en-GB" sz="800" dirty="0"/>
          </a:p>
        </p:txBody>
      </p:sp>
      <p:sp>
        <p:nvSpPr>
          <p:cNvPr id="15" name="Pfeil nach rechts 14"/>
          <p:cNvSpPr/>
          <p:nvPr/>
        </p:nvSpPr>
        <p:spPr>
          <a:xfrm>
            <a:off x="2939638" y="4513142"/>
            <a:ext cx="994966" cy="74524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Human influence</a:t>
            </a:r>
            <a:endParaRPr lang="en-GB" sz="800" dirty="0"/>
          </a:p>
        </p:txBody>
      </p:sp>
      <p:sp>
        <p:nvSpPr>
          <p:cNvPr id="6" name="Nach links gekrümmter Pfeil 5"/>
          <p:cNvSpPr/>
          <p:nvPr/>
        </p:nvSpPr>
        <p:spPr>
          <a:xfrm rot="5400000">
            <a:off x="4532240" y="3609774"/>
            <a:ext cx="596508" cy="5042615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92080" y="6087172"/>
            <a:ext cx="1789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Human influence</a:t>
            </a:r>
          </a:p>
        </p:txBody>
      </p:sp>
    </p:spTree>
    <p:extLst>
      <p:ext uri="{BB962C8B-B14F-4D97-AF65-F5344CB8AC3E}">
        <p14:creationId xmlns:p14="http://schemas.microsoft.com/office/powerpoint/2010/main" val="29906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0. EDA_CL_mit Foto-Beschreibung</Template>
  <TotalTime>0</TotalTime>
  <Words>1477</Words>
  <Application>Microsoft Office PowerPoint</Application>
  <PresentationFormat>Bildschirmpräsentation (4:3)</PresentationFormat>
  <Paragraphs>133</Paragraphs>
  <Slides>15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ＭＳ Ｐゴシック</vt:lpstr>
      <vt:lpstr>宋体</vt:lpstr>
      <vt:lpstr>Arial</vt:lpstr>
      <vt:lpstr>Calibri</vt:lpstr>
      <vt:lpstr>Wingdings</vt:lpstr>
      <vt:lpstr>Larissa-Design</vt:lpstr>
      <vt:lpstr>Threats: understanding the drivers of stress and the vulnerability they cause to biodiversity objects</vt:lpstr>
      <vt:lpstr>Credits and conditions of use</vt:lpstr>
      <vt:lpstr>PowerPoint-Präsentation</vt:lpstr>
      <vt:lpstr>Learning Objectives</vt:lpstr>
      <vt:lpstr>Outline</vt:lpstr>
      <vt:lpstr>What does understanding the drivers of stress (threats) mean?</vt:lpstr>
      <vt:lpstr>Why understanding the drivers of stress (threats) and the vulnerability they cause to biodiversity?</vt:lpstr>
      <vt:lpstr>How do we understand the drivers of stress (threats)?</vt:lpstr>
      <vt:lpstr>How do we understand the drivers of stress (threats)?</vt:lpstr>
      <vt:lpstr>How do we understand the drivers of stress (threats)?</vt:lpstr>
      <vt:lpstr>How do we understand the drivers of stress (threats)?</vt:lpstr>
      <vt:lpstr>How do we understand the drivers of stress (threats)?</vt:lpstr>
      <vt:lpstr>How do we understand the drivers of stress (threats)?</vt:lpstr>
      <vt:lpstr>How do we understand the drivers of stress (threats)?</vt:lpstr>
      <vt:lpstr>Practical Tips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Threats: Understanding the Drivers of Stress and the Vulnerability They Cause to Biodiversity Objects</dc:title>
  <dc:creator>Tina</dc:creator>
  <cp:lastModifiedBy>Tina</cp:lastModifiedBy>
  <cp:revision>73</cp:revision>
  <dcterms:created xsi:type="dcterms:W3CDTF">2014-10-23T13:31:44Z</dcterms:created>
  <dcterms:modified xsi:type="dcterms:W3CDTF">2015-03-17T18:27:35Z</dcterms:modified>
</cp:coreProperties>
</file>